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handoutMasterIdLst>
    <p:handoutMasterId r:id="rId16"/>
  </p:handoutMasterIdLst>
  <p:sldIdLst>
    <p:sldId id="347" r:id="rId2"/>
    <p:sldId id="312" r:id="rId3"/>
    <p:sldId id="313" r:id="rId4"/>
    <p:sldId id="314" r:id="rId5"/>
    <p:sldId id="318" r:id="rId6"/>
    <p:sldId id="335" r:id="rId7"/>
    <p:sldId id="342" r:id="rId8"/>
    <p:sldId id="343" r:id="rId9"/>
    <p:sldId id="344" r:id="rId10"/>
    <p:sldId id="345" r:id="rId11"/>
    <p:sldId id="346" r:id="rId12"/>
    <p:sldId id="338" r:id="rId13"/>
    <p:sldId id="340" r:id="rId14"/>
    <p:sldId id="311" r:id="rId15"/>
  </p:sldIdLst>
  <p:sldSz cx="9144000" cy="6858000" type="screen4x3"/>
  <p:notesSz cx="6888163" cy="10018713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FF00"/>
    <a:srgbClr val="1608C8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6" autoAdjust="0"/>
    <p:restoredTop sz="94660"/>
  </p:normalViewPr>
  <p:slideViewPr>
    <p:cSldViewPr>
      <p:cViewPr varScale="1">
        <p:scale>
          <a:sx n="87" d="100"/>
          <a:sy n="87" d="100"/>
        </p:scale>
        <p:origin x="14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A325FBA-674A-4D39-9509-3836E68EE908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2B5AA4D5-E740-41AB-B3A0-D12872B4F0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64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CB2-BFE3-4436-89A6-71CD00AAE6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30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57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73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64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9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8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62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16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9E96-20A2-459D-8F83-7A1970FEDE7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4261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70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F01-5371-474B-8BE4-726B2C92C4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4945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84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33A-0D1B-4449-9370-093DF6C6B6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7964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2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3397-5704-43F2-BD9D-A78EC48C09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7030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90F3-7858-4F68-BE57-C2400C4E5B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8840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CE51-E278-47A9-B55E-3021CB8629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484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04B887-3099-4A93-A19C-A555F07CA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7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hel-godunov.narod.ru/picture01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brilux.ru/part/enyergyetika/soglasovaniye-elyektroproyekta/files/1247040492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gIXobdLWfe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b2blogger.com/i/articles/siemens-zytes-1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ansar.ru/uploads/imagesb/2010/02/3ebd1fad.jpg" TargetMode="External"/><Relationship Id="rId7" Type="http://schemas.openxmlformats.org/officeDocument/2006/relationships/hyperlink" Target="http://scan.interfax.ru/GetImage.ashx?t=0&amp;sg=SMI2010&amp;id=elecru_20100817_483B4406_1" TargetMode="External"/><Relationship Id="rId2" Type="http://schemas.openxmlformats.org/officeDocument/2006/relationships/hyperlink" Target="https://youtu.be/yBqJq-e-kb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pro-volgograd.ru/attachments/ges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t.siemens.ru/images/SBT/Smolenka.jpg" TargetMode="External"/><Relationship Id="rId2" Type="http://schemas.openxmlformats.org/officeDocument/2006/relationships/hyperlink" Target="https://youtu.be/_tcQpawPN_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minatom.ru/u/big/foto_15.070416.002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s://www.youtube.com/watch?time_continue=3&amp;v=GdVNYZgrqV4&amp;feature=emb_log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 bwMode="auto">
          <a:xfrm>
            <a:off x="365680" y="2729365"/>
            <a:ext cx="8731696" cy="588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3200" b="1" cap="none" dirty="0" smtClean="0">
                <a:effectLst/>
                <a:latin typeface="Times New Roman" panose="02020603050405020304" pitchFamily="18" charset="0"/>
              </a:rPr>
              <a:t>«ТЭК: Электроэнергетика России»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964488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kern="150" dirty="0"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Муниципальное  общеобразовательное бюджетное учреждение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kern="150" dirty="0"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kern="150" dirty="0" err="1">
                <a:ea typeface="Verdana" panose="020B0604030504040204" pitchFamily="34" charset="0"/>
                <a:cs typeface="Times New Roman" panose="02020603050405020304" pitchFamily="18" charset="0"/>
              </a:rPr>
              <a:t>Новосергиевская</a:t>
            </a:r>
            <a:r>
              <a:rPr lang="ru-RU" kern="150" dirty="0">
                <a:ea typeface="Verdana" panose="020B0604030504040204" pitchFamily="34" charset="0"/>
                <a:cs typeface="Times New Roman" panose="02020603050405020304" pitchFamily="18" charset="0"/>
              </a:rPr>
              <a:t> средняя </a:t>
            </a:r>
            <a:r>
              <a:rPr lang="ru-RU" kern="100" dirty="0">
                <a:ea typeface="DejaVu Sans" panose="020B0603030804020204" pitchFamily="34" charset="0"/>
                <a:cs typeface="Times New Roman" panose="02020603050405020304" pitchFamily="18" charset="0"/>
              </a:rPr>
              <a:t>общеобразовательная школа № 3 имени генерала А.И. Елагина»  </a:t>
            </a:r>
            <a:r>
              <a:rPr lang="ru-RU" kern="100" dirty="0" err="1">
                <a:ea typeface="DejaVu Sans" panose="020B0603030804020204" pitchFamily="34" charset="0"/>
                <a:cs typeface="Times New Roman" panose="02020603050405020304" pitchFamily="18" charset="0"/>
              </a:rPr>
              <a:t>Новосергиевского</a:t>
            </a:r>
            <a:r>
              <a:rPr lang="ru-RU" kern="100" dirty="0">
                <a:ea typeface="DejaVu Sans" panose="020B0603030804020204" pitchFamily="34" charset="0"/>
                <a:cs typeface="Times New Roman" panose="02020603050405020304" pitchFamily="18" charset="0"/>
              </a:rPr>
              <a:t> района Оренбургской области</a:t>
            </a:r>
            <a:r>
              <a:rPr lang="ru-RU" kern="100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000636"/>
            <a:ext cx="5940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географии: Логина </a:t>
            </a:r>
            <a:r>
              <a:rPr lang="ru-RU" sz="2000" dirty="0"/>
              <a:t>Ирина </a:t>
            </a:r>
            <a:r>
              <a:rPr lang="ru-RU" sz="2000" dirty="0" smtClean="0"/>
              <a:t>Юрьевна                    </a:t>
            </a:r>
            <a:endParaRPr lang="ru-RU" sz="2000" dirty="0"/>
          </a:p>
          <a:p>
            <a:pPr algn="r"/>
            <a:r>
              <a:rPr lang="ru-RU" dirty="0"/>
              <a:t>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</a:t>
            </a:r>
            <a:r>
              <a:rPr lang="ru-RU" dirty="0" smtClean="0"/>
              <a:t>Новосергиевка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5957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0"/>
            <a:ext cx="542808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Солнечная  Энергия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3357563" y="928688"/>
            <a:ext cx="5572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 Cyr" panose="02020603050405020304" pitchFamily="18" charset="0"/>
              </a:rPr>
              <a:t>   </a:t>
            </a:r>
            <a:r>
              <a:rPr lang="ru-RU" altLang="ru-RU" sz="2000" b="1" dirty="0">
                <a:solidFill>
                  <a:srgbClr val="FF0000"/>
                </a:solidFill>
              </a:rPr>
              <a:t>Гелиоустановка </a:t>
            </a:r>
            <a:r>
              <a:rPr lang="ru-RU" altLang="ru-RU" sz="2000" b="1" dirty="0">
                <a:solidFill>
                  <a:srgbClr val="002060"/>
                </a:solidFill>
              </a:rPr>
              <a:t>фокусирует свет и тепло при помощи линз или зеркал, причем зеркала меняют свое положение в зависимости от расположения.</a:t>
            </a: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71750"/>
            <a:ext cx="4929188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3824288" y="6000750"/>
            <a:ext cx="432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b="1"/>
              <a:t>Солнечная электростанция в Германии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321468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357188" y="6000750"/>
            <a:ext cx="3071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Солнечные  батареи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2858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4071938" y="5072063"/>
            <a:ext cx="4402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Мутновская геотермальная станция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14290"/>
            <a:ext cx="6550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геотермальная  Энергия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14313" y="1071563"/>
            <a:ext cx="38576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800" b="1" dirty="0">
                <a:solidFill>
                  <a:srgbClr val="800000"/>
                </a:solidFill>
              </a:rPr>
              <a:t> </a:t>
            </a:r>
            <a:r>
              <a:rPr lang="ru-RU" altLang="ru-RU" sz="2000" b="1" dirty="0">
                <a:solidFill>
                  <a:srgbClr val="800000"/>
                </a:solidFill>
              </a:rPr>
              <a:t>Геотермальная </a:t>
            </a:r>
            <a:r>
              <a:rPr lang="ru-RU" altLang="ru-RU" sz="2000" b="1" dirty="0" smtClean="0">
                <a:solidFill>
                  <a:srgbClr val="800000"/>
                </a:solidFill>
              </a:rPr>
              <a:t>энергия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- </a:t>
            </a:r>
            <a:r>
              <a:rPr lang="ru-RU" altLang="ru-RU" sz="2000" b="1" dirty="0">
                <a:solidFill>
                  <a:srgbClr val="002060"/>
                </a:solidFill>
              </a:rPr>
              <a:t>теплота недр Земли, уже используется в ряде стран, например в Исландии, России, Италии и Новой Зеландии.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14688"/>
            <a:ext cx="378618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Прямоугольник 9"/>
          <p:cNvSpPr>
            <a:spLocks noChangeArrowheads="1"/>
          </p:cNvSpPr>
          <p:nvPr/>
        </p:nvSpPr>
        <p:spPr bwMode="auto">
          <a:xfrm>
            <a:off x="214313" y="6143625"/>
            <a:ext cx="4373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Паужетская геотермальная станция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ctrTitle"/>
          </p:nvPr>
        </p:nvSpPr>
        <p:spPr bwMode="auto">
          <a:xfrm>
            <a:off x="304800" y="0"/>
            <a:ext cx="8588375" cy="22048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3200" b="1" cap="none" dirty="0" smtClean="0">
                <a:effectLst/>
                <a:latin typeface="Times New Roman" pitchFamily="18" charset="0"/>
              </a:rPr>
              <a:t>Энергосистема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– </a:t>
            </a:r>
            <a:r>
              <a:rPr lang="ru-RU" sz="3600" b="1" cap="none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группа электростанций разных типов, объединенных линиями электропередачи (ЛЭП) и управляемых из одного центра.</a:t>
            </a:r>
          </a:p>
        </p:txBody>
      </p:sp>
      <p:pic>
        <p:nvPicPr>
          <p:cNvPr id="31747" name="Picture 5" descr="Картинка 3 из 375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63547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subTitle" idx="1"/>
          </p:nvPr>
        </p:nvSpPr>
        <p:spPr>
          <a:xfrm>
            <a:off x="304800" y="333375"/>
            <a:ext cx="8686800" cy="2735585"/>
          </a:xfrm>
        </p:spPr>
        <p:txBody>
          <a:bodyPr>
            <a:normAutofit fontScale="92500"/>
          </a:bodyPr>
          <a:lstStyle/>
          <a:p>
            <a:pPr algn="l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В России – 73 крупные энергосистемы, которые, в свою очередь слагают районные энергосистемы: Центральную, Уральскую, Сибирскую и др. Большая часть районных энергосистем входит в состав </a:t>
            </a:r>
            <a:r>
              <a:rPr lang="ru-RU" alt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Единой энергосистемы России</a:t>
            </a:r>
            <a:r>
              <a:rPr lang="ru-RU" alt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(ЕЭС).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ЕЭ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России работает в параллельном режиме с энергосистемами Украины, Прибалтики, Белоруссии и многими другими странами.</a:t>
            </a:r>
          </a:p>
        </p:txBody>
      </p:sp>
      <p:pic>
        <p:nvPicPr>
          <p:cNvPr id="32771" name="Picture 5" descr="Картинка 54 из 375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5076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Вывод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123825" y="1554163"/>
            <a:ext cx="9020175" cy="4525962"/>
          </a:xfrm>
        </p:spPr>
        <p:txBody>
          <a:bodyPr/>
          <a:lstStyle/>
          <a:p>
            <a:pPr indent="12700">
              <a:buFont typeface="Wingdings 2" panose="05020102010507070707" pitchFamily="18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</a:rPr>
              <a:t>Электроэнергетика - является важным источником энергии, без которой жизнь современного общества невозможна</a:t>
            </a:r>
            <a:endParaRPr lang="ru-RU" altLang="ru-RU" b="1" dirty="0">
              <a:latin typeface="Times New Roman" panose="02020603050405020304" pitchFamily="18" charset="0"/>
            </a:endParaRPr>
          </a:p>
          <a:p>
            <a:pPr indent="12700">
              <a:buFont typeface="Wingdings 2" panose="05020102010507070707" pitchFamily="18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</a:rPr>
              <a:t>Для выработки электроэнергии в разных районах нашей страны используются все типы электростанций</a:t>
            </a:r>
            <a:endParaRPr lang="ru-RU" altLang="ru-RU" dirty="0" smtClean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 bwMode="auto">
          <a:xfrm>
            <a:off x="251520" y="870350"/>
            <a:ext cx="8731696" cy="1007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altLang="ru-RU" sz="2400" b="1" cap="none" dirty="0" smtClean="0">
                <a:effectLst/>
                <a:latin typeface="Times New Roman" panose="02020603050405020304" pitchFamily="18" charset="0"/>
              </a:rPr>
              <a:t>Электроэнергетика</a:t>
            </a:r>
            <a:r>
              <a:rPr lang="ru-RU" altLang="ru-RU" sz="2400" b="1" i="1" cap="none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ru-RU" altLang="ru-RU" sz="2400" b="1" cap="none" dirty="0" smtClean="0">
                <a:effectLst/>
                <a:latin typeface="Times New Roman" panose="02020603050405020304" pitchFamily="18" charset="0"/>
              </a:rPr>
              <a:t>– отрасль ТЭК, которая  производит  электроэнергию  на  электростанциях  и  передает  ее  потребителю по  линиям  электропередач  (ЛЭП).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550470" cy="282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7640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 bwMode="auto">
          <a:xfrm rot="10800000" flipV="1">
            <a:off x="1313259" y="260649"/>
            <a:ext cx="6517482" cy="104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Типы электростанций</a:t>
            </a:r>
            <a:endParaRPr lang="ru-RU" altLang="ru-RU" cap="none" dirty="0" smtClean="0"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subTitle" idx="1"/>
          </p:nvPr>
        </p:nvSpPr>
        <p:spPr>
          <a:xfrm>
            <a:off x="179388" y="-1"/>
            <a:ext cx="8964612" cy="67516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 sz="2000" b="1" dirty="0" smtClean="0">
              <a:solidFill>
                <a:srgbClr val="1608C8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altLang="ru-RU" sz="2000" b="1" dirty="0" smtClean="0">
              <a:solidFill>
                <a:srgbClr val="1608C8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altLang="ru-RU" sz="2000" b="1" dirty="0">
              <a:solidFill>
                <a:srgbClr val="1608C8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Тепловые электростанции (ТЭС)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Гидроэлектростанции (ГЭС)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Атомные электростанции (АЭС)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Альтернативные электростанции (приливные, ветровые, солнечные, геотермальные) 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54" y="3836638"/>
            <a:ext cx="4031679" cy="29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 bwMode="auto">
          <a:xfrm>
            <a:off x="304800" y="0"/>
            <a:ext cx="8686800" cy="61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b="1" cap="none" dirty="0" smtClean="0">
                <a:effectLst/>
                <a:latin typeface="Times New Roman" panose="02020603050405020304" pitchFamily="18" charset="0"/>
              </a:rPr>
              <a:t>Тепловые электростанции (ТЭС)</a:t>
            </a:r>
            <a:r>
              <a:rPr lang="ru-RU" altLang="ru-RU" cap="none" dirty="0" smtClean="0">
                <a:effectLst/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subTitle" idx="1"/>
          </p:nvPr>
        </p:nvSpPr>
        <p:spPr>
          <a:xfrm>
            <a:off x="304800" y="619126"/>
            <a:ext cx="8686800" cy="5461000"/>
          </a:xfrm>
        </p:spPr>
        <p:txBody>
          <a:bodyPr/>
          <a:lstStyle/>
          <a:p>
            <a:pPr marL="609600" indent="-609600">
              <a:buFont typeface="Wingdings 2" panose="05020102010507070707" pitchFamily="18" charset="2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 группа</a:t>
            </a: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6" y="4150642"/>
            <a:ext cx="4592701" cy="24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Картинка 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8760"/>
            <a:ext cx="44005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592288" cy="40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 bwMode="auto">
          <a:xfrm>
            <a:off x="714348" y="116633"/>
            <a:ext cx="8001056" cy="498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4300" b="1" cap="none" dirty="0" smtClean="0">
                <a:effectLst/>
                <a:latin typeface="Times New Roman" panose="02020603050405020304" pitchFamily="18" charset="0"/>
              </a:rPr>
              <a:t>Гидроэлектростанции (ГЭС)</a:t>
            </a:r>
            <a:r>
              <a:rPr lang="ru-RU" altLang="ru-RU" sz="4300" cap="none" dirty="0" smtClean="0">
                <a:effectLst/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>
          <a:xfrm>
            <a:off x="1313259" y="640822"/>
            <a:ext cx="6517482" cy="587274"/>
          </a:xfrm>
        </p:spPr>
        <p:txBody>
          <a:bodyPr>
            <a:normAutofit fontScale="400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7400" b="1" dirty="0" smtClean="0">
                <a:solidFill>
                  <a:srgbClr val="C00000"/>
                </a:solidFill>
                <a:latin typeface="Times New Roman" panose="02020603050405020304" pitchFamily="18" charset="0"/>
                <a:hlinkClick r:id="rId2"/>
              </a:rPr>
              <a:t>2 группа</a:t>
            </a:r>
            <a:endParaRPr lang="ru-RU" altLang="ru-RU" sz="74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dirty="0" smtClean="0">
              <a:latin typeface="Franklin Gothic Book" panose="020B0503020102020204" pitchFamily="34" charset="0"/>
            </a:endParaRPr>
          </a:p>
        </p:txBody>
      </p:sp>
      <p:pic>
        <p:nvPicPr>
          <p:cNvPr id="13318" name="Picture 8" descr="Картинка 1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63" y="3640021"/>
            <a:ext cx="4752528" cy="33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Картинка 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" y="1269689"/>
            <a:ext cx="4007770" cy="300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Картинка 1 из 1162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6012"/>
            <a:ext cx="3761943" cy="278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ctrTitle"/>
          </p:nvPr>
        </p:nvSpPr>
        <p:spPr bwMode="auto">
          <a:xfrm>
            <a:off x="500034" y="214290"/>
            <a:ext cx="8143931" cy="8572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4000" b="1" cap="none" dirty="0" smtClean="0">
                <a:effectLst/>
                <a:latin typeface="Times New Roman" panose="02020603050405020304" pitchFamily="18" charset="0"/>
              </a:rPr>
              <a:t>Атомные электростанции (АЭС)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subTitle" idx="1"/>
          </p:nvPr>
        </p:nvSpPr>
        <p:spPr>
          <a:xfrm>
            <a:off x="1313259" y="980728"/>
            <a:ext cx="6517482" cy="576064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800" b="1" dirty="0" smtClean="0">
                <a:solidFill>
                  <a:srgbClr val="FF3300"/>
                </a:solidFill>
                <a:latin typeface="Times New Roman" panose="02020603050405020304" pitchFamily="18" charset="0"/>
                <a:hlinkClick r:id="rId2"/>
              </a:rPr>
              <a:t>3 группа</a:t>
            </a:r>
            <a:endParaRPr lang="ru-RU" altLang="ru-RU" sz="2800" b="1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dirty="0" smtClean="0">
              <a:latin typeface="Franklin Gothic Book" panose="020B0503020102020204" pitchFamily="34" charset="0"/>
            </a:endParaRPr>
          </a:p>
        </p:txBody>
      </p:sp>
      <p:pic>
        <p:nvPicPr>
          <p:cNvPr id="20485" name="Picture 8" descr="Картинка 3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40654" cy="30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Картинка 7 из 114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038412" cy="30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9794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hlinkClick r:id="rId2"/>
              </a:rPr>
              <a:t>Альтернативные  источники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hlinkClick r:id="rId2"/>
              </a:rPr>
              <a:t>энергии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20738" y="1749425"/>
            <a:ext cx="928688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250031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>
                <a:latin typeface="Bookman Old Style" panose="02050604050505020204" pitchFamily="18" charset="0"/>
              </a:rPr>
              <a:t>ветер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25717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608138" y="2892425"/>
            <a:ext cx="3214688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108450" y="1820863"/>
            <a:ext cx="9286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87044" y="2856706"/>
            <a:ext cx="31432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323138" y="1677988"/>
            <a:ext cx="92868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0500" y="24288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>
                <a:latin typeface="Bookman Old Style" panose="02050604050505020204" pitchFamily="18" charset="0"/>
              </a:rPr>
              <a:t>солнце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57438"/>
            <a:ext cx="1706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5188" y="2286000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приливы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214563"/>
            <a:ext cx="25542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14563" y="4643438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внутреннее  тепло Земли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643438"/>
            <a:ext cx="2428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25" y="4786313"/>
            <a:ext cx="178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ветровые  волны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643438"/>
            <a:ext cx="24368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214688" y="857250"/>
            <a:ext cx="56832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 С древнейших времен человек использовал силу ветра: сначала в судоходстве, а затем для замены своей мускульной силы. Первые простейшие ветродвигатели применяли в глубокой древности в Китае и в Египте.</a:t>
            </a:r>
            <a:r>
              <a:rPr lang="ru-RU" altLang="ru-RU" sz="2000" b="1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9225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4744" y="214290"/>
            <a:ext cx="514275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Ветровая   энергия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14688"/>
            <a:ext cx="54054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00063" y="5929313"/>
            <a:ext cx="285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Современные  ветровые  установки</a:t>
            </a:r>
            <a:r>
              <a:rPr lang="ru-RU" altLang="ru-RU" sz="2000"/>
              <a:t>.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214313" y="4643438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Ветряная  мельница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61912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1475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14744" y="214290"/>
            <a:ext cx="50946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Энергия  приливов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6462713" y="1143000"/>
            <a:ext cx="2471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Кислогубская  ПЭС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500188" y="5786438"/>
            <a:ext cx="3714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b="1"/>
              <a:t>Схема  работы  приливной электростанции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1444</TotalTime>
  <Words>330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Bookman Old Style</vt:lpstr>
      <vt:lpstr>Calibri</vt:lpstr>
      <vt:lpstr>DejaVu Sans</vt:lpstr>
      <vt:lpstr>Franklin Gothic Book</vt:lpstr>
      <vt:lpstr>Franklin Gothic Medium</vt:lpstr>
      <vt:lpstr>Lucida Sans Unicode</vt:lpstr>
      <vt:lpstr>Times New Roman</vt:lpstr>
      <vt:lpstr>Times New Roman Cyr</vt:lpstr>
      <vt:lpstr>Tw Cen MT</vt:lpstr>
      <vt:lpstr>Verdana</vt:lpstr>
      <vt:lpstr>Wingdings</vt:lpstr>
      <vt:lpstr>Wingdings 2</vt:lpstr>
      <vt:lpstr>Капля</vt:lpstr>
      <vt:lpstr>«ТЭК: Электроэнергетика России»</vt:lpstr>
      <vt:lpstr>Электроэнергетика – отрасль ТЭК, которая  производит  электроэнергию  на  электростанциях  и  передает  ее  потребителю по  линиям  электропередач  (ЛЭП).</vt:lpstr>
      <vt:lpstr>Типы электростанций</vt:lpstr>
      <vt:lpstr>Тепловые электростанции (ТЭС) </vt:lpstr>
      <vt:lpstr>Гидроэлектростанции (ГЭС) </vt:lpstr>
      <vt:lpstr>Атомные электростанции (АЭС)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Энергосистема – группа электростанций разных типов, объединенных линиями электропередачи (ЛЭП) и управляемых из одного центра.</vt:lpstr>
      <vt:lpstr>Презентация PowerPoint</vt:lpstr>
      <vt:lpstr>Вывод</vt:lpstr>
    </vt:vector>
  </TitlesOfParts>
  <Company>dom 111-23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Ipatov</dc:creator>
  <cp:lastModifiedBy>Admin</cp:lastModifiedBy>
  <cp:revision>135</cp:revision>
  <dcterms:created xsi:type="dcterms:W3CDTF">2007-10-14T09:44:15Z</dcterms:created>
  <dcterms:modified xsi:type="dcterms:W3CDTF">2022-10-12T11:38:09Z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0008007e2e0000000000010250300207f7000400038000</vt:lpwstr>
  </property>
</Properties>
</file>