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4"/>
  </p:notesMasterIdLst>
  <p:sldIdLst>
    <p:sldId id="268" r:id="rId2"/>
    <p:sldId id="267" r:id="rId3"/>
    <p:sldId id="290" r:id="rId4"/>
    <p:sldId id="289" r:id="rId5"/>
    <p:sldId id="291" r:id="rId6"/>
    <p:sldId id="292" r:id="rId7"/>
    <p:sldId id="271" r:id="rId8"/>
    <p:sldId id="278" r:id="rId9"/>
    <p:sldId id="279" r:id="rId10"/>
    <p:sldId id="280" r:id="rId11"/>
    <p:sldId id="272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E10C4-1E75-4535-99F7-C5EB3289B0FF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3D561-4564-435C-A35D-3EE7259E4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4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3D561-4564-435C-A35D-3EE7259E4A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0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1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9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07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200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92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50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87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38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1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0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5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1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4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6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4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5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6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A255ED-ED1E-4B39-8C88-505F7214B7E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39EB9-9357-43CC-8F91-395C42456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85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064" y="2042160"/>
            <a:ext cx="8925456" cy="39025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Моя педагогическая находка</a:t>
            </a:r>
            <a:br>
              <a:rPr lang="ru-RU" sz="4000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«Нетрадиционное рисование в работе с детьми раннего дошкольного возраста»</a:t>
            </a:r>
            <a:b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072AA-72B5-1901-1772-9BC37EEBCE66}"/>
              </a:ext>
            </a:extLst>
          </p:cNvPr>
          <p:cNvSpPr txBox="1"/>
          <p:nvPr/>
        </p:nvSpPr>
        <p:spPr>
          <a:xfrm>
            <a:off x="280219" y="617136"/>
            <a:ext cx="104432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бюджетное учреждение «Центр развития ребенка - детский сад «Олененок» г. Дальнегорска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20A3C-3204-09CD-0EA4-B5833E586ECC}"/>
              </a:ext>
            </a:extLst>
          </p:cNvPr>
          <p:cNvSpPr txBox="1"/>
          <p:nvPr/>
        </p:nvSpPr>
        <p:spPr>
          <a:xfrm>
            <a:off x="2350514" y="4914134"/>
            <a:ext cx="79060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>
              <a:buNone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Сизоненко Е.А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г.Дальнегорск,2024год</a:t>
            </a:r>
          </a:p>
        </p:txBody>
      </p:sp>
      <p:pic>
        <p:nvPicPr>
          <p:cNvPr id="3074" name="Picture 2" descr="ЧЕЛОВЕЧИКИ ">
            <a:extLst>
              <a:ext uri="{FF2B5EF4-FFF2-40B4-BE49-F238E27FC236}">
                <a16:creationId xmlns:a16="http://schemas.microsoft.com/office/drawing/2014/main" id="{E69AC62C-8DB0-F1E8-859A-F4B24E28D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096889"/>
            <a:ext cx="2514600" cy="16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25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A6DAD1-7881-4FE3-870C-DF3281B70F3A}"/>
              </a:ext>
            </a:extLst>
          </p:cNvPr>
          <p:cNvSpPr/>
          <p:nvPr/>
        </p:nvSpPr>
        <p:spPr>
          <a:xfrm>
            <a:off x="5008779" y="3244334"/>
            <a:ext cx="2174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рисование кляксами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04AFDE-5ADC-45E8-AFE5-B08B4053997E}"/>
              </a:ext>
            </a:extLst>
          </p:cNvPr>
          <p:cNvSpPr/>
          <p:nvPr/>
        </p:nvSpPr>
        <p:spPr>
          <a:xfrm>
            <a:off x="357393" y="820242"/>
            <a:ext cx="6168788" cy="643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Рисование воздушными шариками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3C747F-C2C5-4C75-854C-0000BEEE4C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6" b="26236"/>
          <a:stretch/>
        </p:blipFill>
        <p:spPr>
          <a:xfrm>
            <a:off x="554889" y="1224116"/>
            <a:ext cx="2886898" cy="517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0E37D2-C9D5-4A06-A5E1-1BF6B88EE6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 b="33979"/>
          <a:stretch/>
        </p:blipFill>
        <p:spPr>
          <a:xfrm>
            <a:off x="3468906" y="1327355"/>
            <a:ext cx="2886898" cy="5074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28EC22-B9A1-4AB9-8F5A-7A1E38414833}"/>
              </a:ext>
            </a:extLst>
          </p:cNvPr>
          <p:cNvSpPr/>
          <p:nvPr/>
        </p:nvSpPr>
        <p:spPr>
          <a:xfrm>
            <a:off x="7231052" y="820242"/>
            <a:ext cx="3746442" cy="507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Рисование кляксами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ECCE8CE-EF0D-46E1-837E-EC8A6AF5BF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1" t="17314" r="7586" b="32903"/>
          <a:stretch/>
        </p:blipFill>
        <p:spPr>
          <a:xfrm>
            <a:off x="6647914" y="1327355"/>
            <a:ext cx="2302678" cy="5074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8EA9CBD-E34B-434C-9296-F01E7E6358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5" b="19178"/>
          <a:stretch/>
        </p:blipFill>
        <p:spPr>
          <a:xfrm>
            <a:off x="9104273" y="1327355"/>
            <a:ext cx="2532838" cy="5074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50529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8" y="227765"/>
            <a:ext cx="112184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Результат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улучшилось  качество детских рисунков;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изменилось само отношение малышей к окружающему миру: сформирована позиция исследователя, экспериментатора;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выросла  мотивация к познавательной и творческой продуктивной деятельности;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детей группы стали внимательными, проявляют наблюдательность, усидчивость на занятиях, прогулках;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постоянный положительный эмоциональный фон, психологический комфорт.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1A12CF2-AFBF-4848-87C1-893298389AC2}"/>
              </a:ext>
            </a:extLst>
          </p:cNvPr>
          <p:cNvGrpSpPr/>
          <p:nvPr/>
        </p:nvGrpSpPr>
        <p:grpSpPr>
          <a:xfrm>
            <a:off x="382138" y="3790334"/>
            <a:ext cx="11382232" cy="2873477"/>
            <a:chOff x="1016717" y="3606636"/>
            <a:chExt cx="10058400" cy="305717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3CFDE0A-4DCA-4035-9E1E-BFE07CE2E9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7" b="28387"/>
            <a:stretch/>
          </p:blipFill>
          <p:spPr>
            <a:xfrm>
              <a:off x="1016717" y="3606636"/>
              <a:ext cx="2016579" cy="30214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FC742D4-8D98-4065-94E6-2583235B4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12" b="38824"/>
            <a:stretch/>
          </p:blipFill>
          <p:spPr>
            <a:xfrm>
              <a:off x="7046661" y="3655245"/>
              <a:ext cx="1981938" cy="29242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959634-6C07-4864-A80B-A1021EC4F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19" b="11352"/>
            <a:stretch/>
          </p:blipFill>
          <p:spPr>
            <a:xfrm>
              <a:off x="3134857" y="3642357"/>
              <a:ext cx="1847850" cy="30214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F3AAF29-5864-4029-9E42-5218983AA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77" b="22151"/>
            <a:stretch/>
          </p:blipFill>
          <p:spPr>
            <a:xfrm>
              <a:off x="5183312" y="3655245"/>
              <a:ext cx="1825375" cy="29956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82A91CA-2DB1-4D7D-969E-757E94151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1" b="16990"/>
            <a:stretch/>
          </p:blipFill>
          <p:spPr>
            <a:xfrm>
              <a:off x="9229204" y="3632409"/>
              <a:ext cx="1845913" cy="28430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585994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705" y="2337985"/>
            <a:ext cx="10987548" cy="2565492"/>
          </a:xfrm>
        </p:spPr>
        <p:txBody>
          <a:bodyPr/>
          <a:lstStyle/>
          <a:p>
            <a:pPr algn="ctr"/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</a:p>
        </p:txBody>
      </p:sp>
      <p:pic>
        <p:nvPicPr>
          <p:cNvPr id="1026" name="Picture 2" descr="Выбор материала (краски, карандаши)... ">
            <a:extLst>
              <a:ext uri="{FF2B5EF4-FFF2-40B4-BE49-F238E27FC236}">
                <a16:creationId xmlns:a16="http://schemas.microsoft.com/office/drawing/2014/main" id="{2E4FF3E1-D5C9-BFF5-20AF-6464E9FEC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93" y="3620731"/>
            <a:ext cx="6082593" cy="38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69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685" y="399909"/>
            <a:ext cx="11105534" cy="605818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Актуальность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Нестандартные техники рисования в раннем дошкольном возрасте способствуют всестороннему раннему развитию детей. А это является актуальной задачей современной педагогики и социальным заказом родителей дошкольников.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Нестандартные техники рисования:</a:t>
            </a:r>
          </a:p>
          <a:p>
            <a:pPr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мотивируют  к познанию окружающей действительности через элементарное экспериментирование;</a:t>
            </a:r>
          </a:p>
          <a:p>
            <a:pPr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приобщают к миру прекрасного,  формируют эстетическое восприятие,  творчески развивают;</a:t>
            </a:r>
          </a:p>
          <a:p>
            <a:pPr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 в себе элементы психотерапии, успокаивают, занимают и создают положительный настрой;</a:t>
            </a:r>
          </a:p>
          <a:p>
            <a:pPr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 думать, сравнивать, фантазировать.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113391187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479" y="97543"/>
            <a:ext cx="10102650" cy="1342949"/>
          </a:xfrm>
        </p:spPr>
        <p:txBody>
          <a:bodyPr/>
          <a:lstStyle/>
          <a:p>
            <a:pPr algn="just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Цель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способностей и интереса к познанию окружающего мира у детей раннего дошкольного возраста  посредством освоения нетрадиционных изобразительных техник.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730" y="1553227"/>
            <a:ext cx="11167760" cy="518491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Задачи: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мотивированную потребность к познанию окружающего мира;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элементарным приемам экспериментирования с нетрадиционными изобразительными средствами;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начальные навыки и умения рисования в различных нестандартных изобразительных техниках;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ru-RU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наблюдательность, внимание, усидчивость, фантазию, творчество;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положительные эмоции; побуждать говорить о своих чувствах, ощущениях; способствовать обогащению чувственного опыта;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приучать получать эстетическое удовольствие от результатов творческой деятельности.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ru-RU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умение работать сообща и индивидуально, доводить дело до конца.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видеть красоту предметов и объектов ближайшего окружения.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937" y="1130537"/>
            <a:ext cx="11583747" cy="6634863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2060"/>
              </a:buClr>
              <a:buNone/>
            </a:pP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 процессе освоения нестандартных изобразительных техник дети научатся: </a:t>
            </a:r>
          </a:p>
          <a:p>
            <a:pPr algn="just">
              <a:spcBef>
                <a:spcPts val="0"/>
              </a:spcBef>
              <a:buClr>
                <a:srgbClr val="002060"/>
              </a:buClr>
            </a:pP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думать и размышлять,</a:t>
            </a:r>
          </a:p>
          <a:p>
            <a:pPr algn="just">
              <a:spcBef>
                <a:spcPts val="0"/>
              </a:spcBef>
              <a:buClr>
                <a:srgbClr val="002060"/>
              </a:buClr>
            </a:pP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искать и выбирать,</a:t>
            </a:r>
          </a:p>
          <a:p>
            <a:pPr algn="just">
              <a:spcBef>
                <a:spcPts val="0"/>
              </a:spcBef>
              <a:buClr>
                <a:srgbClr val="002060"/>
              </a:buClr>
            </a:pP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пробовать и действовать,</a:t>
            </a:r>
          </a:p>
          <a:p>
            <a:pPr algn="just">
              <a:spcBef>
                <a:spcPts val="0"/>
              </a:spcBef>
              <a:buClr>
                <a:srgbClr val="002060"/>
              </a:buClr>
            </a:pP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выражать свои мысли и эмоции, </a:t>
            </a:r>
          </a:p>
          <a:p>
            <a:pPr algn="just">
              <a:spcBef>
                <a:spcPts val="0"/>
              </a:spcBef>
              <a:buClr>
                <a:srgbClr val="002060"/>
              </a:buClr>
            </a:pP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фантазировать, </a:t>
            </a:r>
          </a:p>
          <a:p>
            <a:pPr algn="just">
              <a:spcBef>
                <a:spcPts val="0"/>
              </a:spcBef>
              <a:buClr>
                <a:srgbClr val="002060"/>
              </a:buClr>
            </a:pP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передавать свои чувства, </a:t>
            </a:r>
          </a:p>
          <a:p>
            <a:pPr marL="0" indent="0" algn="just">
              <a:spcBef>
                <a:spcPts val="0"/>
              </a:spcBef>
              <a:buClr>
                <a:srgbClr val="002060"/>
              </a:buClr>
              <a:buNone/>
            </a:pP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представления об окружающем </a:t>
            </a:r>
          </a:p>
          <a:p>
            <a:pPr marL="0" indent="0" algn="just">
              <a:spcBef>
                <a:spcPts val="0"/>
              </a:spcBef>
              <a:buClr>
                <a:srgbClr val="002060"/>
              </a:buClr>
              <a:buNone/>
            </a:pP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 рисунке, </a:t>
            </a:r>
          </a:p>
          <a:p>
            <a:pPr algn="just">
              <a:spcBef>
                <a:spcPts val="0"/>
              </a:spcBef>
              <a:buClr>
                <a:srgbClr val="002060"/>
              </a:buClr>
            </a:pP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проявлять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самостоятельность, инициативу и творчество.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3094" y="484205"/>
            <a:ext cx="700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Планируемые результаты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1AB403-66BD-406C-9FB3-0F81CFF601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8871" r="11574" b="1916"/>
          <a:stretch/>
        </p:blipFill>
        <p:spPr>
          <a:xfrm>
            <a:off x="6322005" y="1622599"/>
            <a:ext cx="5216013" cy="3838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697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440537" cy="1132764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Развивающий потенциал  нетрадиционных изобразительных техник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2006" y="1388516"/>
            <a:ext cx="11547987" cy="541159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художественное мышление, наблюдательность, восприятие</a:t>
            </a:r>
          </a:p>
          <a:p>
            <a:pPr>
              <a:buClr>
                <a:srgbClr val="002060"/>
              </a:buClr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способность к творчеству</a:t>
            </a:r>
          </a:p>
          <a:p>
            <a:pPr>
              <a:buClr>
                <a:srgbClr val="002060"/>
              </a:buClr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уверенность ребенка в своих силах</a:t>
            </a:r>
          </a:p>
          <a:p>
            <a:pPr>
              <a:buClr>
                <a:srgbClr val="002060"/>
              </a:buClr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 к освоению классических способов рисования</a:t>
            </a:r>
          </a:p>
          <a:p>
            <a:pPr>
              <a:buClr>
                <a:srgbClr val="002060"/>
              </a:buClr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Доставляют радость, дарят положительные эмоции</a:t>
            </a:r>
          </a:p>
          <a:p>
            <a:pPr>
              <a:buClr>
                <a:srgbClr val="002060"/>
              </a:buClr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детям быстро достичь результат</a:t>
            </a:r>
          </a:p>
          <a:p>
            <a:pPr>
              <a:buClr>
                <a:srgbClr val="002060"/>
              </a:buClr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 мощный посыл и стойкую мотивацию к познанию окружающего мира</a:t>
            </a:r>
          </a:p>
          <a:p>
            <a:pPr>
              <a:buClr>
                <a:srgbClr val="002060"/>
              </a:buClr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интерес к творческой продуктивной деятельности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E91FC5-CCA9-4E85-B07C-F4E86AA6A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9" b="2250"/>
          <a:stretch/>
        </p:blipFill>
        <p:spPr>
          <a:xfrm>
            <a:off x="8003458" y="2014790"/>
            <a:ext cx="2846440" cy="22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002" y="0"/>
            <a:ext cx="7265835" cy="62779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Способы решения педагогических задач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7703" y="614149"/>
            <a:ext cx="11502090" cy="6108569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Экспериментирование, обследование объектов, предметов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нетрадиционной техникой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освоение изобразительных средств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оригинального рисунка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приобретенного опыта в разных видах детской деятельности.</a:t>
            </a:r>
          </a:p>
          <a:p>
            <a:pPr marL="0" indent="0">
              <a:spcBef>
                <a:spcPts val="600"/>
              </a:spcBef>
              <a:buClr>
                <a:srgbClr val="002060"/>
              </a:buClr>
              <a:buNone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Дополнительные стимулы к творчеству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Игра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Сюрпризный момент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Просьба о помощи от взрослого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Музыкальное сопровождение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Видеоряд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Яркий демонстрационный материал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Оригинальность изобразительных средств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Рассматривание готовых работ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Обсуждение  рисунков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B31745-C13F-4EA0-810D-1B684EC74A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2" r="9071"/>
          <a:stretch/>
        </p:blipFill>
        <p:spPr>
          <a:xfrm rot="16200000">
            <a:off x="7061912" y="3892819"/>
            <a:ext cx="3158935" cy="2117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FD38D5-1E2B-420A-96DB-4E62C58F67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24000"/>
          <a:stretch/>
        </p:blipFill>
        <p:spPr>
          <a:xfrm>
            <a:off x="5488943" y="3429867"/>
            <a:ext cx="2117385" cy="310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EAD7C8-C40C-427F-978C-CEEBB00C02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r="3216"/>
          <a:stretch/>
        </p:blipFill>
        <p:spPr>
          <a:xfrm rot="5400000">
            <a:off x="8908883" y="694969"/>
            <a:ext cx="3350676" cy="211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CEEEFD-10EF-4268-B1C0-7D9815CD31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b="18279"/>
          <a:stretch/>
        </p:blipFill>
        <p:spPr>
          <a:xfrm>
            <a:off x="9692954" y="3372043"/>
            <a:ext cx="1926318" cy="3217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97" y="218847"/>
            <a:ext cx="10087896" cy="115957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В работе с детьми я использую самые  разнообразные техники нетрадиционного рисования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8A61858-0779-491F-BC4C-E201B6880CA0}"/>
              </a:ext>
            </a:extLst>
          </p:cNvPr>
          <p:cNvGrpSpPr/>
          <p:nvPr/>
        </p:nvGrpSpPr>
        <p:grpSpPr>
          <a:xfrm>
            <a:off x="134419" y="1414250"/>
            <a:ext cx="6711979" cy="5159628"/>
            <a:chOff x="796173" y="2032410"/>
            <a:chExt cx="6170912" cy="426554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C8C3EF2-C122-4ACE-82E6-B51CBFFBAFC7}"/>
                </a:ext>
              </a:extLst>
            </p:cNvPr>
            <p:cNvSpPr/>
            <p:nvPr/>
          </p:nvSpPr>
          <p:spPr>
            <a:xfrm>
              <a:off x="1179943" y="2032410"/>
              <a:ext cx="3970709" cy="381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Оттиск печатками из овощей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4A02D2E-69DC-4D63-9332-4651417F6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66" b="19570"/>
            <a:stretch/>
          </p:blipFill>
          <p:spPr>
            <a:xfrm>
              <a:off x="796173" y="2422235"/>
              <a:ext cx="2787456" cy="38757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2B9EA31-01D1-429E-A917-E928197C6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8" t="6686" r="17258" b="403"/>
            <a:stretch/>
          </p:blipFill>
          <p:spPr>
            <a:xfrm rot="10800000">
              <a:off x="3752766" y="2443694"/>
              <a:ext cx="3214319" cy="38328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AB4A3F5-715D-4119-89B0-08E39F05BA40}"/>
              </a:ext>
            </a:extLst>
          </p:cNvPr>
          <p:cNvGrpSpPr/>
          <p:nvPr/>
        </p:nvGrpSpPr>
        <p:grpSpPr>
          <a:xfrm>
            <a:off x="7256739" y="1378424"/>
            <a:ext cx="4628525" cy="5169497"/>
            <a:chOff x="6648564" y="895710"/>
            <a:chExt cx="6673516" cy="550453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AD5443D-56F9-4EF2-AC81-699E6AA88965}"/>
                </a:ext>
              </a:extLst>
            </p:cNvPr>
            <p:cNvSpPr/>
            <p:nvPr/>
          </p:nvSpPr>
          <p:spPr>
            <a:xfrm>
              <a:off x="6648564" y="895710"/>
              <a:ext cx="6673515" cy="519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Рисование ватными палочками </a:t>
              </a:r>
              <a:endPara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8C64D4B-CE31-4826-B57F-DAA1D4411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6" r="11478"/>
            <a:stretch/>
          </p:blipFill>
          <p:spPr>
            <a:xfrm rot="5400000">
              <a:off x="9204034" y="2282194"/>
              <a:ext cx="4899333" cy="33367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8BB1909-1ECD-4303-8EA2-54D3879CE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7" t="11478" b="42581"/>
            <a:stretch/>
          </p:blipFill>
          <p:spPr>
            <a:xfrm>
              <a:off x="6648568" y="1500907"/>
              <a:ext cx="3336754" cy="48993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29187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FB9111-6519-4E2B-984C-7BCD6C553412}"/>
              </a:ext>
            </a:extLst>
          </p:cNvPr>
          <p:cNvSpPr/>
          <p:nvPr/>
        </p:nvSpPr>
        <p:spPr>
          <a:xfrm>
            <a:off x="177421" y="964670"/>
            <a:ext cx="5719298" cy="5566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Рисование пальчиками, ладошками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BD3E81-9F10-4C5E-8FDD-A478A63088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r="26210" b="3091"/>
          <a:stretch/>
        </p:blipFill>
        <p:spPr>
          <a:xfrm>
            <a:off x="546128" y="2109019"/>
            <a:ext cx="3029802" cy="462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5BC1C6-2C15-49FC-86D2-6567AA1259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8"/>
          <a:stretch/>
        </p:blipFill>
        <p:spPr>
          <a:xfrm rot="5400000">
            <a:off x="3299668" y="2896201"/>
            <a:ext cx="4604165" cy="302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28DF96-8F81-4332-8685-14B4667C95CA}"/>
              </a:ext>
            </a:extLst>
          </p:cNvPr>
          <p:cNvSpPr/>
          <p:nvPr/>
        </p:nvSpPr>
        <p:spPr>
          <a:xfrm>
            <a:off x="5601751" y="964670"/>
            <a:ext cx="6058720" cy="9381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Печать крышками и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донышком от пластиковой бутылки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068A9B-5EF0-47B7-9EA2-3EB6C7AE36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0" b="24946"/>
          <a:stretch/>
        </p:blipFill>
        <p:spPr>
          <a:xfrm>
            <a:off x="7710771" y="2127452"/>
            <a:ext cx="3206338" cy="458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771674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D9AE03-8C82-4394-9297-02B638A9964F}"/>
              </a:ext>
            </a:extLst>
          </p:cNvPr>
          <p:cNvSpPr/>
          <p:nvPr/>
        </p:nvSpPr>
        <p:spPr>
          <a:xfrm>
            <a:off x="379222" y="1287440"/>
            <a:ext cx="5716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Рисование мятой бумагой и песком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D9D2A9-F7C9-4870-83AC-7D52DF8F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4" t="3579" r="-1444" b="25806"/>
          <a:stretch/>
        </p:blipFill>
        <p:spPr>
          <a:xfrm>
            <a:off x="379223" y="1749106"/>
            <a:ext cx="2858388" cy="483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A6F9B9-1478-4108-A55D-1343C533A6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95" t="3225" r="6595" b="17524"/>
          <a:stretch/>
        </p:blipFill>
        <p:spPr>
          <a:xfrm>
            <a:off x="3092546" y="1771656"/>
            <a:ext cx="2858389" cy="479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592EF7-C521-4156-A76C-DD127864923B}"/>
              </a:ext>
            </a:extLst>
          </p:cNvPr>
          <p:cNvSpPr/>
          <p:nvPr/>
        </p:nvSpPr>
        <p:spPr>
          <a:xfrm>
            <a:off x="6241066" y="1287440"/>
            <a:ext cx="5930657" cy="52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 губками разной формы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DF9C19-6E47-4491-A23E-4B84C9F828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7" b="21773"/>
          <a:stretch/>
        </p:blipFill>
        <p:spPr>
          <a:xfrm>
            <a:off x="6168532" y="1771656"/>
            <a:ext cx="2965329" cy="479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304D7D-E812-4F00-B4FA-A9FD7730F1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1" r="35040"/>
          <a:stretch/>
        </p:blipFill>
        <p:spPr>
          <a:xfrm>
            <a:off x="9206395" y="1749105"/>
            <a:ext cx="2734335" cy="4716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4013224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764</TotalTime>
  <Words>374</Words>
  <Application>Microsoft Office PowerPoint</Application>
  <PresentationFormat>Широкоэкранный</PresentationFormat>
  <Paragraphs>84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Monotype Corsiva</vt:lpstr>
      <vt:lpstr>Times New Roman</vt:lpstr>
      <vt:lpstr>Wingdings</vt:lpstr>
      <vt:lpstr>Wingdings 3</vt:lpstr>
      <vt:lpstr>Ион</vt:lpstr>
      <vt:lpstr>Моя педагогическая находка «Нетрадиционное рисование в работе с детьми раннего дошкольного возраста»  </vt:lpstr>
      <vt:lpstr>Презентация PowerPoint</vt:lpstr>
      <vt:lpstr>Цель: развитие способностей и интереса к познанию окружающего мира у детей раннего дошкольного возраста  посредством освоения нетрадиционных изобразительных техник.</vt:lpstr>
      <vt:lpstr>Презентация PowerPoint</vt:lpstr>
      <vt:lpstr>Развивающий потенциал  нетрадиционных изобразительных техник</vt:lpstr>
      <vt:lpstr>Способы решения педагогических задач</vt:lpstr>
      <vt:lpstr>В работе с детьми я использую самые  разнообразные техники нетрадиционного рисования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йцукен</dc:creator>
  <cp:lastModifiedBy>Пользователь</cp:lastModifiedBy>
  <cp:revision>65</cp:revision>
  <dcterms:created xsi:type="dcterms:W3CDTF">2022-02-09T18:47:11Z</dcterms:created>
  <dcterms:modified xsi:type="dcterms:W3CDTF">2024-01-27T00:52:07Z</dcterms:modified>
</cp:coreProperties>
</file>