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0" r:id="rId2"/>
    <p:sldId id="278" r:id="rId3"/>
    <p:sldId id="281" r:id="rId4"/>
    <p:sldId id="261" r:id="rId5"/>
    <p:sldId id="284" r:id="rId6"/>
    <p:sldId id="262" r:id="rId7"/>
    <p:sldId id="283" r:id="rId8"/>
    <p:sldId id="263" r:id="rId9"/>
    <p:sldId id="264" r:id="rId10"/>
    <p:sldId id="268" r:id="rId11"/>
    <p:sldId id="26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6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C6A0-A134-4AE7-A08D-5D8ABB169B9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514D27-E774-45D0-B1BA-89E36E1DA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МАСТЕРСКАЯ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1863" y="2514600"/>
            <a:ext cx="5402750" cy="26552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Плотникова Н.Ю.</a:t>
            </a:r>
          </a:p>
          <a:p>
            <a:pPr algn="ctr"/>
            <a:r>
              <a:rPr lang="ru-RU" sz="3200" dirty="0"/>
              <a:t>у</a:t>
            </a:r>
            <a:r>
              <a:rPr lang="ru-RU" sz="3200" dirty="0" smtClean="0"/>
              <a:t>читель начальных классов</a:t>
            </a:r>
          </a:p>
          <a:p>
            <a:pPr algn="ctr"/>
            <a:r>
              <a:rPr lang="ru-RU" sz="3200" dirty="0" smtClean="0"/>
              <a:t>МКОУ КШ № 7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7" y="1476842"/>
            <a:ext cx="5044122" cy="51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D0025-229A-4C06-9752-64E32FCF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«Кластер»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1B203C-DA18-49B2-AE7B-3D439B51D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1" y="1443760"/>
            <a:ext cx="6655451" cy="5414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8" t="25897" r="1923" b="48462"/>
          <a:stretch/>
        </p:blipFill>
        <p:spPr>
          <a:xfrm>
            <a:off x="6714392" y="0"/>
            <a:ext cx="5477608" cy="3077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5" t="14359" r="6509" b="45641"/>
          <a:stretch/>
        </p:blipFill>
        <p:spPr>
          <a:xfrm>
            <a:off x="7048768" y="3077307"/>
            <a:ext cx="4275724" cy="37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EEF5E-FE70-4258-B14E-1DCAE9A8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«Толстые и тонкие вопросы»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8EA555-6B95-493A-8CF8-0025C55CB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1796" y="1320240"/>
            <a:ext cx="4317195" cy="44603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8FCDD-B75F-4D43-B9A2-C17AAF08E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082" y="2862611"/>
            <a:ext cx="4708617" cy="4259158"/>
          </a:xfrm>
          <a:prstGeom prst="rect">
            <a:avLst/>
          </a:prstGeom>
        </p:spPr>
      </p:pic>
      <p:pic>
        <p:nvPicPr>
          <p:cNvPr id="6" name="Рисунок 5" descr="https://i.mycdn.me/videoPreview?id=1091589835364&amp;type=39&amp;idx=5&amp;tkn=QxTgVD2gsKulKTo9S0-KJJN9QAs">
            <a:extLst>
              <a:ext uri="{FF2B5EF4-FFF2-40B4-BE49-F238E27FC236}">
                <a16:creationId xmlns:a16="http://schemas.microsoft.com/office/drawing/2014/main" id="{EFB7C4F4-192B-47D4-9075-6FCA86656AC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19200" r="7515" b="-6809"/>
          <a:stretch/>
        </p:blipFill>
        <p:spPr bwMode="auto">
          <a:xfrm>
            <a:off x="116157" y="1269999"/>
            <a:ext cx="6143965" cy="4075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5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3768" cy="36030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2584" y="2610683"/>
            <a:ext cx="6459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b="1" dirty="0" smtClean="0">
                <a:solidFill>
                  <a:schemeClr val="accent1"/>
                </a:solidFill>
              </a:rPr>
              <a:t>Результаты использования приемов ТРКМ: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Повысился  </a:t>
            </a:r>
            <a:r>
              <a:rPr lang="ru-RU" b="1" dirty="0"/>
              <a:t>интерес к </a:t>
            </a:r>
            <a:r>
              <a:rPr lang="ru-RU" b="1" dirty="0" smtClean="0"/>
              <a:t>обучению. 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Дети </a:t>
            </a:r>
            <a:r>
              <a:rPr lang="ru-RU" b="1" dirty="0"/>
              <a:t>стали внимательнее слушать друг друга, научились понимать и принимать точку зрения другого.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Появилось </a:t>
            </a:r>
            <a:r>
              <a:rPr lang="ru-RU" b="1" dirty="0"/>
              <a:t>желание говорить, строить собственное связное высказывание.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Более </a:t>
            </a:r>
            <a:r>
              <a:rPr lang="ru-RU" b="1" dirty="0"/>
              <a:t>разнообразным стал синтаксический строй речи </a:t>
            </a:r>
            <a:r>
              <a:rPr lang="ru-RU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Сформировалось </a:t>
            </a:r>
            <a:r>
              <a:rPr lang="ru-RU" b="1" dirty="0"/>
              <a:t>вдумчивое отношение к тексту. Научились задавать к тексту </a:t>
            </a:r>
            <a:r>
              <a:rPr lang="ru-RU" b="1" dirty="0" smtClean="0"/>
              <a:t>вопросы.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Научились </a:t>
            </a:r>
            <a:r>
              <a:rPr lang="ru-RU" b="1" dirty="0"/>
              <a:t>создавать собственные тексты.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Увеличился  </a:t>
            </a:r>
            <a:r>
              <a:rPr lang="ru-RU" b="1" dirty="0"/>
              <a:t>словарный запас учеников.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Н</a:t>
            </a:r>
            <a:r>
              <a:rPr lang="ru-RU" b="1" dirty="0" smtClean="0"/>
              <a:t>аучились реализовывать </a:t>
            </a:r>
            <a:r>
              <a:rPr lang="ru-RU" b="1" dirty="0"/>
              <a:t>себя, получая положительные эмоции от процесса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4362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71" y="164122"/>
            <a:ext cx="8596924" cy="6447694"/>
          </a:xfrm>
        </p:spPr>
      </p:pic>
    </p:spTree>
    <p:extLst>
      <p:ext uri="{BB962C8B-B14F-4D97-AF65-F5344CB8AC3E}">
        <p14:creationId xmlns:p14="http://schemas.microsoft.com/office/powerpoint/2010/main" val="494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785" y="624110"/>
            <a:ext cx="9886827" cy="1280890"/>
          </a:xfrm>
        </p:spPr>
        <p:txBody>
          <a:bodyPr>
            <a:noAutofit/>
          </a:bodyPr>
          <a:lstStyle/>
          <a:p>
            <a:r>
              <a:rPr lang="ru-RU" sz="2400" b="1" dirty="0"/>
              <a:t>Цель </a:t>
            </a:r>
            <a:r>
              <a:rPr lang="ru-RU" sz="2400" b="1" dirty="0" smtClean="0"/>
              <a:t>: </a:t>
            </a:r>
            <a:r>
              <a:rPr lang="ru-RU" sz="2400" dirty="0"/>
              <a:t>Формирование критического мышления в процессе обучения </a:t>
            </a:r>
            <a:r>
              <a:rPr lang="ru-RU" sz="2400" dirty="0" smtClean="0"/>
              <a:t>учащихся начальной школы на </a:t>
            </a:r>
            <a:r>
              <a:rPr lang="ru-RU" sz="2400" dirty="0"/>
              <a:t>основе применения приёмов технологии р</a:t>
            </a:r>
            <a:r>
              <a:rPr lang="ru-RU" sz="2400" dirty="0" smtClean="0"/>
              <a:t>азвитие </a:t>
            </a:r>
            <a:r>
              <a:rPr lang="ru-RU" sz="2400" dirty="0"/>
              <a:t>критического </a:t>
            </a:r>
            <a:r>
              <a:rPr lang="ru-RU" sz="2400" dirty="0" smtClean="0"/>
              <a:t>мышления</a:t>
            </a:r>
            <a:br>
              <a:rPr lang="ru-RU" sz="2400" dirty="0" smtClean="0"/>
            </a:br>
            <a:r>
              <a:rPr lang="ru-RU" sz="2400" b="1" dirty="0" smtClean="0"/>
              <a:t>Задачи: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784" y="2127738"/>
            <a:ext cx="9759461" cy="4152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-Сформировать у учащихся базовые учебные действия, как необходимые компоненты подготовки школьников к жизни в современном информационном пространстве, на основе применения приёмов </a:t>
            </a:r>
            <a:r>
              <a:rPr lang="ru-RU" sz="2000" dirty="0" smtClean="0"/>
              <a:t>технологии развития критического мышления;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Создать необходимые условия эффективного использования на уроках приёмов </a:t>
            </a:r>
            <a:r>
              <a:rPr lang="ru-RU" sz="2000" dirty="0" smtClean="0"/>
              <a:t>технологии развития критического мышления  </a:t>
            </a:r>
            <a:r>
              <a:rPr lang="ru-RU" sz="2000" dirty="0"/>
              <a:t>для развития творческого потенциала учащихся с интеллектуальной недостаточностью;</a:t>
            </a:r>
          </a:p>
          <a:p>
            <a:pPr marL="0" indent="0">
              <a:buNone/>
            </a:pPr>
            <a:r>
              <a:rPr lang="ru-RU" sz="2000" dirty="0"/>
              <a:t>- Формирование культуры чтения, включающей в себя умение ориентироваться в источниках информации, пользоваться разными стратегиями чтения, адекватно понимать прочитанное, сортировать информацию с точки зрения ее важности, «отсеивать» второстепенную, критически оценивать новые знания, делать выводы и обобщения.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42358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5707" y="316524"/>
            <a:ext cx="48357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Интеллектуальные </a:t>
            </a:r>
            <a:r>
              <a:rPr lang="ru-RU" sz="2000" b="1" dirty="0">
                <a:solidFill>
                  <a:schemeClr val="accent1"/>
                </a:solidFill>
              </a:rPr>
              <a:t>умения </a:t>
            </a:r>
            <a:r>
              <a:rPr lang="ru-RU" sz="2000" b="1" dirty="0" smtClean="0">
                <a:solidFill>
                  <a:schemeClr val="accent1"/>
                </a:solidFill>
              </a:rPr>
              <a:t>входящие </a:t>
            </a:r>
            <a:r>
              <a:rPr lang="ru-RU" sz="2000" b="1" dirty="0">
                <a:solidFill>
                  <a:schemeClr val="accent1"/>
                </a:solidFill>
              </a:rPr>
              <a:t>в состав критического мышления </a:t>
            </a:r>
            <a:r>
              <a:rPr lang="ru-RU" sz="2000" b="1" dirty="0" smtClean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Умение ясно и четко формулировать вопрос или </a:t>
            </a:r>
            <a:r>
              <a:rPr lang="ru-RU" sz="2000" dirty="0" smtClean="0"/>
              <a:t>проблему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Умение выделять существенные и несущественные признаки предметов и понятий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Умение собирать информацию, которая нужна для разрешения вопроса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Умение устанавливать причинно-следственные связи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Умение сравнивать и выделять главное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Умение обобщать и анализировать.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77" y="2162906"/>
            <a:ext cx="5356358" cy="30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Приемы технологии развития критического мышления: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37" y="2014726"/>
            <a:ext cx="5629549" cy="4015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410" y="2745440"/>
            <a:ext cx="5531667" cy="31075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5203" y="6030096"/>
            <a:ext cx="5671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«Отсроченная догадка»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620" y="2268386"/>
            <a:ext cx="2042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«Загадка»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89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8F46E-FA2B-4E4F-AE7E-31B9BB3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«Древа предсказаний»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80" y="1437708"/>
            <a:ext cx="6032894" cy="4481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32" y="1279446"/>
            <a:ext cx="5752134" cy="3773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0" t="9231" r="8271" b="61538"/>
          <a:stretch/>
        </p:blipFill>
        <p:spPr>
          <a:xfrm rot="10800000">
            <a:off x="3190106" y="3324598"/>
            <a:ext cx="4215289" cy="3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141" y="598714"/>
            <a:ext cx="8911687" cy="1280890"/>
          </a:xfrm>
        </p:spPr>
        <p:txBody>
          <a:bodyPr/>
          <a:lstStyle/>
          <a:p>
            <a:r>
              <a:rPr lang="ru-RU" dirty="0" smtClean="0"/>
              <a:t>«Мозговой штурм»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565" y="77332"/>
            <a:ext cx="4726570" cy="2658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61" y="1943935"/>
            <a:ext cx="6858000" cy="3857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91" y="4437678"/>
            <a:ext cx="4304149" cy="2420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6871" y="4631941"/>
            <a:ext cx="3482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«Чтение с остановками»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77" y="1406680"/>
            <a:ext cx="4255384" cy="23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BC83F-49D8-48F3-8657-11141828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25" y="80225"/>
            <a:ext cx="8911687" cy="128089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синквейн</a:t>
            </a:r>
            <a:r>
              <a:rPr lang="ru-RU" dirty="0"/>
              <a:t>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A1C1D6-761D-43B2-B98D-1C6FBB00C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921" y="720670"/>
            <a:ext cx="3808785" cy="2692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88BF25-9509-4177-8B5F-FDC92347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327" y="149260"/>
            <a:ext cx="4888570" cy="28031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919EC5-76A4-43F2-82E6-27123698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8" y="3469570"/>
            <a:ext cx="7010972" cy="3388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BA132C-F0D1-4B79-9BCF-4405C715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800" y="3065124"/>
            <a:ext cx="5066200" cy="37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0935A-B4AD-4D8F-9F93-70D066D6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«Верные – неверные утверждения» или «Верю – не верю»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B43207-64AE-401E-AB59-D1B0A397A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963" y="2032589"/>
            <a:ext cx="5200825" cy="39006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3E41E-3075-448F-9893-5E8FE8EA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40" y="1928679"/>
            <a:ext cx="5339372" cy="40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910</TotalTime>
  <Words>231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Легкий дым</vt:lpstr>
      <vt:lpstr>МЕТОДИЧЕСКАЯ МАСТЕРСКАЯ</vt:lpstr>
      <vt:lpstr>Презентация PowerPoint</vt:lpstr>
      <vt:lpstr>Цель : Формирование критического мышления в процессе обучения учащихся начальной школы на основе применения приёмов технологии развитие критического мышления Задачи:</vt:lpstr>
      <vt:lpstr>Презентация PowerPoint</vt:lpstr>
      <vt:lpstr>Приемы технологии развития критического мышления:</vt:lpstr>
      <vt:lpstr>«Древа предсказаний»</vt:lpstr>
      <vt:lpstr>«Мозговой штурм»</vt:lpstr>
      <vt:lpstr>«синквейн»</vt:lpstr>
      <vt:lpstr>«Верные – неверные утверждения» или «Верю – не верю» </vt:lpstr>
      <vt:lpstr>«Кластер»</vt:lpstr>
      <vt:lpstr>«Толстые и тонкие вопросы»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Admin</cp:lastModifiedBy>
  <cp:revision>40</cp:revision>
  <dcterms:created xsi:type="dcterms:W3CDTF">2021-03-25T04:09:21Z</dcterms:created>
  <dcterms:modified xsi:type="dcterms:W3CDTF">2023-01-18T19:16:25Z</dcterms:modified>
</cp:coreProperties>
</file>