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62" r:id="rId3"/>
    <p:sldId id="260" r:id="rId4"/>
    <p:sldId id="267" r:id="rId5"/>
    <p:sldId id="269" r:id="rId6"/>
    <p:sldId id="263" r:id="rId7"/>
    <p:sldId id="264" r:id="rId8"/>
    <p:sldId id="265" r:id="rId9"/>
    <p:sldId id="266" r:id="rId10"/>
    <p:sldId id="268" r:id="rId11"/>
  </p:sldIdLst>
  <p:sldSz cx="9144000" cy="6858000" type="screen4x3"/>
  <p:notesSz cx="6858000" cy="9144000"/>
  <p:custDataLst>
    <p:tags r:id="rId14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3399FF"/>
    <a:srgbClr val="666699"/>
    <a:srgbClr val="04374A"/>
    <a:srgbClr val="E590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4604" autoAdjust="0"/>
  </p:normalViewPr>
  <p:slideViewPr>
    <p:cSldViewPr>
      <p:cViewPr>
        <p:scale>
          <a:sx n="68" d="100"/>
          <a:sy n="68" d="100"/>
        </p:scale>
        <p:origin x="-1446" y="-2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444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663A1-BE93-4F19-BCAE-33E954C20B2B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DF26E-F902-4582-B614-0C9EE35F21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283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entation-creation.ru/powerpoint-templates.html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/>
              <a:t>Оригинальные шаблоны для презентаций: </a:t>
            </a:r>
            <a:r>
              <a:rPr lang="ru-RU" sz="1200" dirty="0" smtClean="0">
                <a:hlinkClick r:id="rId3"/>
              </a:rPr>
              <a:t>https://presentation-creation.ru/powerpoint-templates.html</a:t>
            </a:r>
            <a:r>
              <a:rPr lang="en-US" sz="1200" dirty="0" smtClean="0"/>
              <a:t> </a:t>
            </a:r>
            <a:endParaRPr lang="ru-RU" sz="1200" dirty="0" smtClean="0"/>
          </a:p>
          <a:p>
            <a:r>
              <a:rPr lang="ru-RU" sz="1200" dirty="0" smtClean="0"/>
              <a:t>Бесплатно и без регистрации.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614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49896" y="2708920"/>
            <a:ext cx="6444208" cy="1440160"/>
          </a:xfrm>
        </p:spPr>
        <p:txBody>
          <a:bodyPr/>
          <a:lstStyle>
            <a:lvl1pPr>
              <a:defRPr b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64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80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69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омер слайда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7704856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1" name="Текст 2"/>
          <p:cNvSpPr>
            <a:spLocks noGrp="1"/>
          </p:cNvSpPr>
          <p:nvPr>
            <p:ph idx="1"/>
          </p:nvPr>
        </p:nvSpPr>
        <p:spPr>
          <a:xfrm>
            <a:off x="1475656" y="1412776"/>
            <a:ext cx="7488832" cy="48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301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799" y="4406900"/>
            <a:ext cx="5722913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71799" y="2906713"/>
            <a:ext cx="57229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65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2060848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2071389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33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916832"/>
            <a:ext cx="417646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2556594"/>
            <a:ext cx="4176464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934294"/>
            <a:ext cx="4248472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6016" y="2574056"/>
            <a:ext cx="4248472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375310" y="6410896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54184" y="6356350"/>
            <a:ext cx="1649592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471310" y="6356350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93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45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95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8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8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60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7704856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75656" y="1412776"/>
            <a:ext cx="7488832" cy="48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1">
              <a:lumMod val="5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76890" y="2708920"/>
            <a:ext cx="6741368" cy="1440160"/>
          </a:xfrm>
        </p:spPr>
        <p:txBody>
          <a:bodyPr>
            <a:noAutofit/>
          </a:bodyPr>
          <a:lstStyle/>
          <a:p>
            <a:r>
              <a:rPr lang="ru-RU" sz="7200" b="1" dirty="0" smtClean="0"/>
              <a:t>«Златоцветики»</a:t>
            </a:r>
            <a:endParaRPr lang="ru-RU" sz="7200" b="1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547188" y="1772816"/>
            <a:ext cx="8136904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/>
              <a:t>Дидактическая игра</a:t>
            </a:r>
          </a:p>
          <a:p>
            <a:r>
              <a:rPr lang="ru-RU" sz="2400" dirty="0"/>
              <a:t>п</a:t>
            </a:r>
            <a:r>
              <a:rPr lang="ru-RU" sz="2400" dirty="0" smtClean="0"/>
              <a:t>о формированию краеведческих представлений</a:t>
            </a:r>
          </a:p>
          <a:p>
            <a:r>
              <a:rPr lang="ru-RU" sz="2400" dirty="0"/>
              <a:t>д</a:t>
            </a:r>
            <a:r>
              <a:rPr lang="ru-RU" sz="2400" dirty="0" smtClean="0"/>
              <a:t>ля детей  4 – 7 лет</a:t>
            </a:r>
            <a:endParaRPr lang="ru-RU" sz="24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989254" y="836712"/>
            <a:ext cx="7038528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ru-RU" sz="14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" name="Рисунок 4" descr="D:\Полина\златоустовец\Без названия.png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14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690" y="0"/>
            <a:ext cx="866062" cy="8248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2455400" y="1272082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МАДОУ «Детский сад №84»</a:t>
            </a:r>
          </a:p>
          <a:p>
            <a:pPr algn="ctr"/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г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ород Златоуст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87640" y="3933056"/>
            <a:ext cx="33123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Автор игры: Лобанова Полина </a:t>
            </a:r>
          </a:p>
          <a:p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                        Александровна, </a:t>
            </a:r>
          </a:p>
          <a:p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                           воспитатель                                      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87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007096" y="4090"/>
            <a:ext cx="7165304" cy="6165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/>
              <a:t>Дидактическая игра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781436" y="404664"/>
            <a:ext cx="561662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/>
              <a:t>«Златоцветики»</a:t>
            </a:r>
            <a:endParaRPr lang="ru-RU" sz="3600" b="1" dirty="0"/>
          </a:p>
        </p:txBody>
      </p:sp>
      <p:pic>
        <p:nvPicPr>
          <p:cNvPr id="1026" name="Picture 2" descr="D:\Полина\смайлик р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70" b="99219" l="1957" r="99176">
                        <a14:foregroundMark x1="59217" y1="11816" x2="59217" y2="11816"/>
                        <a14:foregroundMark x1="60968" y1="11035" x2="60968" y2="11035"/>
                        <a14:foregroundMark x1="80433" y1="13574" x2="80433" y2="135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348880"/>
            <a:ext cx="4038323" cy="4258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31567" y="1484784"/>
            <a:ext cx="84969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solidFill>
                  <a:srgbClr val="002060"/>
                </a:solidFill>
                <a:latin typeface="Comic Sans MS" pitchFamily="66" charset="0"/>
              </a:rPr>
              <a:t>Спасибо за внимание!</a:t>
            </a:r>
            <a:endParaRPr lang="ru-RU" sz="60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8" name="Рисунок 7" descr="D:\Полина\златоустовец\Без названия.png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14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88480">
            <a:off x="5055611" y="3006999"/>
            <a:ext cx="656996" cy="7111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9867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007096" y="4090"/>
            <a:ext cx="7165304" cy="6165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/>
              <a:t>Дидактическая игра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781436" y="404664"/>
            <a:ext cx="561662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/>
              <a:t>«Златоцветики»</a:t>
            </a:r>
            <a:endParaRPr lang="ru-RU" sz="3600" b="1" dirty="0"/>
          </a:p>
        </p:txBody>
      </p:sp>
      <p:pic>
        <p:nvPicPr>
          <p:cNvPr id="9" name="Picture 4" descr="D:\Полина\unname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8060" y="6204237"/>
            <a:ext cx="1638436" cy="55976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095551" y="1056428"/>
            <a:ext cx="7484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 smtClean="0">
                <a:solidFill>
                  <a:schemeClr val="accent2">
                    <a:lumMod val="50000"/>
                  </a:schemeClr>
                </a:solidFill>
              </a:rPr>
              <a:t>Задачи игры: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85498" y="1481279"/>
            <a:ext cx="7377219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образовательные: </a:t>
            </a:r>
          </a:p>
          <a:p>
            <a:pPr marL="285750" indent="-285750" algn="just">
              <a:buFontTx/>
              <a:buChar char="-"/>
            </a:pPr>
            <a:r>
              <a:rPr lang="ru-RU" sz="2000" b="1" dirty="0" smtClean="0">
                <a:solidFill>
                  <a:srgbClr val="002060"/>
                </a:solidFill>
              </a:rPr>
              <a:t>систематизировать знания детей о    достопримечательностях и памятных местах города, о различных архитектурных сооружениях;</a:t>
            </a:r>
          </a:p>
          <a:p>
            <a:pPr marL="285750" indent="-285750" algn="just">
              <a:buFontTx/>
              <a:buChar char="-"/>
            </a:pPr>
            <a:r>
              <a:rPr lang="ru-RU" sz="2000" b="1" dirty="0">
                <a:solidFill>
                  <a:srgbClr val="002060"/>
                </a:solidFill>
              </a:rPr>
              <a:t>о</a:t>
            </a:r>
            <a:r>
              <a:rPr lang="ru-RU" sz="2000" b="1" dirty="0" smtClean="0">
                <a:solidFill>
                  <a:srgbClr val="002060"/>
                </a:solidFill>
              </a:rPr>
              <a:t>бобщить знания детей о городском транспорте и о профессиях людей родного города;</a:t>
            </a:r>
          </a:p>
          <a:p>
            <a:pPr marL="285750" indent="-285750" algn="just">
              <a:buFontTx/>
              <a:buChar char="-"/>
            </a:pPr>
            <a:r>
              <a:rPr lang="ru-RU" sz="2000" b="1" dirty="0">
                <a:solidFill>
                  <a:srgbClr val="002060"/>
                </a:solidFill>
              </a:rPr>
              <a:t>с</a:t>
            </a:r>
            <a:r>
              <a:rPr lang="ru-RU" sz="2000" b="1" dirty="0" smtClean="0">
                <a:solidFill>
                  <a:srgbClr val="002060"/>
                </a:solidFill>
              </a:rPr>
              <a:t>истематизировать знания детей о видах  спорта, приоритетных в городе, о выдающихся златоустовских спортсменах и о их спортивных достижениях;</a:t>
            </a:r>
          </a:p>
          <a:p>
            <a:pPr marL="285750" indent="-285750" algn="just">
              <a:buFontTx/>
              <a:buChar char="-"/>
            </a:pPr>
            <a:r>
              <a:rPr lang="ru-RU" sz="2000" b="1" dirty="0" smtClean="0">
                <a:solidFill>
                  <a:srgbClr val="002060"/>
                </a:solidFill>
              </a:rPr>
              <a:t>обобщить знания детей о лекарственных растениях  и ягодах, деревьях и грибах лесов Южного Урала;</a:t>
            </a:r>
          </a:p>
          <a:p>
            <a:pPr marL="285750" indent="-285750" algn="just">
              <a:buFontTx/>
              <a:buChar char="-"/>
            </a:pPr>
            <a:r>
              <a:rPr lang="ru-RU" sz="2000" b="1" dirty="0" smtClean="0">
                <a:solidFill>
                  <a:srgbClr val="002060"/>
                </a:solidFill>
              </a:rPr>
              <a:t>закрепить знания детей о животных национального парка «Таганай»;</a:t>
            </a:r>
          </a:p>
          <a:p>
            <a:pPr marL="285750" indent="-285750" algn="just">
              <a:buFontTx/>
              <a:buChar char="-"/>
            </a:pPr>
            <a:r>
              <a:rPr lang="ru-RU" sz="2000" b="1" dirty="0">
                <a:solidFill>
                  <a:srgbClr val="002060"/>
                </a:solidFill>
              </a:rPr>
              <a:t>о</a:t>
            </a:r>
            <a:r>
              <a:rPr lang="ru-RU" sz="2000" b="1" dirty="0" smtClean="0">
                <a:solidFill>
                  <a:srgbClr val="002060"/>
                </a:solidFill>
              </a:rPr>
              <a:t>бобщить знания детей о сказах П.П.Бажова.</a:t>
            </a:r>
          </a:p>
        </p:txBody>
      </p:sp>
    </p:spTree>
    <p:extLst>
      <p:ext uri="{BB962C8B-B14F-4D97-AF65-F5344CB8AC3E}">
        <p14:creationId xmlns:p14="http://schemas.microsoft.com/office/powerpoint/2010/main" val="332782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1007096" y="4090"/>
            <a:ext cx="7165304" cy="6165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/>
              <a:t>Дидактическая игра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77039" y="2636912"/>
            <a:ext cx="7344816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воспитательные: </a:t>
            </a:r>
          </a:p>
          <a:p>
            <a:pPr marL="342900" indent="-342900">
              <a:buFontTx/>
              <a:buChar char="-"/>
            </a:pPr>
            <a:r>
              <a:rPr lang="ru-RU" sz="2000" b="1" dirty="0" smtClean="0">
                <a:solidFill>
                  <a:srgbClr val="002060"/>
                </a:solidFill>
              </a:rPr>
              <a:t>воспитывать у детей патриотические чувства: любовь к своему городу, гордость за него, за людей, живущих в нём;</a:t>
            </a:r>
          </a:p>
          <a:p>
            <a:pPr marL="342900" indent="-342900">
              <a:buFontTx/>
              <a:buChar char="-"/>
            </a:pPr>
            <a:r>
              <a:rPr lang="ru-RU" sz="2000" b="1" dirty="0">
                <a:solidFill>
                  <a:srgbClr val="002060"/>
                </a:solidFill>
              </a:rPr>
              <a:t>ф</a:t>
            </a:r>
            <a:r>
              <a:rPr lang="ru-RU" sz="2000" b="1" dirty="0" smtClean="0">
                <a:solidFill>
                  <a:srgbClr val="002060"/>
                </a:solidFill>
              </a:rPr>
              <a:t>ормировать любознательность, познавательный интерес к природе края и его удивительным местам;</a:t>
            </a:r>
          </a:p>
          <a:p>
            <a:pPr marL="342900" indent="-342900" algn="just">
              <a:buFontTx/>
              <a:buChar char="-"/>
            </a:pPr>
            <a:r>
              <a:rPr lang="ru-RU" sz="2000" b="1" dirty="0">
                <a:solidFill>
                  <a:srgbClr val="002060"/>
                </a:solidFill>
              </a:rPr>
              <a:t>в</a:t>
            </a:r>
            <a:r>
              <a:rPr lang="ru-RU" sz="2000" b="1" dirty="0" smtClean="0">
                <a:solidFill>
                  <a:srgbClr val="002060"/>
                </a:solidFill>
              </a:rPr>
              <a:t>оспитывать  уважительное отношение к профессиям людей города.</a:t>
            </a:r>
          </a:p>
          <a:p>
            <a:pPr marL="342900" indent="-342900" algn="just">
              <a:buFontTx/>
              <a:buChar char="-"/>
            </a:pPr>
            <a:endParaRPr lang="ru-RU" sz="2000" b="1" dirty="0" smtClean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67733" y="1124744"/>
            <a:ext cx="734481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развивающие: </a:t>
            </a:r>
          </a:p>
          <a:p>
            <a:pPr marL="342900" indent="-342900" algn="just">
              <a:buFontTx/>
              <a:buChar char="-"/>
            </a:pPr>
            <a:r>
              <a:rPr lang="ru-RU" sz="2000" b="1" dirty="0" smtClean="0">
                <a:solidFill>
                  <a:srgbClr val="002060"/>
                </a:solidFill>
              </a:rPr>
              <a:t>развивать </a:t>
            </a:r>
            <a:r>
              <a:rPr lang="ru-RU" sz="2000" b="1" dirty="0">
                <a:solidFill>
                  <a:srgbClr val="002060"/>
                </a:solidFill>
              </a:rPr>
              <a:t>у детей </a:t>
            </a:r>
            <a:r>
              <a:rPr lang="ru-RU" sz="2000" b="1" dirty="0" smtClean="0">
                <a:solidFill>
                  <a:srgbClr val="002060"/>
                </a:solidFill>
              </a:rPr>
              <a:t>умственную активность, память, мышление, внимание;</a:t>
            </a:r>
          </a:p>
          <a:p>
            <a:pPr marL="342900" indent="-342900">
              <a:buFontTx/>
              <a:buChar char="-"/>
            </a:pP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</a:rPr>
              <a:t>развивать коммуникативные способности, речь детей.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1781436" y="404664"/>
            <a:ext cx="561662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/>
              <a:t>«Златоцветики»</a:t>
            </a:r>
            <a:endParaRPr lang="ru-RU" sz="3600" b="1" dirty="0"/>
          </a:p>
        </p:txBody>
      </p:sp>
      <p:pic>
        <p:nvPicPr>
          <p:cNvPr id="12" name="Picture 4" descr="D:\Полина\unname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8060" y="6204237"/>
            <a:ext cx="1638436" cy="55976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085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007096" y="4090"/>
            <a:ext cx="7165304" cy="6165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/>
              <a:t>Дидактическая игра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781436" y="404664"/>
            <a:ext cx="561662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/>
              <a:t>«Златоцветики»</a:t>
            </a:r>
            <a:endParaRPr lang="ru-RU" sz="3600" b="1" dirty="0"/>
          </a:p>
        </p:txBody>
      </p:sp>
      <p:pic>
        <p:nvPicPr>
          <p:cNvPr id="6" name="Picture 4" descr="D:\Полина\unname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8060" y="6204237"/>
            <a:ext cx="1638436" cy="55976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61083" y="908720"/>
            <a:ext cx="7624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Описание игры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32425" y="1340768"/>
            <a:ext cx="7624529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u="sng" dirty="0" smtClean="0">
                <a:solidFill>
                  <a:schemeClr val="accent2">
                    <a:lumMod val="50000"/>
                  </a:schemeClr>
                </a:solidFill>
              </a:rPr>
              <a:t>Игровой материал:</a:t>
            </a:r>
          </a:p>
          <a:p>
            <a:pPr marL="457200" indent="-457200" algn="just">
              <a:buAutoNum type="arabicPeriod"/>
            </a:pPr>
            <a:r>
              <a:rPr lang="ru-RU" sz="2000" b="1" dirty="0" smtClean="0">
                <a:solidFill>
                  <a:srgbClr val="002060"/>
                </a:solidFill>
              </a:rPr>
              <a:t>Златоцветики (цветочки с изображением герба Златоуста и тематической загадкой, которую можно менять).</a:t>
            </a:r>
          </a:p>
          <a:p>
            <a:pPr marL="457200" indent="-457200" algn="just">
              <a:buAutoNum type="arabicPeriod"/>
            </a:pPr>
            <a:r>
              <a:rPr lang="ru-RU" sz="2000" b="1" dirty="0" smtClean="0">
                <a:solidFill>
                  <a:srgbClr val="002060"/>
                </a:solidFill>
              </a:rPr>
              <a:t>Фишки (тематические карточки, относящие к определённой теме):</a:t>
            </a:r>
          </a:p>
          <a:p>
            <a:pPr algn="just"/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</a:rPr>
              <a:t>      </a:t>
            </a:r>
            <a:r>
              <a:rPr lang="ru-RU" sz="1600" b="1" dirty="0" smtClean="0">
                <a:solidFill>
                  <a:srgbClr val="002060"/>
                </a:solidFill>
              </a:rPr>
              <a:t>- архитектура Златоуста;</a:t>
            </a:r>
          </a:p>
          <a:p>
            <a:pPr algn="just"/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</a:rPr>
              <a:t>        - памятники Златоуста;</a:t>
            </a:r>
          </a:p>
          <a:p>
            <a:pPr algn="just"/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</a:rPr>
              <a:t>        - виды спорта в городе;</a:t>
            </a:r>
          </a:p>
          <a:p>
            <a:pPr algn="just"/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</a:rPr>
              <a:t>        - спортивная гордость Златоуста;</a:t>
            </a:r>
          </a:p>
          <a:p>
            <a:pPr algn="just"/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</a:rPr>
              <a:t>        - профессии людей города;</a:t>
            </a:r>
          </a:p>
          <a:p>
            <a:pPr algn="just"/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</a:rPr>
              <a:t>        - городской транспорт;</a:t>
            </a:r>
          </a:p>
          <a:p>
            <a:pPr algn="just"/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</a:rPr>
              <a:t>        - животный мир нашего края – звери и птицы;</a:t>
            </a:r>
          </a:p>
          <a:p>
            <a:pPr algn="just"/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</a:rPr>
              <a:t>        - лекарственные растения и ягоды лесов Южного Урала;</a:t>
            </a:r>
          </a:p>
          <a:p>
            <a:pPr algn="just"/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</a:rPr>
              <a:t>        - деревья нашего края;</a:t>
            </a:r>
          </a:p>
          <a:p>
            <a:pPr algn="just"/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</a:rPr>
              <a:t>        - грибы лесов нашего края;</a:t>
            </a:r>
          </a:p>
          <a:p>
            <a:pPr algn="just"/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</a:rPr>
              <a:t>       - сказы П. П. Бажова.</a:t>
            </a: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</a:rPr>
              <a:t>3. Полянка.</a:t>
            </a: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</a:rPr>
              <a:t>4. Загадки для златоцветиков. </a:t>
            </a: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</a:rPr>
              <a:t>5. Наградной материал.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485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007096" y="4090"/>
            <a:ext cx="7165304" cy="6165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/>
              <a:t>Дидактическая игра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781436" y="404664"/>
            <a:ext cx="561662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/>
              <a:t>«Златоцветики»</a:t>
            </a:r>
            <a:endParaRPr lang="ru-RU" sz="3600" b="1" dirty="0"/>
          </a:p>
        </p:txBody>
      </p:sp>
      <p:pic>
        <p:nvPicPr>
          <p:cNvPr id="6" name="Picture 4" descr="D:\Полина\unname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8060" y="6204237"/>
            <a:ext cx="1638436" cy="55976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Полина\златоустовец\фото\YmOBK8tqNv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980728"/>
            <a:ext cx="4464496" cy="2664296"/>
          </a:xfrm>
          <a:prstGeom prst="rect">
            <a:avLst/>
          </a:prstGeom>
          <a:noFill/>
          <a:ln w="28575">
            <a:solidFill>
              <a:schemeClr val="accent3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Полина\златоустовец\фото\yYzHfe9l0Y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812733"/>
            <a:ext cx="3867933" cy="2900950"/>
          </a:xfrm>
          <a:prstGeom prst="rect">
            <a:avLst/>
          </a:prstGeom>
          <a:noFill/>
          <a:ln w="28575">
            <a:solidFill>
              <a:schemeClr val="accent3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2847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:\Полина\unname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8060" y="6204237"/>
            <a:ext cx="1638436" cy="55976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94830" y="908720"/>
            <a:ext cx="7624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Вариант 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87624" y="1485405"/>
            <a:ext cx="76245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u="sng" dirty="0" smtClean="0">
                <a:solidFill>
                  <a:schemeClr val="accent2">
                    <a:lumMod val="50000"/>
                  </a:schemeClr>
                </a:solidFill>
              </a:rPr>
              <a:t>Цель игры: </a:t>
            </a:r>
            <a:r>
              <a:rPr lang="ru-RU" sz="2000" b="1" dirty="0" smtClean="0">
                <a:solidFill>
                  <a:srgbClr val="002060"/>
                </a:solidFill>
              </a:rPr>
              <a:t>собрать наибольшее количество златоцветиков.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007096" y="4090"/>
            <a:ext cx="7165304" cy="6165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/>
              <a:t>Дидактическая игра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781436" y="404664"/>
            <a:ext cx="561662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/>
              <a:t>«Златоцветики»</a:t>
            </a:r>
            <a:endParaRPr lang="ru-RU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207876" y="1885515"/>
            <a:ext cx="76245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u="sng" dirty="0" smtClean="0">
                <a:solidFill>
                  <a:schemeClr val="accent2">
                    <a:lumMod val="50000"/>
                  </a:schemeClr>
                </a:solidFill>
              </a:rPr>
              <a:t>Ход игры: </a:t>
            </a:r>
            <a:r>
              <a:rPr lang="ru-RU" sz="2000" b="1" dirty="0" smtClean="0">
                <a:solidFill>
                  <a:srgbClr val="002060"/>
                </a:solidFill>
              </a:rPr>
              <a:t>ведущий (воспитатель) берёт любой златоцветик и загадывает загадку. Кто первым из детей даст правильный ответ, тот получает этот цветок. Кто больше соберёт златоцветиков, тот и побеждает.</a:t>
            </a: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</a:rPr>
              <a:t>     В дальнейшем в роли ведущего может быть читающий ребёнок.</a:t>
            </a:r>
          </a:p>
        </p:txBody>
      </p:sp>
      <p:pic>
        <p:nvPicPr>
          <p:cNvPr id="1026" name="Picture 2" descr="D:\Полина\златоустовец\фото\UWR-cDwE7G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867" y="3897486"/>
            <a:ext cx="3703999" cy="2411834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Полина\златоустовец\фото\uJFIXrGvWDU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904" y="3645024"/>
            <a:ext cx="3295359" cy="2306751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5089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:\Полина\unname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8060" y="6204237"/>
            <a:ext cx="1638436" cy="55976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007096" y="4090"/>
            <a:ext cx="7165304" cy="6165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/>
              <a:t>Дидактическая игра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781436" y="404664"/>
            <a:ext cx="561662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/>
              <a:t>«Златоцветики»</a:t>
            </a:r>
            <a:endParaRPr lang="ru-RU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891737" y="868183"/>
            <a:ext cx="7624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Вариант 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65455" y="1391403"/>
            <a:ext cx="76245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u="sng" dirty="0" smtClean="0">
                <a:solidFill>
                  <a:schemeClr val="accent2">
                    <a:lumMod val="50000"/>
                  </a:schemeClr>
                </a:solidFill>
              </a:rPr>
              <a:t>Цель игры: </a:t>
            </a:r>
            <a:r>
              <a:rPr lang="ru-RU" sz="2000" b="1" dirty="0" smtClean="0">
                <a:solidFill>
                  <a:srgbClr val="002060"/>
                </a:solidFill>
              </a:rPr>
              <a:t>собрать тематические златоцветики.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65453" y="1782361"/>
            <a:ext cx="762452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u="sng" dirty="0" smtClean="0">
                <a:solidFill>
                  <a:schemeClr val="accent2">
                    <a:lumMod val="50000"/>
                  </a:schemeClr>
                </a:solidFill>
              </a:rPr>
              <a:t>Ход игры: </a:t>
            </a:r>
            <a:r>
              <a:rPr lang="ru-RU" sz="2000" b="1" dirty="0" smtClean="0">
                <a:solidFill>
                  <a:srgbClr val="002060"/>
                </a:solidFill>
              </a:rPr>
              <a:t>ведущий заранее прикрепляет на каждый златоцветик задание (тематическую фишку). </a:t>
            </a: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</a:rPr>
              <a:t>В начале игры ведущий раздаёт детям златоцветики. Каждый игрок с помощью фишек должен собрать свой тематический цветок.</a:t>
            </a: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</a:rPr>
              <a:t>     В дальнейшем можно усложнить правила игры: каждый игрок не только собирает свой златоцветик, но и рассказывает что изображено на тематических фишках.</a:t>
            </a:r>
          </a:p>
        </p:txBody>
      </p:sp>
      <p:pic>
        <p:nvPicPr>
          <p:cNvPr id="2050" name="Picture 2" descr="D:\Полина\златоустовец\фото\heW9a-6o9x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077072"/>
            <a:ext cx="3209870" cy="2023671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Полина\златоустовец\фото\EmOSVc6QlD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398" y="4336906"/>
            <a:ext cx="3619296" cy="2427091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5659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:\Полина\unname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8060" y="6204237"/>
            <a:ext cx="1638436" cy="55976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007096" y="4090"/>
            <a:ext cx="7165304" cy="6165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/>
              <a:t>Дидактическая игра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781436" y="404664"/>
            <a:ext cx="561662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/>
              <a:t>«Златоцветики»</a:t>
            </a:r>
            <a:endParaRPr lang="ru-RU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187623" y="1268760"/>
            <a:ext cx="76245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u="sng" dirty="0" smtClean="0">
                <a:solidFill>
                  <a:schemeClr val="accent2">
                    <a:lumMod val="50000"/>
                  </a:schemeClr>
                </a:solidFill>
              </a:rPr>
              <a:t>Цель игры: </a:t>
            </a:r>
            <a:r>
              <a:rPr lang="ru-RU" sz="2000" b="1" dirty="0" smtClean="0">
                <a:solidFill>
                  <a:srgbClr val="002060"/>
                </a:solidFill>
              </a:rPr>
              <a:t>чья команда быстрее соберёт златоцветики на своей полянке.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94829" y="903040"/>
            <a:ext cx="7624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Вариант 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12638" y="1882567"/>
            <a:ext cx="762452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u="sng" dirty="0" smtClean="0">
                <a:solidFill>
                  <a:schemeClr val="accent2">
                    <a:lumMod val="50000"/>
                  </a:schemeClr>
                </a:solidFill>
              </a:rPr>
              <a:t>Ход игры: </a:t>
            </a:r>
            <a:r>
              <a:rPr lang="ru-RU" sz="2000" b="1" dirty="0" smtClean="0">
                <a:solidFill>
                  <a:srgbClr val="002060"/>
                </a:solidFill>
              </a:rPr>
              <a:t>ведущий (воспитатель) раскладывает на полянках равное количество златоцветиков для каждой команды.</a:t>
            </a: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</a:rPr>
              <a:t> Задание: кто быстрее найдёт нужные фишки и соберёт златоцветики на своей полянке.</a:t>
            </a:r>
          </a:p>
          <a:p>
            <a:pPr algn="just"/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</a:rPr>
              <a:t>    В </a:t>
            </a:r>
            <a:r>
              <a:rPr lang="ru-RU" sz="2000" b="1" dirty="0">
                <a:solidFill>
                  <a:srgbClr val="002060"/>
                </a:solidFill>
              </a:rPr>
              <a:t>дальнейшем можно усложнить правила игры: </a:t>
            </a:r>
            <a:r>
              <a:rPr lang="ru-RU" sz="2000" b="1" dirty="0" smtClean="0">
                <a:solidFill>
                  <a:srgbClr val="002060"/>
                </a:solidFill>
              </a:rPr>
              <a:t>каждая команда не </a:t>
            </a:r>
            <a:r>
              <a:rPr lang="ru-RU" sz="2000" b="1" dirty="0">
                <a:solidFill>
                  <a:srgbClr val="002060"/>
                </a:solidFill>
              </a:rPr>
              <a:t>только собирает </a:t>
            </a:r>
            <a:r>
              <a:rPr lang="ru-RU" sz="2000" b="1" dirty="0" smtClean="0">
                <a:solidFill>
                  <a:srgbClr val="002060"/>
                </a:solidFill>
              </a:rPr>
              <a:t>златоцветики, </a:t>
            </a:r>
            <a:r>
              <a:rPr lang="ru-RU" sz="2000" b="1" dirty="0">
                <a:solidFill>
                  <a:srgbClr val="002060"/>
                </a:solidFill>
              </a:rPr>
              <a:t>но и рассказывает </a:t>
            </a:r>
            <a:r>
              <a:rPr lang="ru-RU" sz="2000" b="1" dirty="0" smtClean="0">
                <a:solidFill>
                  <a:srgbClr val="002060"/>
                </a:solidFill>
              </a:rPr>
              <a:t>о своих цветах (что изображено на тематических фишках, краткая информация)</a:t>
            </a:r>
          </a:p>
        </p:txBody>
      </p:sp>
      <p:pic>
        <p:nvPicPr>
          <p:cNvPr id="11" name="Picture 3" descr="D:\Полина\златоустовец\фото\IUpTFtUSxGQ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1556" y="4346939"/>
            <a:ext cx="3456384" cy="2375240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3876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:\Полина\unname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8060" y="6204237"/>
            <a:ext cx="1638436" cy="55976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007096" y="4090"/>
            <a:ext cx="7165304" cy="6165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/>
              <a:t>Дидактическая игра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781436" y="404664"/>
            <a:ext cx="561662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/>
              <a:t>«Златоцветики»</a:t>
            </a:r>
            <a:endParaRPr lang="ru-RU" sz="3600" b="1" dirty="0"/>
          </a:p>
        </p:txBody>
      </p:sp>
      <p:pic>
        <p:nvPicPr>
          <p:cNvPr id="3076" name="Picture 4" descr="D:\Полина\златоустовец\фото\7geK1_w9Of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746194"/>
            <a:ext cx="4190492" cy="2736304"/>
          </a:xfrm>
          <a:prstGeom prst="rect">
            <a:avLst/>
          </a:prstGeom>
          <a:noFill/>
          <a:ln w="38100">
            <a:solidFill>
              <a:schemeClr val="accent3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D:\Полина\златоустовец\фото\heW9a-6o9x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980728"/>
            <a:ext cx="4176464" cy="2633063"/>
          </a:xfrm>
          <a:prstGeom prst="rect">
            <a:avLst/>
          </a:prstGeom>
          <a:noFill/>
          <a:ln w="28575">
            <a:solidFill>
              <a:schemeClr val="accent3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901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f9a04a246dde88851db7777055146b6f6a7d679"/>
</p:tagLst>
</file>

<file path=ppt/theme/theme1.xml><?xml version="1.0" encoding="utf-8"?>
<a:theme xmlns:a="http://schemas.openxmlformats.org/drawingml/2006/main" name="Тема Office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2078</TotalTime>
  <Words>574</Words>
  <Application>Microsoft Office PowerPoint</Application>
  <PresentationFormat>Экран (4:3)</PresentationFormat>
  <Paragraphs>78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«Златоцветики»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Ромашки</dc:title>
  <dc:creator>obstinate</dc:creator>
  <dc:description>Шаблон презентации с сайта https://presentation-creation.ru/</dc:description>
  <cp:lastModifiedBy>Family</cp:lastModifiedBy>
  <cp:revision>698</cp:revision>
  <dcterms:created xsi:type="dcterms:W3CDTF">2018-02-25T09:09:03Z</dcterms:created>
  <dcterms:modified xsi:type="dcterms:W3CDTF">2022-11-29T20:29:08Z</dcterms:modified>
</cp:coreProperties>
</file>