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30"/>
  </p:notesMasterIdLst>
  <p:sldIdLst>
    <p:sldId id="257" r:id="rId14"/>
    <p:sldId id="288" r:id="rId15"/>
    <p:sldId id="290" r:id="rId16"/>
    <p:sldId id="291" r:id="rId17"/>
    <p:sldId id="292" r:id="rId18"/>
    <p:sldId id="293" r:id="rId19"/>
    <p:sldId id="295" r:id="rId20"/>
    <p:sldId id="296" r:id="rId21"/>
    <p:sldId id="298" r:id="rId22"/>
    <p:sldId id="299" r:id="rId23"/>
    <p:sldId id="308" r:id="rId24"/>
    <p:sldId id="300" r:id="rId25"/>
    <p:sldId id="301" r:id="rId26"/>
    <p:sldId id="302" r:id="rId27"/>
    <p:sldId id="309" r:id="rId28"/>
    <p:sldId id="31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94" d="100"/>
          <a:sy n="94" d="100"/>
        </p:scale>
        <p:origin x="-12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22B83-9878-4146-952F-2AF85B2A7AF6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12BA0-66CC-4DA3-BCA3-B4BA29435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2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66766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47244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26941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46951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14797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19649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84999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58032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882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39728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91201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6939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415195"/>
      </p:ext>
    </p:extLst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809068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22477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06559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32938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44621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63538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5790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50567"/>
      </p:ext>
    </p:extLst>
  </p:cSld>
  <p:clrMapOvr>
    <a:masterClrMapping/>
  </p:clrMapOvr>
  <p:transition spd="slow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82620"/>
      </p:ext>
    </p:extLst>
  </p:cSld>
  <p:clrMapOvr>
    <a:masterClrMapping/>
  </p:clrMapOvr>
  <p:transition spd="slow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0494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3200"/>
      </p:ext>
    </p:extLst>
  </p:cSld>
  <p:clrMapOvr>
    <a:masterClrMapping/>
  </p:clrMapOvr>
  <p:transition spd="slow">
    <p:wip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808971"/>
      </p:ext>
    </p:extLst>
  </p:cSld>
  <p:clrMapOvr>
    <a:masterClrMapping/>
  </p:clrMapOvr>
  <p:transition spd="slow">
    <p:wip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64140"/>
      </p:ext>
    </p:extLst>
  </p:cSld>
  <p:clrMapOvr>
    <a:masterClrMapping/>
  </p:clrMapOvr>
  <p:transition spd="slow">
    <p:wip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02357"/>
      </p:ext>
    </p:extLst>
  </p:cSld>
  <p:clrMapOvr>
    <a:masterClrMapping/>
  </p:clrMapOvr>
  <p:transition spd="slow">
    <p:wip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36066"/>
      </p:ext>
    </p:extLst>
  </p:cSld>
  <p:clrMapOvr>
    <a:masterClrMapping/>
  </p:clrMapOvr>
  <p:transition spd="slow">
    <p:wip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76506"/>
      </p:ext>
    </p:extLst>
  </p:cSld>
  <p:clrMapOvr>
    <a:masterClrMapping/>
  </p:clrMapOvr>
  <p:transition spd="slow">
    <p:wip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30559"/>
      </p:ext>
    </p:extLst>
  </p:cSld>
  <p:clrMapOvr>
    <a:masterClrMapping/>
  </p:clrMapOvr>
  <p:transition spd="slow">
    <p:wip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67890"/>
      </p:ext>
    </p:extLst>
  </p:cSld>
  <p:clrMapOvr>
    <a:masterClrMapping/>
  </p:clrMapOvr>
  <p:transition spd="slow">
    <p:wip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505251"/>
      </p:ext>
    </p:extLst>
  </p:cSld>
  <p:clrMapOvr>
    <a:masterClrMapping/>
  </p:clrMapOvr>
  <p:transition spd="slow">
    <p:wip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15459"/>
      </p:ext>
    </p:extLst>
  </p:cSld>
  <p:clrMapOvr>
    <a:masterClrMapping/>
  </p:clrMapOvr>
  <p:transition spd="slow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7223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7295"/>
      </p:ext>
    </p:extLst>
  </p:cSld>
  <p:clrMapOvr>
    <a:masterClrMapping/>
  </p:clrMapOvr>
  <p:transition spd="slow">
    <p:wip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19943"/>
      </p:ext>
    </p:extLst>
  </p:cSld>
  <p:clrMapOvr>
    <a:masterClrMapping/>
  </p:clrMapOvr>
  <p:transition spd="slow"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84911"/>
      </p:ext>
    </p:extLst>
  </p:cSld>
  <p:clrMapOvr>
    <a:masterClrMapping/>
  </p:clrMapOvr>
  <p:transition spd="slow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01819"/>
      </p:ext>
    </p:extLst>
  </p:cSld>
  <p:clrMapOvr>
    <a:masterClrMapping/>
  </p:clrMapOvr>
  <p:transition spd="slow">
    <p:wip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07319"/>
      </p:ext>
    </p:extLst>
  </p:cSld>
  <p:clrMapOvr>
    <a:masterClrMapping/>
  </p:clrMapOvr>
  <p:transition spd="slow"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72314"/>
      </p:ext>
    </p:extLst>
  </p:cSld>
  <p:clrMapOvr>
    <a:masterClrMapping/>
  </p:clrMapOvr>
  <p:transition spd="slow">
    <p:wip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39804"/>
      </p:ext>
    </p:extLst>
  </p:cSld>
  <p:clrMapOvr>
    <a:masterClrMapping/>
  </p:clrMapOvr>
  <p:transition spd="slow">
    <p:wip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76207"/>
      </p:ext>
    </p:extLst>
  </p:cSld>
  <p:clrMapOvr>
    <a:masterClrMapping/>
  </p:clrMapOvr>
  <p:transition spd="slow">
    <p:wip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69832"/>
      </p:ext>
    </p:extLst>
  </p:cSld>
  <p:clrMapOvr>
    <a:masterClrMapping/>
  </p:clrMapOvr>
  <p:transition spd="slow">
    <p:wip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6683"/>
      </p:ext>
    </p:extLst>
  </p:cSld>
  <p:clrMapOvr>
    <a:masterClrMapping/>
  </p:clrMapOvr>
  <p:transition spd="slow">
    <p:wip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7486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73155"/>
      </p:ext>
    </p:extLst>
  </p:cSld>
  <p:clrMapOvr>
    <a:masterClrMapping/>
  </p:clrMapOvr>
  <p:transition spd="slow">
    <p:wip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740271"/>
      </p:ext>
    </p:extLst>
  </p:cSld>
  <p:clrMapOvr>
    <a:masterClrMapping/>
  </p:clrMapOvr>
  <p:transition spd="slow">
    <p:wip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72705"/>
      </p:ext>
    </p:extLst>
  </p:cSld>
  <p:clrMapOvr>
    <a:masterClrMapping/>
  </p:clrMapOvr>
  <p:transition spd="slow">
    <p:wip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32910"/>
      </p:ext>
    </p:extLst>
  </p:cSld>
  <p:clrMapOvr>
    <a:masterClrMapping/>
  </p:clrMapOvr>
  <p:transition spd="slow">
    <p:wip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8533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7639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1001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5053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8370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8463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12076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9926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07141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4581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7770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56855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7195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20359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3167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7552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3410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974391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9197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2514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6303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0773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71365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78414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06833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50429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50625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1300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337861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56497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4556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16016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3795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61224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77077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07603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33081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34801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3901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16839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67127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32336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99594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74436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11706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18283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59070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30780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11707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7892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03973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19227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99930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754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8279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53395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48510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85813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0303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24816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6131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395203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75829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16015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34555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59493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08286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47366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46256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72514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52433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3707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75103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23676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77823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8286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33647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04060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7688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1261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7067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62511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2732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699651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08294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5218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78815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87949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16679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6571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33989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41510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04591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0136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F4A3-A422-4189-A4F1-6A49FC92A6C9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A2634-916F-4290-AA67-A56F47599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54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9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0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6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1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0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3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07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4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1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0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8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Pictures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97425"/>
            <a:ext cx="6400800" cy="165576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tx1"/>
                </a:solidFill>
              </a:rPr>
              <a:t>Автор проекта:</a:t>
            </a:r>
          </a:p>
          <a:p>
            <a:r>
              <a:rPr lang="ru-RU" sz="2400" b="1" i="1" dirty="0">
                <a:solidFill>
                  <a:schemeClr val="tx1"/>
                </a:solidFill>
              </a:rPr>
              <a:t>Закурдаева Альбина </a:t>
            </a:r>
            <a:r>
              <a:rPr lang="ru-RU" sz="2400" b="1" i="1" dirty="0" err="1" smtClean="0">
                <a:solidFill>
                  <a:schemeClr val="tx1"/>
                </a:solidFill>
              </a:rPr>
              <a:t>Фанисовна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>
                <a:solidFill>
                  <a:schemeClr val="tx1"/>
                </a:solidFill>
              </a:rPr>
              <a:t>Валеева </a:t>
            </a:r>
            <a:r>
              <a:rPr lang="ru-RU" sz="2400" b="1" i="1" dirty="0" err="1">
                <a:solidFill>
                  <a:schemeClr val="tx1"/>
                </a:solidFill>
              </a:rPr>
              <a:t>Лейсан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Миннахматовна</a:t>
            </a:r>
            <a:endParaRPr lang="ru-RU" sz="2400" b="1" i="1" dirty="0">
              <a:solidFill>
                <a:schemeClr val="tx1"/>
              </a:solidFill>
            </a:endParaRPr>
          </a:p>
          <a:p>
            <a:pPr eaLnBrk="1" hangingPunct="1"/>
            <a:endParaRPr lang="ru-RU" sz="2400" b="1" i="1" dirty="0" smtClean="0">
              <a:solidFill>
                <a:schemeClr val="tx1"/>
              </a:solidFill>
            </a:endParaRPr>
          </a:p>
        </p:txBody>
      </p:sp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043608" y="1484784"/>
            <a:ext cx="7056784" cy="2232248"/>
          </a:xfrm>
          <a:pattFill prst="ltDnDiag">
            <a:fgClr>
              <a:srgbClr val="CCFFFF"/>
            </a:fgClr>
            <a:bgClr>
              <a:schemeClr val="bg1"/>
            </a:bgClr>
          </a:pattFill>
          <a:ln w="38100">
            <a:solidFill>
              <a:srgbClr val="66FFFF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800000"/>
                </a:solidFill>
                <a:latin typeface="Monotype Corsiva" pitchFamily="66" charset="0"/>
              </a:rPr>
              <a:t/>
            </a:r>
            <a:br>
              <a:rPr lang="ru-RU" sz="4000" b="1" dirty="0">
                <a:solidFill>
                  <a:srgbClr val="800000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  <a:t>Презентация краткосрочного проекта ПРОЕКТ</a:t>
            </a:r>
            <a:r>
              <a:rPr lang="ru-RU" sz="4000" b="1" dirty="0">
                <a:solidFill>
                  <a:srgbClr val="800000"/>
                </a:solidFill>
                <a:latin typeface="Monotype Corsiva" pitchFamily="66" charset="0"/>
              </a:rPr>
              <a:t/>
            </a:r>
            <a:br>
              <a:rPr lang="ru-RU" sz="4000" b="1" dirty="0">
                <a:solidFill>
                  <a:srgbClr val="800000"/>
                </a:solidFill>
                <a:latin typeface="Monotype Corsiva" pitchFamily="66" charset="0"/>
              </a:rPr>
            </a:br>
            <a:r>
              <a:rPr lang="ru-RU" sz="4000" b="1" dirty="0">
                <a:solidFill>
                  <a:srgbClr val="800000"/>
                </a:solidFill>
                <a:latin typeface="Monotype Corsiva" pitchFamily="66" charset="0"/>
              </a:rPr>
              <a:t>«Зеленое царство </a:t>
            </a:r>
            <a:r>
              <a:rPr lang="ru-RU" sz="4000" b="1" dirty="0" err="1">
                <a:solidFill>
                  <a:srgbClr val="800000"/>
                </a:solidFill>
                <a:latin typeface="Monotype Corsiva" pitchFamily="66" charset="0"/>
              </a:rPr>
              <a:t>Копатыча</a:t>
            </a:r>
            <a: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  <a:t>»</a:t>
            </a:r>
            <a:b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  <a:t>в средней группе </a:t>
            </a:r>
            <a:b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</a:br>
            <a:endParaRPr lang="ru-RU" sz="4000" b="1" dirty="0" smtClean="0">
              <a:solidFill>
                <a:srgbClr val="8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211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403350" y="549275"/>
            <a:ext cx="6553200" cy="868363"/>
          </a:xfrm>
        </p:spPr>
        <p:txBody>
          <a:bodyPr/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3200" dirty="0" smtClean="0">
                <a:solidFill>
                  <a:srgbClr val="0070C0"/>
                </a:solidFill>
              </a:rPr>
              <a:t>2. Основной </a:t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(исследовательский)</a:t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 </a:t>
            </a:r>
            <a:br>
              <a:rPr lang="ru-RU" sz="3200" dirty="0" smtClean="0">
                <a:solidFill>
                  <a:srgbClr val="0070C0"/>
                </a:solidFill>
              </a:rPr>
            </a:br>
            <a:endParaRPr lang="ru-RU" sz="3200" dirty="0" smtClean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23850" y="1628775"/>
            <a:ext cx="4038600" cy="4525963"/>
          </a:xfrm>
        </p:spPr>
        <p:txBody>
          <a:bodyPr/>
          <a:lstStyle/>
          <a:p>
            <a:pPr>
              <a:defRPr/>
            </a:pPr>
            <a:r>
              <a:rPr lang="ru-RU" sz="2400" dirty="0">
                <a:solidFill>
                  <a:srgbClr val="000000"/>
                </a:solidFill>
                <a:ea typeface="Times New Roman"/>
              </a:rPr>
              <a:t>Беседа с детьми о том, что такое огород и что на нём растёт.</a:t>
            </a:r>
            <a:endParaRPr lang="ru-RU" sz="2400" b="1" i="1" dirty="0" smtClean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00200"/>
            <a:ext cx="41527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90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Сбор семян, подготовка земли, творческое оформление огорода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0768"/>
            <a:ext cx="4296792" cy="478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103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755576" y="549275"/>
            <a:ext cx="7272808" cy="1943100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Исследовательская и практическая деятельность по изучению особенностей выращивания культурных насаждений: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Совместное создание в группе огорода. Посадка семян овощей, луковиц. </a:t>
            </a:r>
            <a:endParaRPr lang="ru-RU" sz="2000" b="1" dirty="0" smtClean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08920"/>
            <a:ext cx="2880320" cy="296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52936"/>
            <a:ext cx="316835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610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4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012825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a typeface="Times New Roman"/>
              </a:rPr>
              <a:t>Рассматривание иллюстраций, картинок. Рисование детьми овощей и фруктов</a:t>
            </a:r>
            <a:r>
              <a:rPr lang="ru-RU" sz="2000" dirty="0">
                <a:latin typeface="Calibri"/>
                <a:ea typeface="Calibri"/>
              </a:rPr>
              <a:t/>
            </a:r>
            <a:br>
              <a:rPr lang="ru-RU" sz="2000" dirty="0">
                <a:latin typeface="Calibri"/>
                <a:ea typeface="Calibri"/>
              </a:rPr>
            </a:br>
            <a:endParaRPr lang="ru-RU" sz="24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2736304" cy="3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s://sun9-5.userapi.com/impg/3Wc4TozrH9EubZ7WNe3IxTh7peBybj1OKYmt9A/PnqgChXR2CQ.jpg?size=900x1600&amp;quality=96&amp;sign=4d09686cb13b3f86f0fb296d493c47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60" y="2060848"/>
            <a:ext cx="227317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04864"/>
            <a:ext cx="265047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820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067175" y="620713"/>
            <a:ext cx="4105275" cy="1584325"/>
          </a:xfrm>
        </p:spPr>
        <p:txBody>
          <a:bodyPr/>
          <a:lstStyle/>
          <a:p>
            <a:r>
              <a:rPr lang="ru-RU" sz="2800" i="1" smtClean="0"/>
              <a:t/>
            </a:r>
            <a:br>
              <a:rPr lang="ru-RU" sz="2800" i="1" smtClean="0"/>
            </a:br>
            <a:r>
              <a:rPr lang="ru-RU" sz="2800" i="1" smtClean="0"/>
              <a:t>Мы ребята, малыши </a:t>
            </a:r>
            <a:br>
              <a:rPr lang="ru-RU" sz="2800" i="1" smtClean="0"/>
            </a:br>
            <a:r>
              <a:rPr lang="ru-RU" sz="2800" i="1" smtClean="0"/>
              <a:t>    Любим мы трудиться. </a:t>
            </a:r>
            <a:br>
              <a:rPr lang="ru-RU" sz="2800" i="1" smtClean="0"/>
            </a:br>
            <a:endParaRPr lang="ru-RU" sz="2800" i="1" smtClean="0"/>
          </a:p>
        </p:txBody>
      </p:sp>
      <p:sp>
        <p:nvSpPr>
          <p:cNvPr id="14341" name="Прямоугольник 12"/>
          <p:cNvSpPr>
            <a:spLocks noChangeArrowheads="1"/>
          </p:cNvSpPr>
          <p:nvPr/>
        </p:nvSpPr>
        <p:spPr bwMode="auto">
          <a:xfrm>
            <a:off x="611188" y="4365625"/>
            <a:ext cx="367347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i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smtClean="0">
                <a:solidFill>
                  <a:srgbClr val="000000"/>
                </a:solidFill>
              </a:rPr>
              <a:t> Вот посадим лук,</a:t>
            </a:r>
            <a:br>
              <a:rPr lang="ru-RU" sz="2800" i="1" smtClean="0">
                <a:solidFill>
                  <a:srgbClr val="000000"/>
                </a:solidFill>
              </a:rPr>
            </a:br>
            <a:r>
              <a:rPr lang="ru-RU" sz="2800" i="1" smtClean="0">
                <a:solidFill>
                  <a:srgbClr val="000000"/>
                </a:solidFill>
              </a:rPr>
              <a:t> Будем им гордиться.</a:t>
            </a:r>
            <a:endParaRPr lang="ru-RU" sz="2800" smtClean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96" y="1340768"/>
            <a:ext cx="339447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2420888"/>
            <a:ext cx="3394472" cy="37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991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08112"/>
          </a:xfrm>
        </p:spPr>
        <p:txBody>
          <a:bodyPr/>
          <a:lstStyle/>
          <a:p>
            <a:r>
              <a:rPr lang="ru-RU" sz="3200" dirty="0"/>
              <a:t>Совместный с детьми уход за рассадой: полив, рыхление, прореживание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916113"/>
            <a:ext cx="3157537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3456384" cy="406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814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srgbClr val="000000"/>
                </a:solidFill>
                <a:ea typeface="Times New Roman"/>
              </a:rPr>
              <a:t>Высадка окрепшей рассады </a:t>
            </a:r>
            <a:r>
              <a:rPr lang="ru-RU" sz="3600" dirty="0" smtClean="0">
                <a:solidFill>
                  <a:srgbClr val="000000"/>
                </a:solidFill>
                <a:ea typeface="Times New Roman"/>
              </a:rPr>
              <a:t/>
            </a:r>
            <a:br>
              <a:rPr lang="ru-RU" sz="3600" dirty="0" smtClean="0">
                <a:solidFill>
                  <a:srgbClr val="000000"/>
                </a:solidFill>
                <a:ea typeface="Times New Roman"/>
              </a:rPr>
            </a:br>
            <a:r>
              <a:rPr lang="ru-RU" sz="3600" dirty="0" smtClean="0">
                <a:solidFill>
                  <a:srgbClr val="000000"/>
                </a:solidFill>
                <a:ea typeface="Times New Roman"/>
              </a:rPr>
              <a:t>в </a:t>
            </a:r>
            <a:r>
              <a:rPr lang="ru-RU" sz="3600" dirty="0">
                <a:solidFill>
                  <a:srgbClr val="000000"/>
                </a:solidFill>
                <a:ea typeface="Times New Roman"/>
              </a:rPr>
              <a:t>грядки на общем </a:t>
            </a:r>
            <a:r>
              <a:rPr lang="ru-RU" sz="3600" b="1" dirty="0">
                <a:solidFill>
                  <a:srgbClr val="000000"/>
                </a:solidFill>
                <a:ea typeface="Times New Roman"/>
              </a:rPr>
              <a:t>огороде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.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53394"/>
            <a:ext cx="6696744" cy="44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29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89925" cy="5688013"/>
          </a:xfrm>
        </p:spPr>
        <p:txBody>
          <a:bodyPr/>
          <a:lstStyle/>
          <a:p>
            <a:pPr eaLnBrk="1" hangingPunct="1"/>
            <a:r>
              <a:rPr lang="ru-RU" sz="2400" b="1" i="1" dirty="0" smtClean="0">
                <a:solidFill>
                  <a:srgbClr val="FF0000"/>
                </a:solidFill>
              </a:rPr>
              <a:t>Актуальность Проекта: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1800" dirty="0" smtClean="0"/>
              <a:t>С самого рождения ребенок является первооткрывателем, исследователем того мира, который его окружает. А особенно ребенок – дошкольник.   Китайская пословица гласит: «Расскажи – и я забуду, покажи – и я запомню, дай попробовать и я пойму». Так и ребенок усваивает все прочно и надолго, когда слышит, видит и делает сам.</a:t>
            </a:r>
            <a:r>
              <a:rPr lang="ru-RU" sz="1800" b="1" dirty="0" smtClean="0"/>
              <a:t> 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Дети среднего дошкольного возраста в недостаточной степени имеют представления о растениях, о условиях необходимых для их роста .  </a:t>
            </a:r>
            <a:br>
              <a:rPr lang="ru-RU" sz="1800" dirty="0" smtClean="0"/>
            </a:br>
            <a:r>
              <a:rPr lang="ru-RU" sz="1800" dirty="0" smtClean="0"/>
              <a:t>Проект направлен на расширение и обобщение знаний о культурных огородных растениях. Научившись понимать состояние растений, ребенок будет видеть в зеленом ростке особое живое существо, жизнь которого целиком зависит от того, получает он уход или нет.</a:t>
            </a:r>
            <a:br>
              <a:rPr lang="ru-RU" sz="1800" dirty="0" smtClean="0"/>
            </a:br>
            <a:r>
              <a:rPr lang="ru-RU" sz="1800" dirty="0" smtClean="0"/>
              <a:t>Таким образом, решаются задачи познавательно-исследовательского, социально-личностного, эстетического развития ребенка. Маленькие дети любят действовать. Приобщение к посильному труду по уходу за растениями – это развитие таких качеств, как ответственность за выполнение поручения, за полученный результат, обязательность, целеустремленность. </a:t>
            </a:r>
            <a:br>
              <a:rPr lang="ru-RU" sz="1800" dirty="0" smtClean="0"/>
            </a:b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2128081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5688012"/>
          </a:xfrm>
        </p:spPr>
        <p:txBody>
          <a:bodyPr/>
          <a:lstStyle/>
          <a:p>
            <a:pPr eaLnBrk="1" hangingPunct="1"/>
            <a:r>
              <a:rPr lang="ru-RU" sz="2800" b="1" i="1" dirty="0" smtClean="0">
                <a:solidFill>
                  <a:srgbClr val="FF0000"/>
                </a:solidFill>
              </a:rPr>
              <a:t>Участники Проекта: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/>
              <a:t>дети средней группы «Родничок</a:t>
            </a:r>
            <a:r>
              <a:rPr lang="ru-RU" sz="2800" dirty="0" smtClean="0"/>
              <a:t>» 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400" dirty="0" smtClean="0"/>
              <a:t>воспитатель, родители. </a:t>
            </a:r>
            <a:br>
              <a:rPr lang="ru-RU" sz="2400" dirty="0" smtClean="0"/>
            </a:br>
            <a:r>
              <a:rPr lang="ru-RU" sz="2800" b="1" i="1" dirty="0" smtClean="0">
                <a:solidFill>
                  <a:srgbClr val="FF0000"/>
                </a:solidFill>
              </a:rPr>
              <a:t>Тип Проекта: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400" b="1" i="1" dirty="0" smtClean="0">
                <a:solidFill>
                  <a:srgbClr val="0070C0"/>
                </a:solidFill>
              </a:rPr>
              <a:t>По содержанию: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/>
              <a:t>обучающий, познавательный, исследовательский.</a:t>
            </a:r>
            <a:br>
              <a:rPr lang="ru-RU" sz="2400" dirty="0" smtClean="0"/>
            </a:br>
            <a:r>
              <a:rPr lang="ru-RU" sz="2400" b="1" i="1" dirty="0" smtClean="0">
                <a:solidFill>
                  <a:srgbClr val="0070C0"/>
                </a:solidFill>
              </a:rPr>
              <a:t>По числу участников: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/>
              <a:t>групповой (дети средней группы).</a:t>
            </a:r>
            <a:br>
              <a:rPr lang="ru-RU" sz="2400" dirty="0" smtClean="0"/>
            </a:br>
            <a:r>
              <a:rPr lang="ru-RU" sz="2400" b="1" i="1" dirty="0" smtClean="0">
                <a:solidFill>
                  <a:srgbClr val="0070C0"/>
                </a:solidFill>
              </a:rPr>
              <a:t>По времени проведения: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/>
              <a:t>краткосрочный (2,5 месяца).</a:t>
            </a:r>
            <a:br>
              <a:rPr lang="ru-RU" sz="2400" dirty="0" smtClean="0"/>
            </a:br>
            <a:r>
              <a:rPr lang="ru-RU" sz="2400" b="1" i="1" dirty="0" smtClean="0">
                <a:solidFill>
                  <a:srgbClr val="0070C0"/>
                </a:solidFill>
              </a:rPr>
              <a:t>По характеру: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/>
              <a:t>в рамках ДОУ.</a:t>
            </a:r>
            <a:br>
              <a:rPr lang="ru-RU" sz="2400" dirty="0" smtClean="0"/>
            </a:b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108739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187624" y="1412776"/>
            <a:ext cx="6840760" cy="3888432"/>
          </a:xfrm>
          <a:solidFill>
            <a:srgbClr val="FFFFCC"/>
          </a:solidFill>
          <a:ln w="38100">
            <a:solidFill>
              <a:srgbClr val="FFCC66"/>
            </a:solidFill>
          </a:ln>
        </p:spPr>
        <p:txBody>
          <a:bodyPr/>
          <a:lstStyle/>
          <a:p>
            <a:pPr eaLnBrk="1" hangingPunct="1"/>
            <a:r>
              <a:rPr lang="ru-RU" sz="2800" b="1" i="1" dirty="0" smtClean="0"/>
              <a:t>Цель Проекта:</a:t>
            </a:r>
            <a:br>
              <a:rPr lang="ru-RU" sz="2800" b="1" i="1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>
                <a:ea typeface="Calibri"/>
              </a:rPr>
              <a:t>формирование у детей интереса к опытнической и исследовательской</a:t>
            </a:r>
            <a:r>
              <a:rPr lang="ru-RU" sz="2400" b="1" dirty="0">
                <a:ea typeface="Calibri"/>
              </a:rPr>
              <a:t> </a:t>
            </a:r>
            <a:r>
              <a:rPr lang="ru-RU" sz="2400" dirty="0">
                <a:ea typeface="Calibri"/>
              </a:rPr>
              <a:t>деятельности по выращиванию культурных растений в комнатных условиях. Формирование экологической культуры у детей и их родителей, желание принимать участие в совместных с детьми мероприятиях. Расширение представлений детей об окружающем мире и привитие трудовых навыков.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234090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865188"/>
          </a:xfrm>
        </p:spPr>
        <p:txBody>
          <a:bodyPr/>
          <a:lstStyle/>
          <a:p>
            <a:pPr eaLnBrk="1" hangingPunct="1"/>
            <a:r>
              <a:rPr lang="ru-RU" sz="2800" b="1" i="1" dirty="0" smtClean="0">
                <a:solidFill>
                  <a:srgbClr val="FF0000"/>
                </a:solidFill>
              </a:rPr>
              <a:t>Задачи Проекта: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 smtClean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18477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sz="1800" b="1" dirty="0" smtClean="0"/>
              <a:t> 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1600" b="1" dirty="0">
                <a:ea typeface="Calibri"/>
              </a:rPr>
              <a:t>- Обогащать представления о работах, проводимых в весенний и летний период в саду и огороде.</a:t>
            </a:r>
            <a:endParaRPr lang="ru-RU" sz="1200" b="1" dirty="0">
              <a:latin typeface="Calibri"/>
              <a:ea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1600" b="1" dirty="0">
                <a:ea typeface="Calibri"/>
              </a:rPr>
              <a:t>- Расширять представление детей о жизни растений.</a:t>
            </a:r>
            <a:endParaRPr lang="ru-RU" sz="1200" b="1" dirty="0">
              <a:latin typeface="Calibri"/>
              <a:ea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1600" b="1" dirty="0">
                <a:ea typeface="Calibri"/>
              </a:rPr>
              <a:t>- Учить наблюдать за посадкой и всходами семян.</a:t>
            </a:r>
            <a:endParaRPr lang="ru-RU" sz="1200" b="1" dirty="0">
              <a:latin typeface="Calibri"/>
              <a:ea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1600" b="1" dirty="0">
                <a:ea typeface="Calibri"/>
              </a:rPr>
              <a:t>- Учить детей делать выводы на основе наблюдений.</a:t>
            </a:r>
            <a:endParaRPr lang="ru-RU" sz="1200" b="1" dirty="0">
              <a:latin typeface="Calibri"/>
              <a:ea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1600" b="1" dirty="0">
                <a:ea typeface="Calibri"/>
              </a:rPr>
              <a:t>- Участвовать в посильной практической деятельности.</a:t>
            </a:r>
            <a:endParaRPr lang="ru-RU" sz="1200" b="1" dirty="0">
              <a:latin typeface="Calibri"/>
              <a:ea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1600" b="1" dirty="0">
                <a:ea typeface="Calibri"/>
              </a:rPr>
              <a:t>- Воспитывать бережное отношение к растениям.</a:t>
            </a:r>
            <a:endParaRPr lang="ru-RU" sz="1200" b="1" dirty="0">
              <a:latin typeface="Calibri"/>
              <a:ea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1600" b="1" dirty="0">
                <a:ea typeface="Calibri"/>
              </a:rPr>
              <a:t>-Расширять, обогащать, активизировать словарь детей.</a:t>
            </a:r>
            <a:endParaRPr lang="ru-RU" sz="1200" b="1" dirty="0">
              <a:latin typeface="Calibri"/>
              <a:ea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1600" b="1" dirty="0">
                <a:ea typeface="Calibri"/>
              </a:rPr>
              <a:t>-Создать условия в группе для развития познавательного интереса и экспериментально- исследовательской деятельности</a:t>
            </a:r>
            <a:endParaRPr lang="ru-RU" sz="1200" b="1" dirty="0">
              <a:latin typeface="Calibri"/>
              <a:ea typeface="Calibri"/>
            </a:endParaRPr>
          </a:p>
          <a:p>
            <a:pPr>
              <a:spcAft>
                <a:spcPts val="0"/>
              </a:spcAft>
              <a:buFont typeface="Wingdings" pitchFamily="2" charset="2"/>
              <a:buChar char="v"/>
            </a:pPr>
            <a:r>
              <a:rPr lang="ru-RU" sz="1600" b="1" dirty="0">
                <a:ea typeface="Times New Roman"/>
              </a:rPr>
              <a:t>-Способствовать</a:t>
            </a:r>
            <a:r>
              <a:rPr lang="ru-RU" sz="1600" b="1" dirty="0">
                <a:solidFill>
                  <a:srgbClr val="181818"/>
                </a:solidFill>
                <a:ea typeface="Times New Roman"/>
              </a:rPr>
              <a:t> вовлечению детей и родителей в совместную практическую и исследовательскую деятельность.</a:t>
            </a:r>
            <a:endParaRPr lang="ru-RU" sz="1400" b="1" dirty="0">
              <a:ea typeface="Times New Roman"/>
            </a:endParaRPr>
          </a:p>
          <a:p>
            <a:pPr marL="0" indent="0" eaLnBrk="1" hangingPunct="1">
              <a:buFontTx/>
              <a:buNone/>
              <a:defRPr/>
            </a:pP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3539845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1484313"/>
            <a:ext cx="8229600" cy="1008062"/>
          </a:xfrm>
        </p:spPr>
        <p:txBody>
          <a:bodyPr/>
          <a:lstStyle/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Проект включает в себя три этапа:</a:t>
            </a:r>
            <a:br>
              <a:rPr lang="ru-RU" sz="3200" b="1" i="1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endParaRPr lang="ru-RU" sz="2400" b="1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550" y="2708275"/>
            <a:ext cx="7416800" cy="3241675"/>
          </a:xfrm>
        </p:spPr>
        <p:txBody>
          <a:bodyPr/>
          <a:lstStyle/>
          <a:p>
            <a:pPr algn="ctr" eaLnBrk="1" hangingPunct="1"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Подготовительный</a:t>
            </a:r>
          </a:p>
          <a:p>
            <a:pPr algn="ctr" eaLnBrk="1" hangingPunct="1"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Основной (исследовательский)</a:t>
            </a:r>
          </a:p>
          <a:p>
            <a:pPr algn="ctr" eaLnBrk="1" hangingPunct="1"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Заключительный</a:t>
            </a:r>
            <a:endParaRPr lang="ru-RU" sz="2800" dirty="0" smtClean="0"/>
          </a:p>
          <a:p>
            <a:pPr marL="0" indent="0" algn="ctr" eaLnBrk="1" hangingPunct="1">
              <a:buFontTx/>
              <a:buNone/>
              <a:defRPr/>
            </a:pP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792380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366838"/>
          </a:xfrm>
        </p:spPr>
        <p:txBody>
          <a:bodyPr/>
          <a:lstStyle/>
          <a:p>
            <a:r>
              <a:rPr lang="ru-RU" sz="3600" b="1" i="1" dirty="0" smtClean="0"/>
              <a:t>Значимость Проекта </a:t>
            </a:r>
            <a:br>
              <a:rPr lang="ru-RU" sz="3600" b="1" i="1" dirty="0" smtClean="0"/>
            </a:br>
            <a:r>
              <a:rPr lang="ru-RU" sz="3600" b="1" i="1" dirty="0" smtClean="0"/>
              <a:t>для всех его участников:</a:t>
            </a:r>
            <a:endParaRPr lang="ru-RU" sz="3600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824413"/>
          </a:xfrm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FF0000"/>
                </a:solidFill>
              </a:rPr>
              <a:t>Дети</a:t>
            </a:r>
            <a:r>
              <a:rPr lang="ru-RU" sz="2400" i="1" dirty="0"/>
              <a:t> </a:t>
            </a:r>
            <a:r>
              <a:rPr lang="ru-RU" sz="2400" dirty="0"/>
              <a:t>получают знания по уходу за культурными огородными растениями, формируются представления о структуре трудового процесса. Дети узнают  и называют части растения.</a:t>
            </a:r>
          </a:p>
          <a:p>
            <a:pPr>
              <a:defRPr/>
            </a:pPr>
            <a:r>
              <a:rPr lang="ru-RU" sz="2400" b="1" i="1" dirty="0">
                <a:solidFill>
                  <a:srgbClr val="6600FF"/>
                </a:solidFill>
              </a:rPr>
              <a:t>Воспитатель</a:t>
            </a:r>
            <a:r>
              <a:rPr lang="ru-RU" sz="2400" b="1" i="1" dirty="0"/>
              <a:t> </a:t>
            </a:r>
            <a:r>
              <a:rPr lang="ru-RU" sz="2400" dirty="0"/>
              <a:t>продолжает осваивать  метод проектирования, который позволяет  эффективно развивать познавательно-исследовательское и творческое мышление дошкольников.</a:t>
            </a:r>
          </a:p>
          <a:p>
            <a:pPr>
              <a:defRPr/>
            </a:pPr>
            <a:r>
              <a:rPr lang="ru-RU" sz="2400" b="1" i="1" dirty="0">
                <a:solidFill>
                  <a:srgbClr val="009900"/>
                </a:solidFill>
              </a:rPr>
              <a:t>Родители</a:t>
            </a:r>
            <a:r>
              <a:rPr lang="ru-RU" sz="2400" dirty="0"/>
              <a:t> активно участвуют в подготовке материалов (подборка семян для посадки), в оформлении огорода на подоконнике. </a:t>
            </a:r>
          </a:p>
          <a:p>
            <a:pPr>
              <a:defRPr/>
            </a:pPr>
            <a:r>
              <a:rPr lang="ru-RU" sz="2400" dirty="0"/>
              <a:t> </a:t>
            </a:r>
          </a:p>
          <a:p>
            <a:pPr marL="0" indent="0">
              <a:buFontTx/>
              <a:buNone/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61397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3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223962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Предполагаемый результат</a:t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 Проекта:</a:t>
            </a:r>
            <a:endParaRPr lang="ru-RU" sz="3600" dirty="0" smtClean="0">
              <a:solidFill>
                <a:srgbClr val="FF0000"/>
              </a:solidFill>
            </a:endParaRPr>
          </a:p>
        </p:txBody>
      </p:sp>
      <p:sp>
        <p:nvSpPr>
          <p:cNvPr id="9219" name="Объект 4"/>
          <p:cNvSpPr>
            <a:spLocks noGrp="1"/>
          </p:cNvSpPr>
          <p:nvPr>
            <p:ph idx="1"/>
          </p:nvPr>
        </p:nvSpPr>
        <p:spPr>
          <a:xfrm>
            <a:off x="755576" y="2204864"/>
            <a:ext cx="7561263" cy="3921125"/>
          </a:xfrm>
        </p:spPr>
        <p:txBody>
          <a:bodyPr/>
          <a:lstStyle/>
          <a:p>
            <a:pPr marL="0" indent="457200">
              <a:spcBef>
                <a:spcPts val="0"/>
              </a:spcBef>
              <a:buFontTx/>
              <a:buNone/>
            </a:pPr>
            <a:r>
              <a:rPr lang="ru-RU" sz="2400" dirty="0" smtClean="0"/>
              <a:t>Дети знают и применяют полученные знания </a:t>
            </a:r>
          </a:p>
          <a:p>
            <a:pPr marL="0" indent="457200">
              <a:spcBef>
                <a:spcPts val="0"/>
              </a:spcBef>
              <a:buFontTx/>
              <a:buNone/>
            </a:pPr>
            <a:r>
              <a:rPr lang="ru-RU" sz="2400" dirty="0" smtClean="0"/>
              <a:t>по уходу за культурными </a:t>
            </a:r>
          </a:p>
          <a:p>
            <a:pPr marL="0" indent="457200">
              <a:spcBef>
                <a:spcPts val="0"/>
              </a:spcBef>
              <a:buFontTx/>
              <a:buNone/>
            </a:pPr>
            <a:r>
              <a:rPr lang="ru-RU" sz="2400" dirty="0" smtClean="0"/>
              <a:t>огородными </a:t>
            </a:r>
          </a:p>
          <a:p>
            <a:pPr marL="0" indent="457200">
              <a:spcBef>
                <a:spcPts val="0"/>
              </a:spcBef>
              <a:buFontTx/>
              <a:buNone/>
            </a:pPr>
            <a:r>
              <a:rPr lang="ru-RU" sz="2400" dirty="0" smtClean="0"/>
              <a:t>растениями.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3140968"/>
            <a:ext cx="4608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7342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5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5905500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Этапы работы над Проектом:</a:t>
            </a: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000" b="1" dirty="0" smtClean="0"/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>
                <a:solidFill>
                  <a:srgbClr val="6600FF"/>
                </a:solidFill>
              </a:rPr>
              <a:t>  1. Подготовительный</a:t>
            </a:r>
            <a:br>
              <a:rPr lang="ru-RU" sz="2400" dirty="0" smtClean="0">
                <a:solidFill>
                  <a:srgbClr val="6600FF"/>
                </a:solidFill>
              </a:rPr>
            </a:br>
            <a:r>
              <a:rPr lang="ru-RU" sz="2400" dirty="0" smtClean="0">
                <a:solidFill>
                  <a:srgbClr val="6600FF"/>
                </a:solidFill>
              </a:rPr>
              <a:t>           </a:t>
            </a:r>
            <a:r>
              <a:rPr lang="ru-RU" sz="2000" b="1" i="1" dirty="0" smtClean="0"/>
              <a:t>Содержание деятельности воспитателя и детей:	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- определение темы Проекта;</a:t>
            </a:r>
            <a:br>
              <a:rPr lang="ru-RU" sz="2000" dirty="0" smtClean="0"/>
            </a:br>
            <a:r>
              <a:rPr lang="ru-RU" sz="2000" dirty="0" smtClean="0"/>
              <a:t>- формулировка цели и определение задач;</a:t>
            </a:r>
            <a:br>
              <a:rPr lang="ru-RU" sz="2000" dirty="0" smtClean="0"/>
            </a:br>
            <a:r>
              <a:rPr lang="ru-RU" sz="2000" dirty="0" smtClean="0"/>
              <a:t>- подборка материала по теме Проекта (литература, наглядный материал, дидактические, сюжетные игры, физкультминутки, фото, семена, муляжи овощей, материалы для посадки);</a:t>
            </a:r>
            <a:br>
              <a:rPr lang="ru-RU" sz="2000" dirty="0" smtClean="0"/>
            </a:br>
            <a:r>
              <a:rPr lang="ru-RU" sz="2000" dirty="0" smtClean="0"/>
              <a:t>- составление плана основного этапа Проекта.</a:t>
            </a:r>
            <a:br>
              <a:rPr lang="ru-RU" sz="2000" dirty="0" smtClean="0"/>
            </a:br>
            <a:r>
              <a:rPr lang="ru-RU" sz="2000" b="1" i="1" dirty="0" smtClean="0"/>
              <a:t>Работа с родителями: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- беседа с родителями о предстоящей работе;</a:t>
            </a:r>
            <a:br>
              <a:rPr lang="ru-RU" sz="2000" dirty="0" smtClean="0"/>
            </a:br>
            <a:r>
              <a:rPr lang="ru-RU" sz="2000" dirty="0" smtClean="0"/>
              <a:t>- подготовка семян и луковиц;</a:t>
            </a:r>
            <a:br>
              <a:rPr lang="ru-RU" sz="2000" dirty="0" smtClean="0"/>
            </a:br>
            <a:r>
              <a:rPr lang="ru-RU" sz="2000" b="1" i="1" dirty="0" smtClean="0"/>
              <a:t>Срок реализации:</a:t>
            </a:r>
            <a:r>
              <a:rPr lang="ru-RU" sz="2000" b="1" dirty="0" smtClean="0"/>
              <a:t> </a:t>
            </a:r>
            <a:r>
              <a:rPr lang="ru-RU" sz="2000" dirty="0" smtClean="0"/>
              <a:t>14 марта  – 3апреля	</a:t>
            </a:r>
            <a:br>
              <a:rPr lang="ru-RU" sz="2000" dirty="0" smtClean="0"/>
            </a:br>
            <a:r>
              <a:rPr lang="ru-RU" sz="2000" b="1" i="1" dirty="0" smtClean="0"/>
              <a:t>Ответственные за выполнение:</a:t>
            </a:r>
            <a:r>
              <a:rPr lang="ru-RU" sz="2000" b="1" dirty="0" smtClean="0"/>
              <a:t> </a:t>
            </a:r>
            <a:r>
              <a:rPr lang="ru-RU" sz="2000" dirty="0" smtClean="0"/>
              <a:t>воспитатель, родители.</a:t>
            </a:r>
            <a:br>
              <a:rPr lang="ru-RU" sz="2000" dirty="0" smtClean="0"/>
            </a:br>
            <a:r>
              <a:rPr lang="ru-RU" sz="2000" dirty="0" smtClean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57835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173</Words>
  <Application>Microsoft Office PowerPoint</Application>
  <PresentationFormat>Экран (4:3)</PresentationFormat>
  <Paragraphs>44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16</vt:i4>
      </vt:variant>
    </vt:vector>
  </HeadingPairs>
  <TitlesOfParts>
    <vt:vector size="29" baseType="lpstr">
      <vt:lpstr>Тема Office</vt:lpstr>
      <vt:lpstr>День Победы_06</vt:lpstr>
      <vt:lpstr>1_День Победы_06</vt:lpstr>
      <vt:lpstr>2_День Победы_06</vt:lpstr>
      <vt:lpstr>3_День Победы_06</vt:lpstr>
      <vt:lpstr>4_День Победы_06</vt:lpstr>
      <vt:lpstr>5_День Победы_06</vt:lpstr>
      <vt:lpstr>6_День Победы_06</vt:lpstr>
      <vt:lpstr>7_День Победы_06</vt:lpstr>
      <vt:lpstr>8_День Победы_06</vt:lpstr>
      <vt:lpstr>9_День Победы_06</vt:lpstr>
      <vt:lpstr>10_День Победы_06</vt:lpstr>
      <vt:lpstr>11_День Победы_06</vt:lpstr>
      <vt:lpstr> Презентация краткосрочного проекта ПРОЕКТ «Зеленое царство Копатыча» в средней группе  </vt:lpstr>
      <vt:lpstr>Актуальность Проекта: С самого рождения ребенок является первооткрывателем, исследователем того мира, который его окружает. А особенно ребенок – дошкольник.   Китайская пословица гласит: «Расскажи – и я забуду, покажи – и я запомню, дай попробовать и я пойму». Так и ребенок усваивает все прочно и надолго, когда слышит, видит и делает сам.   Дети среднего дошкольного возраста в недостаточной степени имеют представления о растениях, о условиях необходимых для их роста .   Проект направлен на расширение и обобщение знаний о культурных огородных растениях. Научившись понимать состояние растений, ребенок будет видеть в зеленом ростке особое живое существо, жизнь которого целиком зависит от того, получает он уход или нет. Таким образом, решаются задачи познавательно-исследовательского, социально-личностного, эстетического развития ребенка. Маленькие дети любят действовать. Приобщение к посильному труду по уходу за растениями – это развитие таких качеств, как ответственность за выполнение поручения, за полученный результат, обязательность, целеустремленность.  </vt:lpstr>
      <vt:lpstr>Участники Проекта: дети средней группы «Родничок»  воспитатель, родители.  Тип Проекта: По содержанию: обучающий, познавательный, исследовательский. По числу участников: групповой (дети средней группы). По времени проведения: краткосрочный (2,5 месяца). По характеру: в рамках ДОУ. </vt:lpstr>
      <vt:lpstr>Цель Проекта:  формирование у детей интереса к опытнической и исследовательской деятельности по выращиванию культурных растений в комнатных условиях. Формирование экологической культуры у детей и их родителей, желание принимать участие в совместных с детьми мероприятиях. Расширение представлений детей об окружающем мире и привитие трудовых навыков.</vt:lpstr>
      <vt:lpstr>Задачи Проекта: </vt:lpstr>
      <vt:lpstr>Проект включает в себя три этапа:  </vt:lpstr>
      <vt:lpstr>Значимость Проекта  для всех его участников:</vt:lpstr>
      <vt:lpstr>Предполагаемый результат  Проекта:</vt:lpstr>
      <vt:lpstr>Этапы работы над Проектом:     1. Подготовительный            Содержание деятельности воспитателя и детей:  - определение темы Проекта; - формулировка цели и определение задач; - подборка материала по теме Проекта (литература, наглядный материал, дидактические, сюжетные игры, физкультминутки, фото, семена, муляжи овощей, материалы для посадки); - составление плана основного этапа Проекта. Работа с родителями: - беседа с родителями о предстоящей работе; - подготовка семян и луковиц; Срок реализации: 14 марта  – 3апреля  Ответственные за выполнение: воспитатель, родители.  </vt:lpstr>
      <vt:lpstr>    2. Основной  (исследовательский)   </vt:lpstr>
      <vt:lpstr>Презентация PowerPoint</vt:lpstr>
      <vt:lpstr>Исследовательская и практическая деятельность по изучению особенностей выращивания культурных насаждений: Совместное создание в группе огорода. Посадка семян овощей, луковиц. </vt:lpstr>
      <vt:lpstr>Рассматривание иллюстраций, картинок. Рисование детьми овощей и фруктов </vt:lpstr>
      <vt:lpstr> Мы ребята, малыши      Любим мы трудиться.  </vt:lpstr>
      <vt:lpstr>Совместный с детьми уход за рассадой: полив, рыхление, прореживание</vt:lpstr>
      <vt:lpstr>Высадка окрепшей рассады  в грядки на общем огороде.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краткосрочного проекта «Огород на окне» во второй младшей группе  «Золотой ключик»</dc:title>
  <dc:creator>Елена</dc:creator>
  <cp:lastModifiedBy>79043</cp:lastModifiedBy>
  <cp:revision>36</cp:revision>
  <dcterms:created xsi:type="dcterms:W3CDTF">2015-05-10T03:57:01Z</dcterms:created>
  <dcterms:modified xsi:type="dcterms:W3CDTF">2022-09-29T10:27:21Z</dcterms:modified>
</cp:coreProperties>
</file>