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256" r:id="rId2"/>
    <p:sldId id="283" r:id="rId3"/>
    <p:sldId id="258" r:id="rId4"/>
    <p:sldId id="260" r:id="rId5"/>
    <p:sldId id="277" r:id="rId6"/>
    <p:sldId id="261" r:id="rId7"/>
    <p:sldId id="262" r:id="rId8"/>
    <p:sldId id="264" r:id="rId9"/>
    <p:sldId id="268" r:id="rId10"/>
    <p:sldId id="281" r:id="rId11"/>
    <p:sldId id="284" r:id="rId12"/>
    <p:sldId id="285" r:id="rId13"/>
    <p:sldId id="270" r:id="rId14"/>
    <p:sldId id="271" r:id="rId15"/>
    <p:sldId id="278" r:id="rId16"/>
    <p:sldId id="272" r:id="rId17"/>
    <p:sldId id="274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B3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3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ABEEF-9933-4D0D-8A9B-621F9BFA91B1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59CD5-4529-419B-88A7-F378F0B904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F1F9-A5DC-4CDD-A733-AD81A2A27CBC}" type="datetime1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A16B-BAB6-464C-B9C4-14A86C3DDC1B}" type="datetime1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1028-B42D-4DC2-95CB-B8FD616EDF4B}" type="datetime1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FE3-0686-4CA1-B2E8-79E088BBE9FE}" type="datetime1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F12C-6F16-4203-9374-DC866EA47528}" type="datetime1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0D8D-C7DB-4898-9461-609ADD4A4D26}" type="datetime1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01A1-D05C-4B94-8CB1-11B45F0323C4}" type="datetime1">
              <a:rPr lang="ru-RU" smtClean="0"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45B0-8AAB-4020-8C84-41FE9491A83F}" type="datetime1">
              <a:rPr lang="ru-RU" smtClean="0"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02C6-3B00-4C35-9986-F62A86F1760D}" type="datetime1">
              <a:rPr lang="ru-RU" smtClean="0"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1D95-3312-4A2B-9633-1BCC135576C0}" type="datetime1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6AA3-E7E8-4A9D-9378-04C046C95581}" type="datetime1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6FBFD-AB06-4D62-8234-6EEFC83B07FE}" type="datetime1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36F73-1AC5-434E-AE50-26EA20AB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4%D1%80%D0%BE%D0%B1%D1%8C_(%D0%BC%D0%B0%D1%82%D0%B5%D0%BC%D0%B0%D1%82%D0%B8%D0%BA%D0%B0)" TargetMode="External"/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D%D0%B0%D1%82%D1%83%D1%80%D0%B0%D0%BB%D1%8C%D0%BD%D0%BE%D0%B5_%D1%87%D0%B8%D1%81%D0%BB%D0%BE" TargetMode="External"/><Relationship Id="rId4" Type="http://schemas.openxmlformats.org/officeDocument/2006/relationships/hyperlink" Target="https://ru.wikipedia.org/wiki/%D0%A6%D0%B5%D0%BB%D0%BE%D0%B5_%D1%87%D0%B8%D1%81%D0%BB%D0%BE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Всему бывают противоположности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БМА ОУ «Гимназия №5»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1798638" indent="-1798638">
              <a:buNone/>
            </a:pPr>
            <a:r>
              <a:rPr lang="ru-RU" sz="5400" b="1" dirty="0" smtClean="0"/>
              <a:t>-(-80)  и -80</a:t>
            </a:r>
          </a:p>
          <a:p>
            <a:pPr>
              <a:buNone/>
            </a:pPr>
            <a:r>
              <a:rPr lang="ru-RU" sz="5400" b="1" dirty="0" smtClean="0"/>
              <a:t>3,9      и  -3,9</a:t>
            </a:r>
          </a:p>
          <a:p>
            <a:pPr>
              <a:buNone/>
            </a:pPr>
            <a:r>
              <a:rPr lang="ru-RU" sz="5400" b="1" dirty="0" smtClean="0"/>
              <a:t>-(-½)   и -½</a:t>
            </a:r>
          </a:p>
          <a:p>
            <a:pPr>
              <a:buNone/>
            </a:pPr>
            <a:r>
              <a:rPr lang="ru-RU" sz="5400" b="1" dirty="0" smtClean="0"/>
              <a:t>-4,01  и 4,01</a:t>
            </a:r>
          </a:p>
          <a:p>
            <a:pPr>
              <a:buNone/>
            </a:pPr>
            <a:r>
              <a:rPr lang="ru-RU" sz="5400" b="1" dirty="0" smtClean="0"/>
              <a:t>        0 и 0</a:t>
            </a:r>
            <a:endParaRPr lang="ru-RU" sz="5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Решите уравнение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53211"/>
            <a:ext cx="8229600" cy="4525963"/>
          </a:xfrm>
        </p:spPr>
        <p:txBody>
          <a:bodyPr/>
          <a:lstStyle/>
          <a:p>
            <a:r>
              <a:rPr lang="ru-RU" dirty="0" smtClean="0"/>
              <a:t>|</a:t>
            </a:r>
            <a:r>
              <a:rPr lang="en-US" dirty="0"/>
              <a:t>X</a:t>
            </a:r>
            <a:r>
              <a:rPr lang="ru-RU" dirty="0"/>
              <a:t>|=9, </a:t>
            </a:r>
          </a:p>
          <a:p>
            <a:r>
              <a:rPr lang="ru-RU" dirty="0"/>
              <a:t>|</a:t>
            </a:r>
            <a:r>
              <a:rPr lang="en-US" dirty="0"/>
              <a:t>X</a:t>
            </a:r>
            <a:r>
              <a:rPr lang="ru-RU" dirty="0"/>
              <a:t>|=25, </a:t>
            </a:r>
          </a:p>
          <a:p>
            <a:r>
              <a:rPr lang="ru-RU" dirty="0"/>
              <a:t>|</a:t>
            </a:r>
            <a:r>
              <a:rPr lang="en-US" dirty="0"/>
              <a:t>X</a:t>
            </a:r>
            <a:r>
              <a:rPr lang="ru-RU" dirty="0"/>
              <a:t>|=0, </a:t>
            </a:r>
          </a:p>
          <a:p>
            <a:r>
              <a:rPr lang="ru-RU" dirty="0"/>
              <a:t>|</a:t>
            </a:r>
            <a:r>
              <a:rPr lang="en-US" dirty="0"/>
              <a:t>X</a:t>
            </a:r>
            <a:r>
              <a:rPr lang="ru-RU" dirty="0"/>
              <a:t>|=-7,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8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Найти корни уравнения или установить, что их нет.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|</a:t>
            </a:r>
            <a:r>
              <a:rPr lang="en-US" dirty="0"/>
              <a:t>X</a:t>
            </a:r>
            <a:r>
              <a:rPr lang="ru-RU" dirty="0"/>
              <a:t>|=9, </a:t>
            </a:r>
            <a:r>
              <a:rPr lang="ru-RU" dirty="0" smtClean="0"/>
              <a:t>                   </a:t>
            </a:r>
            <a:r>
              <a:rPr lang="en-US" dirty="0" smtClean="0"/>
              <a:t>X</a:t>
            </a:r>
            <a:r>
              <a:rPr lang="ru-RU" dirty="0"/>
              <a:t>= -9, </a:t>
            </a:r>
            <a:r>
              <a:rPr lang="en-US" dirty="0"/>
              <a:t>X</a:t>
            </a:r>
            <a:r>
              <a:rPr lang="ru-RU" dirty="0"/>
              <a:t>=9</a:t>
            </a:r>
          </a:p>
          <a:p>
            <a:r>
              <a:rPr lang="ru-RU" dirty="0"/>
              <a:t>|</a:t>
            </a:r>
            <a:r>
              <a:rPr lang="en-US" dirty="0"/>
              <a:t>X</a:t>
            </a:r>
            <a:r>
              <a:rPr lang="ru-RU" dirty="0"/>
              <a:t>|=25, </a:t>
            </a:r>
            <a:r>
              <a:rPr lang="ru-RU" dirty="0" smtClean="0"/>
              <a:t>                 </a:t>
            </a:r>
            <a:r>
              <a:rPr lang="en-US" dirty="0" smtClean="0"/>
              <a:t>X</a:t>
            </a:r>
            <a:r>
              <a:rPr lang="ru-RU" dirty="0"/>
              <a:t>=-25, </a:t>
            </a:r>
            <a:r>
              <a:rPr lang="en-US" dirty="0"/>
              <a:t>X</a:t>
            </a:r>
            <a:r>
              <a:rPr lang="ru-RU" dirty="0"/>
              <a:t>=25</a:t>
            </a:r>
          </a:p>
          <a:p>
            <a:r>
              <a:rPr lang="ru-RU" dirty="0"/>
              <a:t>|</a:t>
            </a:r>
            <a:r>
              <a:rPr lang="en-US" dirty="0"/>
              <a:t>X</a:t>
            </a:r>
            <a:r>
              <a:rPr lang="ru-RU" dirty="0"/>
              <a:t>|=</a:t>
            </a:r>
            <a:r>
              <a:rPr lang="ru-RU" dirty="0" smtClean="0"/>
              <a:t>0,                     </a:t>
            </a:r>
            <a:r>
              <a:rPr lang="en-US" dirty="0" smtClean="0"/>
              <a:t>X</a:t>
            </a:r>
            <a:r>
              <a:rPr lang="ru-RU" dirty="0"/>
              <a:t>=0,  </a:t>
            </a:r>
          </a:p>
          <a:p>
            <a:r>
              <a:rPr lang="ru-RU" dirty="0"/>
              <a:t>|</a:t>
            </a:r>
            <a:r>
              <a:rPr lang="en-US" dirty="0"/>
              <a:t>X</a:t>
            </a:r>
            <a:r>
              <a:rPr lang="ru-RU"/>
              <a:t>|=-</a:t>
            </a:r>
            <a:r>
              <a:rPr lang="ru-RU" smtClean="0"/>
              <a:t>7,                   </a:t>
            </a:r>
            <a:r>
              <a:rPr lang="ru-RU" dirty="0"/>
              <a:t>Корней нет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61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Разбейте числа,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  0,5; </a:t>
            </a:r>
            <a:r>
              <a:rPr lang="ru-RU" sz="4400" dirty="0" smtClean="0"/>
              <a:t> -</a:t>
            </a:r>
            <a:r>
              <a:rPr lang="ru-RU" sz="4400" b="1" dirty="0" smtClean="0"/>
              <a:t>4;  0; 1;  12¾;  -3092; </a:t>
            </a:r>
          </a:p>
          <a:p>
            <a:pPr>
              <a:buNone/>
            </a:pPr>
            <a:r>
              <a:rPr lang="ru-RU" sz="4400" b="1" dirty="0" smtClean="0"/>
              <a:t>    -1,16;  50, -1</a:t>
            </a:r>
            <a:r>
              <a:rPr lang="ru-RU" sz="4400" dirty="0" smtClean="0"/>
              <a:t>/</a:t>
            </a:r>
            <a:r>
              <a:rPr lang="ru-RU" sz="4400" b="1" dirty="0" smtClean="0"/>
              <a:t>4; 4; 6; -23; 13/5</a:t>
            </a:r>
            <a:endParaRPr lang="ru-RU" sz="4400" dirty="0" smtClean="0"/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какому либо признаку на 2 группы.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>     </a:t>
            </a:r>
            <a:r>
              <a:rPr lang="ru-RU" sz="4000" dirty="0" smtClean="0"/>
              <a:t>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Рациональное число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tooltip="Латинский язык"/>
              </a:rPr>
              <a:t>лат.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ratio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отношение, деление, дробь) —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число, представляемое </a:t>
            </a:r>
          </a:p>
          <a:p>
            <a:pPr marL="0" indent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  <a:hlinkClick r:id="rId3" tooltip="Дробь (математика)"/>
              </a:rPr>
              <a:t>обыкновенной дробью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числитель </a:t>
            </a: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 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tooltip="Целое число"/>
              </a:rPr>
              <a:t>целое число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знаменатель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n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tooltip="Натуральное число"/>
              </a:rPr>
              <a:t>натуральное число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</a:rPr>
              <a:t>Являются ли рациональными…</a:t>
            </a:r>
          </a:p>
        </p:txBody>
      </p:sp>
      <p:sp>
        <p:nvSpPr>
          <p:cNvPr id="4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141913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натуральные числа?</a:t>
            </a:r>
          </a:p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нуль?</a:t>
            </a:r>
          </a:p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отрицательные целые?	</a:t>
            </a:r>
          </a:p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обыкновенные дроби?	</a:t>
            </a:r>
          </a:p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десятичные дроби?	</a:t>
            </a:r>
          </a:p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смешанные числа?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10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7500958" y="1571612"/>
          <a:ext cx="7143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3" imgW="355292" imgH="393359" progId="Equation.3">
                  <p:embed/>
                </p:oleObj>
              </mc:Choice>
              <mc:Fallback>
                <p:oleObj name="Формула" r:id="rId3" imgW="355292" imgH="39335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58" y="1571612"/>
                        <a:ext cx="7143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7500958" y="2285992"/>
          <a:ext cx="7032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5" imgW="380835" imgH="393529" progId="Equation.3">
                  <p:embed/>
                </p:oleObj>
              </mc:Choice>
              <mc:Fallback>
                <p:oleObj name="Формула" r:id="rId5" imgW="380835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58" y="2285992"/>
                        <a:ext cx="703263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7358082" y="3071810"/>
          <a:ext cx="11525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Формула" r:id="rId7" imgW="609336" imgH="393529" progId="Equation.3">
                  <p:embed/>
                </p:oleObj>
              </mc:Choice>
              <mc:Fallback>
                <p:oleObj name="Формула" r:id="rId7" imgW="609336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82" y="3071810"/>
                        <a:ext cx="1152525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1" name="Object 11"/>
          <p:cNvGraphicFramePr>
            <a:graphicFrameLocks noChangeAspect="1"/>
          </p:cNvGraphicFramePr>
          <p:nvPr/>
        </p:nvGraphicFramePr>
        <p:xfrm>
          <a:off x="7358082" y="3857628"/>
          <a:ext cx="1223962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Формула" r:id="rId9" imgW="634725" imgH="393529" progId="Equation.3">
                  <p:embed/>
                </p:oleObj>
              </mc:Choice>
              <mc:Fallback>
                <p:oleObj name="Формула" r:id="rId9" imgW="634725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82" y="3857628"/>
                        <a:ext cx="1223962" cy="74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2" name="Object 13"/>
          <p:cNvGraphicFramePr>
            <a:graphicFrameLocks noChangeAspect="1"/>
          </p:cNvGraphicFramePr>
          <p:nvPr/>
        </p:nvGraphicFramePr>
        <p:xfrm>
          <a:off x="7143768" y="4714884"/>
          <a:ext cx="1512888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Формула" r:id="rId11" imgW="799753" imgH="393529" progId="Equation.3">
                  <p:embed/>
                </p:oleObj>
              </mc:Choice>
              <mc:Fallback>
                <p:oleObj name="Формула" r:id="rId11" imgW="799753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68" y="4714884"/>
                        <a:ext cx="1512888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3" name="Object 15"/>
          <p:cNvGraphicFramePr>
            <a:graphicFrameLocks noChangeAspect="1"/>
          </p:cNvGraphicFramePr>
          <p:nvPr/>
        </p:nvGraphicFramePr>
        <p:xfrm>
          <a:off x="7429520" y="5572140"/>
          <a:ext cx="108108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Формула" r:id="rId13" imgW="545863" imgH="393529" progId="Equation.3">
                  <p:embed/>
                </p:oleObj>
              </mc:Choice>
              <mc:Fallback>
                <p:oleObj name="Формула" r:id="rId13" imgW="545863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20" y="5572140"/>
                        <a:ext cx="1081087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28596" y="2357430"/>
            <a:ext cx="3714744" cy="364333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Рациональные числа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0414" y="476672"/>
            <a:ext cx="2928958" cy="30003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Целые числа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786446" y="3071810"/>
            <a:ext cx="2571768" cy="235745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Натуральные числа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357290" y="428604"/>
            <a:ext cx="6429420" cy="61436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Рациональные числа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357422" y="2143116"/>
            <a:ext cx="4572032" cy="42862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                                             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71802" y="3357562"/>
            <a:ext cx="3143272" cy="300039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Натуральные числа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57174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Целые числа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1000108"/>
            <a:ext cx="2786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Рациональные числа</a:t>
            </a:r>
            <a:endParaRPr lang="ru-RU" sz="2800" b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928670"/>
            <a:ext cx="4906963" cy="4525963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«Числа управляют миром», – говорили пифагорейцы. Но числа дают возможность человеку управлять миром, и в этом нас убеждает весь ход развития науки и техники наших дней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(А.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Дородницын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русский математик, геофизик и механик, академик АН СССР, Герой Социалистического Труда.) </a:t>
            </a: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928670"/>
            <a:ext cx="3185131" cy="3952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WordArt 7"/>
          <p:cNvSpPr>
            <a:spLocks noChangeArrowheads="1" noChangeShapeType="1" noTextEdit="1"/>
          </p:cNvSpPr>
          <p:nvPr/>
        </p:nvSpPr>
        <p:spPr bwMode="auto">
          <a:xfrm>
            <a:off x="1285852" y="5572140"/>
            <a:ext cx="511333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Спасибо за работу!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Группа</a:t>
            </a:r>
          </a:p>
          <a:p>
            <a:pPr>
              <a:buNone/>
            </a:pPr>
            <a:r>
              <a:rPr lang="ru-RU" b="1" dirty="0" smtClean="0"/>
              <a:t> Натуральные числа.</a:t>
            </a:r>
            <a:endParaRPr lang="ru-RU" dirty="0" smtClean="0"/>
          </a:p>
          <a:p>
            <a:r>
              <a:rPr lang="ru-RU" b="1" dirty="0" smtClean="0"/>
              <a:t>1:1/4 = 4</a:t>
            </a:r>
          </a:p>
          <a:p>
            <a:r>
              <a:rPr lang="ru-RU" b="1" dirty="0" smtClean="0"/>
              <a:t>½ : ½ =1</a:t>
            </a:r>
          </a:p>
          <a:p>
            <a:r>
              <a:rPr lang="ru-RU" b="1" dirty="0" smtClean="0"/>
              <a:t>1½ +½=2</a:t>
            </a:r>
          </a:p>
          <a:p>
            <a:r>
              <a:rPr lang="ru-RU" b="1" dirty="0" smtClean="0"/>
              <a:t>-1/6 · (-600) =100</a:t>
            </a:r>
          </a:p>
          <a:p>
            <a:r>
              <a:rPr lang="ru-RU" b="1" dirty="0" smtClean="0"/>
              <a:t>700-(-18) = 718</a:t>
            </a:r>
          </a:p>
          <a:p>
            <a:r>
              <a:rPr lang="ru-RU" b="1" dirty="0" smtClean="0"/>
              <a:t>50 +(-20)  = 30</a:t>
            </a:r>
          </a:p>
          <a:p>
            <a:endParaRPr lang="ru-RU" dirty="0" smtClean="0"/>
          </a:p>
          <a:p>
            <a:r>
              <a:rPr lang="ru-RU" b="1" dirty="0" smtClean="0"/>
              <a:t>Группа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Число нуль</a:t>
            </a:r>
            <a:endParaRPr lang="ru-RU" dirty="0" smtClean="0"/>
          </a:p>
          <a:p>
            <a:r>
              <a:rPr lang="ru-RU" b="1" dirty="0" smtClean="0"/>
              <a:t>0:1/4 = 0</a:t>
            </a:r>
          </a:p>
          <a:p>
            <a:r>
              <a:rPr lang="ru-RU" b="1" dirty="0" smtClean="0"/>
              <a:t>0 : (-½) = 0</a:t>
            </a:r>
          </a:p>
          <a:p>
            <a:r>
              <a:rPr lang="ru-RU" b="1" dirty="0" smtClean="0"/>
              <a:t>½ +(-½) = 0</a:t>
            </a:r>
          </a:p>
          <a:p>
            <a:r>
              <a:rPr lang="ru-RU" b="1" dirty="0" smtClean="0"/>
              <a:t>1/6 ·  0 = 0</a:t>
            </a:r>
          </a:p>
          <a:p>
            <a:r>
              <a:rPr lang="ru-RU" b="1" dirty="0" smtClean="0"/>
              <a:t>-18 - (-18) = 0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038600" cy="562612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Группа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Им противоположные</a:t>
            </a:r>
            <a:endParaRPr lang="ru-RU" dirty="0" smtClean="0"/>
          </a:p>
          <a:p>
            <a:r>
              <a:rPr lang="ru-RU" b="1" dirty="0" smtClean="0"/>
              <a:t>-1:1/4 = -4</a:t>
            </a:r>
          </a:p>
          <a:p>
            <a:r>
              <a:rPr lang="ru-RU" b="1" dirty="0" smtClean="0"/>
              <a:t>½  : (-½) = -1</a:t>
            </a:r>
          </a:p>
          <a:p>
            <a:r>
              <a:rPr lang="ru-RU" b="1" dirty="0" smtClean="0"/>
              <a:t>-1½ +(-½) = -2</a:t>
            </a:r>
          </a:p>
          <a:p>
            <a:r>
              <a:rPr lang="ru-RU" b="1" dirty="0" smtClean="0"/>
              <a:t>1/6 ·  (-600) = -100</a:t>
            </a:r>
          </a:p>
          <a:p>
            <a:r>
              <a:rPr lang="ru-RU" b="1" dirty="0" smtClean="0"/>
              <a:t>-700+(-18) = -718</a:t>
            </a:r>
          </a:p>
          <a:p>
            <a:r>
              <a:rPr lang="ru-RU" b="1" dirty="0" smtClean="0"/>
              <a:t>-50 +20  = -30</a:t>
            </a:r>
          </a:p>
          <a:p>
            <a:endParaRPr lang="ru-RU" dirty="0" smtClean="0"/>
          </a:p>
          <a:p>
            <a:r>
              <a:rPr lang="ru-RU" b="1" dirty="0" smtClean="0"/>
              <a:t>Группа</a:t>
            </a:r>
          </a:p>
          <a:p>
            <a:pPr>
              <a:buNone/>
            </a:pPr>
            <a:r>
              <a:rPr lang="ru-RU" b="1" dirty="0" smtClean="0"/>
              <a:t>Дробные числа</a:t>
            </a:r>
            <a:endParaRPr lang="ru-RU" dirty="0" smtClean="0"/>
          </a:p>
          <a:p>
            <a:r>
              <a:rPr lang="ru-RU" b="1" dirty="0" smtClean="0"/>
              <a:t>1: (-4) = -1/4</a:t>
            </a:r>
          </a:p>
          <a:p>
            <a:r>
              <a:rPr lang="ru-RU" b="1" dirty="0" smtClean="0"/>
              <a:t>½ : (-5) = -1/10 = -0,1</a:t>
            </a:r>
          </a:p>
          <a:p>
            <a:r>
              <a:rPr lang="ru-RU" b="1" dirty="0" smtClean="0"/>
              <a:t>-1½ + (-1) = -2½</a:t>
            </a:r>
          </a:p>
          <a:p>
            <a:r>
              <a:rPr lang="ru-RU" b="1" dirty="0" smtClean="0"/>
              <a:t>1/6 · (5)= 5/6</a:t>
            </a:r>
          </a:p>
          <a:p>
            <a:r>
              <a:rPr lang="ru-RU" b="1" dirty="0" smtClean="0"/>
              <a:t>-7+(-¾) = -7¾</a:t>
            </a:r>
            <a:endParaRPr lang="ru-RU" b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0" y="2714620"/>
            <a:ext cx="3086064" cy="1071562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Мирза </a:t>
            </a:r>
            <a:r>
              <a:rPr lang="ru-RU" sz="4800" b="1" dirty="0" err="1" smtClean="0"/>
              <a:t>Шафи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Вазех</a:t>
            </a:r>
            <a:r>
              <a:rPr lang="ru-RU" sz="4800" b="1" dirty="0" smtClean="0"/>
              <a:t> </a:t>
            </a:r>
            <a:br>
              <a:rPr lang="ru-RU" sz="4800" b="1" dirty="0" smtClean="0"/>
            </a:br>
            <a:r>
              <a:rPr lang="ru-RU" sz="3100" dirty="0" smtClean="0"/>
              <a:t>великий азербайджанский поэт.</a:t>
            </a:r>
            <a:endParaRPr lang="ru-RU" sz="3100" dirty="0"/>
          </a:p>
        </p:txBody>
      </p:sp>
      <p:pic>
        <p:nvPicPr>
          <p:cNvPr id="1026" name="Picture 2" descr="https://upload.wikimedia.org/wikipedia/commons/3/3c/Mirza_Shafi_Vazeh_18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93783"/>
            <a:ext cx="4572032" cy="5314877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Заполните таблицу</a:t>
            </a:r>
            <a:endParaRPr lang="ru-RU" sz="4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1643047"/>
          <a:ext cx="7643866" cy="350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«добрый»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«злой»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«правда»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«ложь»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«говорить»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«молчать»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«Северный полюс»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«Южный полюс»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«Отталкивание»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«Притяжение»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«Отрицательные числа»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«Положительные числа»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- 6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072494" cy="4841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6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41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«добрый»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1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«правда»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1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«говорить»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1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«Северный полюс»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1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«Отталкивание»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41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«Отрицательные числа»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7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400" b="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4400" b="1" dirty="0" smtClean="0">
                          <a:latin typeface="Times New Roman"/>
                          <a:ea typeface="Times New Roman"/>
                        </a:rPr>
                        <a:t> 6</a:t>
                      </a:r>
                      <a:endParaRPr lang="ru-RU" sz="4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таблицу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66" cy="4257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3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0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«добрый»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«злой»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0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«правда»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«ложь»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0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</a:rPr>
                        <a:t>«говорить»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«молчать»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</a:rPr>
                        <a:t>«Северный полюс»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«Южный полюс»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0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</a:rPr>
                        <a:t>«Отталкивание»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«Притяжение»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0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</a:rPr>
                        <a:t>«Отрицательные числа»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«Положительные числа»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0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</a:rPr>
                        <a:t>- 6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/>
              <a:t>ТОПОТ</a:t>
            </a:r>
          </a:p>
          <a:p>
            <a:pPr>
              <a:buNone/>
            </a:pPr>
            <a:r>
              <a:rPr lang="en-US" sz="3600" b="1" dirty="0" smtClean="0"/>
              <a:t>|</a:t>
            </a:r>
            <a:r>
              <a:rPr lang="ru-RU" sz="3600" b="1" dirty="0" smtClean="0"/>
              <a:t>505</a:t>
            </a:r>
            <a:r>
              <a:rPr lang="en-US" sz="3600" b="1" dirty="0" smtClean="0"/>
              <a:t>|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МИР КАК РИМ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i="1" dirty="0" err="1" smtClean="0"/>
              <a:t>абсба</a:t>
            </a:r>
            <a:r>
              <a:rPr lang="ru-RU" sz="3600" b="1" i="1" dirty="0" smtClean="0"/>
              <a:t> - 96269</a:t>
            </a:r>
          </a:p>
          <a:p>
            <a:endParaRPr lang="ru-RU" dirty="0" smtClean="0"/>
          </a:p>
          <a:p>
            <a:pPr>
              <a:buNone/>
            </a:pPr>
            <a:r>
              <a:rPr lang="ru-RU" sz="4000" b="1" dirty="0" err="1" smtClean="0"/>
              <a:t>аабаа</a:t>
            </a:r>
            <a:r>
              <a:rPr lang="ru-RU" sz="4000" b="1" dirty="0" smtClean="0"/>
              <a:t> -33533</a:t>
            </a:r>
            <a:endParaRPr lang="ru-RU" sz="40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57158" y="3857628"/>
            <a:ext cx="135732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0034" y="5000636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/>
              <a:t>  </a:t>
            </a:r>
            <a:r>
              <a:rPr lang="ru-RU" sz="4400" b="1" dirty="0" err="1" smtClean="0"/>
              <a:t>Палиндро́м</a:t>
            </a:r>
            <a:r>
              <a:rPr lang="ru-RU" sz="4400" b="1" dirty="0" smtClean="0"/>
              <a:t> </a:t>
            </a:r>
          </a:p>
          <a:p>
            <a:pPr>
              <a:buNone/>
            </a:pPr>
            <a:r>
              <a:rPr lang="ru-RU" dirty="0" smtClean="0"/>
              <a:t>(от </a:t>
            </a:r>
            <a:r>
              <a:rPr lang="ru-RU" dirty="0" err="1" smtClean="0"/>
              <a:t>др.-греч</a:t>
            </a:r>
            <a:r>
              <a:rPr lang="ru-RU" dirty="0" smtClean="0"/>
              <a:t>. </a:t>
            </a:r>
            <a:r>
              <a:rPr lang="ru-RU" dirty="0" err="1" smtClean="0"/>
              <a:t>πάλιν </a:t>
            </a:r>
            <a:r>
              <a:rPr lang="ru-RU" dirty="0" smtClean="0"/>
              <a:t>— «назад, снова» и </a:t>
            </a:r>
            <a:r>
              <a:rPr lang="ru-RU" dirty="0" err="1" smtClean="0"/>
              <a:t>др.-греч</a:t>
            </a:r>
            <a:r>
              <a:rPr lang="ru-RU" dirty="0" smtClean="0"/>
              <a:t>. </a:t>
            </a:r>
            <a:r>
              <a:rPr lang="ru-RU" dirty="0" err="1" smtClean="0"/>
              <a:t>δρóμος </a:t>
            </a:r>
            <a:r>
              <a:rPr lang="ru-RU" dirty="0" smtClean="0"/>
              <a:t>— «бег, движение»), </a:t>
            </a:r>
            <a:r>
              <a:rPr lang="ru-RU" dirty="0" err="1" smtClean="0"/>
              <a:t>пе́ревертень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— </a:t>
            </a:r>
            <a:r>
              <a:rPr lang="ru-RU" b="1" dirty="0" smtClean="0"/>
              <a:t>число, буквосочетание, слово или текст, одинаково читающееся в обоих направлениях.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Дать определение понятиям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Модуль числа- это…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Противоположные числа- это…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Целые числа – это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Рациональные числа – это …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Запишите числа противоположные данным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-(-80) и …</a:t>
            </a:r>
          </a:p>
          <a:p>
            <a:pPr>
              <a:buNone/>
            </a:pPr>
            <a:r>
              <a:rPr lang="ru-RU" sz="4800" b="1" dirty="0" smtClean="0"/>
              <a:t>3,9  и …</a:t>
            </a:r>
          </a:p>
          <a:p>
            <a:pPr>
              <a:buNone/>
            </a:pPr>
            <a:r>
              <a:rPr lang="ru-RU" sz="4800" b="1" dirty="0" smtClean="0"/>
              <a:t>-(-½) и …</a:t>
            </a:r>
          </a:p>
          <a:p>
            <a:pPr>
              <a:buNone/>
            </a:pPr>
            <a:r>
              <a:rPr lang="ru-RU" sz="4800" b="1" dirty="0" smtClean="0"/>
              <a:t>-4,01 и …</a:t>
            </a:r>
          </a:p>
          <a:p>
            <a:pPr>
              <a:buNone/>
            </a:pPr>
            <a:r>
              <a:rPr lang="ru-RU" sz="4800" b="1" dirty="0" smtClean="0"/>
              <a:t>0,1 и …</a:t>
            </a:r>
            <a:endParaRPr lang="ru-RU" sz="4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6F73-1AC5-434E-AE50-26EA20AB025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614</Words>
  <Application>Microsoft Office PowerPoint</Application>
  <PresentationFormat>Экран (4:3)</PresentationFormat>
  <Paragraphs>153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Impact</vt:lpstr>
      <vt:lpstr>Times New Roman</vt:lpstr>
      <vt:lpstr>Тема Office</vt:lpstr>
      <vt:lpstr>Формула</vt:lpstr>
      <vt:lpstr>Всему бывают противоположности   БМА ОУ «Гимназия №5»</vt:lpstr>
      <vt:lpstr>Презентация PowerPoint</vt:lpstr>
      <vt:lpstr>Мирза Шафи Вазех  великий азербайджанский поэт.</vt:lpstr>
      <vt:lpstr>Заполните таблицу</vt:lpstr>
      <vt:lpstr>Заполните таблицу</vt:lpstr>
      <vt:lpstr>Примеры</vt:lpstr>
      <vt:lpstr>Презентация PowerPoint</vt:lpstr>
      <vt:lpstr>Дать определение понятиям</vt:lpstr>
      <vt:lpstr>Запишите числа противоположные данным</vt:lpstr>
      <vt:lpstr>Презентация PowerPoint</vt:lpstr>
      <vt:lpstr>Решите уравнение </vt:lpstr>
      <vt:lpstr>Найти корни уравнения или установить, что их нет.</vt:lpstr>
      <vt:lpstr>Разбейте числа, </vt:lpstr>
      <vt:lpstr>Презентация PowerPoint</vt:lpstr>
      <vt:lpstr>Являются ли рациональными…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Всему бывают противоположности</dc:title>
  <dc:creator>Пользователь</dc:creator>
  <cp:lastModifiedBy>Учитель</cp:lastModifiedBy>
  <cp:revision>105</cp:revision>
  <dcterms:created xsi:type="dcterms:W3CDTF">2018-02-11T09:42:10Z</dcterms:created>
  <dcterms:modified xsi:type="dcterms:W3CDTF">2022-03-31T05:47:14Z</dcterms:modified>
</cp:coreProperties>
</file>