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70" r:id="rId3"/>
    <p:sldId id="267" r:id="rId4"/>
    <p:sldId id="258" r:id="rId5"/>
    <p:sldId id="268" r:id="rId6"/>
    <p:sldId id="263" r:id="rId7"/>
    <p:sldId id="264" r:id="rId8"/>
    <p:sldId id="265" r:id="rId9"/>
    <p:sldId id="266" r:id="rId10"/>
    <p:sldId id="259" r:id="rId11"/>
    <p:sldId id="269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C9C004-9D49-4213-9B28-D087285B14F3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487A64-71C7-4991-B614-E4D749D3B5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997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B77CF-D67D-4322-A4F6-DE2F37A34B4E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0943-3A05-40F2-85C0-A8A7B4B113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B77CF-D67D-4322-A4F6-DE2F37A34B4E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0943-3A05-40F2-85C0-A8A7B4B113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B77CF-D67D-4322-A4F6-DE2F37A34B4E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0943-3A05-40F2-85C0-A8A7B4B1137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B77CF-D67D-4322-A4F6-DE2F37A34B4E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0943-3A05-40F2-85C0-A8A7B4B1137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B77CF-D67D-4322-A4F6-DE2F37A34B4E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0943-3A05-40F2-85C0-A8A7B4B113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B77CF-D67D-4322-A4F6-DE2F37A34B4E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0943-3A05-40F2-85C0-A8A7B4B1137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B77CF-D67D-4322-A4F6-DE2F37A34B4E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0943-3A05-40F2-85C0-A8A7B4B113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B77CF-D67D-4322-A4F6-DE2F37A34B4E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0943-3A05-40F2-85C0-A8A7B4B113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B77CF-D67D-4322-A4F6-DE2F37A34B4E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0943-3A05-40F2-85C0-A8A7B4B113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B77CF-D67D-4322-A4F6-DE2F37A34B4E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0943-3A05-40F2-85C0-A8A7B4B1137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B77CF-D67D-4322-A4F6-DE2F37A34B4E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0943-3A05-40F2-85C0-A8A7B4B1137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C6AB77CF-D67D-4322-A4F6-DE2F37A34B4E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04F0943-3A05-40F2-85C0-A8A7B4B1137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60.png"/><Relationship Id="rId3" Type="http://schemas.microsoft.com/office/2007/relationships/hdphoto" Target="../media/hdphoto24.wdp"/><Relationship Id="rId7" Type="http://schemas.microsoft.com/office/2007/relationships/hdphoto" Target="../media/hdphoto22.wdp"/><Relationship Id="rId12" Type="http://schemas.openxmlformats.org/officeDocument/2006/relationships/image" Target="../media/image59.png"/><Relationship Id="rId2" Type="http://schemas.openxmlformats.org/officeDocument/2006/relationships/image" Target="../media/image65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microsoft.com/office/2007/relationships/hdphoto" Target="../media/hdphoto23.wdp"/><Relationship Id="rId5" Type="http://schemas.microsoft.com/office/2007/relationships/hdphoto" Target="../media/hdphoto3.wdp"/><Relationship Id="rId15" Type="http://schemas.openxmlformats.org/officeDocument/2006/relationships/image" Target="../media/image61.png"/><Relationship Id="rId10" Type="http://schemas.openxmlformats.org/officeDocument/2006/relationships/image" Target="../media/image58.png"/><Relationship Id="rId4" Type="http://schemas.openxmlformats.org/officeDocument/2006/relationships/image" Target="../media/image56.png"/><Relationship Id="rId9" Type="http://schemas.openxmlformats.org/officeDocument/2006/relationships/image" Target="../media/image7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6.wdp"/><Relationship Id="rId18" Type="http://schemas.openxmlformats.org/officeDocument/2006/relationships/image" Target="../media/image14.png"/><Relationship Id="rId3" Type="http://schemas.openxmlformats.org/officeDocument/2006/relationships/image" Target="../media/image5.png"/><Relationship Id="rId21" Type="http://schemas.openxmlformats.org/officeDocument/2006/relationships/image" Target="../media/image16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" Type="http://schemas.openxmlformats.org/officeDocument/2006/relationships/image" Target="../media/image4.jpeg"/><Relationship Id="rId16" Type="http://schemas.microsoft.com/office/2007/relationships/hdphoto" Target="../media/hdphoto7.wdp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24" Type="http://schemas.openxmlformats.org/officeDocument/2006/relationships/image" Target="../media/image18.png"/><Relationship Id="rId5" Type="http://schemas.openxmlformats.org/officeDocument/2006/relationships/image" Target="../media/image6.png"/><Relationship Id="rId15" Type="http://schemas.openxmlformats.org/officeDocument/2006/relationships/image" Target="../media/image12.png"/><Relationship Id="rId23" Type="http://schemas.microsoft.com/office/2007/relationships/hdphoto" Target="../media/hdphoto9.wdp"/><Relationship Id="rId10" Type="http://schemas.openxmlformats.org/officeDocument/2006/relationships/image" Target="../media/image9.png"/><Relationship Id="rId19" Type="http://schemas.microsoft.com/office/2007/relationships/hdphoto" Target="../media/hdphoto8.wdp"/><Relationship Id="rId4" Type="http://schemas.microsoft.com/office/2007/relationships/hdphoto" Target="../media/hdphoto2.wdp"/><Relationship Id="rId9" Type="http://schemas.microsoft.com/office/2007/relationships/hdphoto" Target="../media/hdphoto4.wdp"/><Relationship Id="rId14" Type="http://schemas.openxmlformats.org/officeDocument/2006/relationships/image" Target="../media/image11.png"/><Relationship Id="rId22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2.wdp"/><Relationship Id="rId18" Type="http://schemas.openxmlformats.org/officeDocument/2006/relationships/image" Target="../media/image31.png"/><Relationship Id="rId3" Type="http://schemas.openxmlformats.org/officeDocument/2006/relationships/image" Target="../media/image20.png"/><Relationship Id="rId7" Type="http://schemas.microsoft.com/office/2007/relationships/hdphoto" Target="../media/hdphoto11.wdp"/><Relationship Id="rId12" Type="http://schemas.openxmlformats.org/officeDocument/2006/relationships/image" Target="../media/image27.png"/><Relationship Id="rId17" Type="http://schemas.microsoft.com/office/2007/relationships/hdphoto" Target="../media/hdphoto13.wdp"/><Relationship Id="rId2" Type="http://schemas.openxmlformats.org/officeDocument/2006/relationships/image" Target="../media/image19.jpe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microsoft.com/office/2007/relationships/hdphoto" Target="../media/hdphoto10.wdp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16.wdp"/><Relationship Id="rId3" Type="http://schemas.openxmlformats.org/officeDocument/2006/relationships/image" Target="../media/image33.png"/><Relationship Id="rId7" Type="http://schemas.microsoft.com/office/2007/relationships/hdphoto" Target="../media/hdphoto15.wdp"/><Relationship Id="rId12" Type="http://schemas.openxmlformats.org/officeDocument/2006/relationships/image" Target="../media/image37.png"/><Relationship Id="rId2" Type="http://schemas.openxmlformats.org/officeDocument/2006/relationships/image" Target="../media/image32.jpe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28.png"/><Relationship Id="rId5" Type="http://schemas.openxmlformats.org/officeDocument/2006/relationships/image" Target="../media/image34.png"/><Relationship Id="rId15" Type="http://schemas.openxmlformats.org/officeDocument/2006/relationships/image" Target="../media/image39.png"/><Relationship Id="rId10" Type="http://schemas.microsoft.com/office/2007/relationships/hdphoto" Target="../media/hdphoto12.wdp"/><Relationship Id="rId4" Type="http://schemas.microsoft.com/office/2007/relationships/hdphoto" Target="../media/hdphoto14.wdp"/><Relationship Id="rId9" Type="http://schemas.openxmlformats.org/officeDocument/2006/relationships/image" Target="../media/image27.pn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18" Type="http://schemas.openxmlformats.org/officeDocument/2006/relationships/image" Target="../media/image51.png"/><Relationship Id="rId3" Type="http://schemas.openxmlformats.org/officeDocument/2006/relationships/image" Target="../media/image41.png"/><Relationship Id="rId21" Type="http://schemas.openxmlformats.org/officeDocument/2006/relationships/image" Target="../media/image54.png"/><Relationship Id="rId7" Type="http://schemas.microsoft.com/office/2007/relationships/hdphoto" Target="../media/hdphoto18.wdp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" Type="http://schemas.openxmlformats.org/officeDocument/2006/relationships/image" Target="../media/image32.jpe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microsoft.com/office/2007/relationships/hdphoto" Target="../media/hdphoto20.wdp"/><Relationship Id="rId5" Type="http://schemas.openxmlformats.org/officeDocument/2006/relationships/image" Target="../media/image42.png"/><Relationship Id="rId15" Type="http://schemas.openxmlformats.org/officeDocument/2006/relationships/image" Target="../media/image48.png"/><Relationship Id="rId10" Type="http://schemas.openxmlformats.org/officeDocument/2006/relationships/image" Target="../media/image45.png"/><Relationship Id="rId19" Type="http://schemas.openxmlformats.org/officeDocument/2006/relationships/image" Target="../media/image52.png"/><Relationship Id="rId4" Type="http://schemas.microsoft.com/office/2007/relationships/hdphoto" Target="../media/hdphoto17.wdp"/><Relationship Id="rId9" Type="http://schemas.microsoft.com/office/2007/relationships/hdphoto" Target="../media/hdphoto19.wdp"/><Relationship Id="rId14" Type="http://schemas.microsoft.com/office/2007/relationships/hdphoto" Target="../media/hdphoto2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png"/><Relationship Id="rId3" Type="http://schemas.openxmlformats.org/officeDocument/2006/relationships/image" Target="../media/image56.png"/><Relationship Id="rId7" Type="http://schemas.openxmlformats.org/officeDocument/2006/relationships/image" Target="../media/image6.png"/><Relationship Id="rId12" Type="http://schemas.openxmlformats.org/officeDocument/2006/relationships/image" Target="../media/image60.png"/><Relationship Id="rId17" Type="http://schemas.openxmlformats.org/officeDocument/2006/relationships/image" Target="../media/image64.jpeg"/><Relationship Id="rId2" Type="http://schemas.openxmlformats.org/officeDocument/2006/relationships/image" Target="../media/image55.jpe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11" Type="http://schemas.openxmlformats.org/officeDocument/2006/relationships/image" Target="../media/image59.png"/><Relationship Id="rId5" Type="http://schemas.openxmlformats.org/officeDocument/2006/relationships/image" Target="../media/image57.png"/><Relationship Id="rId15" Type="http://schemas.openxmlformats.org/officeDocument/2006/relationships/image" Target="../media/image62.png"/><Relationship Id="rId10" Type="http://schemas.microsoft.com/office/2007/relationships/hdphoto" Target="../media/hdphoto23.wdp"/><Relationship Id="rId4" Type="http://schemas.microsoft.com/office/2007/relationships/hdphoto" Target="../media/hdphoto3.wdp"/><Relationship Id="rId9" Type="http://schemas.openxmlformats.org/officeDocument/2006/relationships/image" Target="../media/image58.png"/><Relationship Id="rId1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19" b="99646" l="0" r="100000">
                        <a14:foregroundMark x1="52170" y1="58699" x2="52170" y2="58699"/>
                        <a14:foregroundMark x1="64387" y1="47949" x2="64387" y2="47949"/>
                        <a14:foregroundMark x1="73443" y1="67044" x2="73443" y2="67044"/>
                        <a14:foregroundMark x1="78160" y1="58133" x2="78160" y2="58133"/>
                        <a14:foregroundMark x1="77264" y1="53960" x2="77264" y2="53960"/>
                        <a14:foregroundMark x1="77642" y1="53465" x2="77642" y2="53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80728"/>
            <a:ext cx="3842855" cy="256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btitle 2"/>
          <p:cNvSpPr>
            <a:spLocks noGrp="1"/>
          </p:cNvSpPr>
          <p:nvPr/>
        </p:nvSpPr>
        <p:spPr bwMode="auto">
          <a:xfrm>
            <a:off x="186992" y="260648"/>
            <a:ext cx="8678862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ts val="575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ts val="375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itchFamily="18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E6B1AB"/>
              </a:buClr>
              <a:buSzPct val="85000"/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SzPct val="80000"/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70"/>
              </a:spcBef>
              <a:buClr>
                <a:schemeClr val="accent3"/>
              </a:buClr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70"/>
              </a:spcBef>
              <a:buClr>
                <a:schemeClr val="accent2"/>
              </a:buClr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ru-RU" altLang="ru-RU" sz="2800" dirty="0" smtClean="0">
                <a:solidFill>
                  <a:schemeClr val="bg1"/>
                </a:solidFill>
                <a:latin typeface="Franklin Gothic Medium Cond" pitchFamily="34" charset="0"/>
                <a:cs typeface="Times New Roman" pitchFamily="18" charset="0"/>
              </a:rPr>
              <a:t>Государственное бюджетное дошкольное образовательное </a:t>
            </a:r>
          </a:p>
          <a:p>
            <a:pPr eaLnBrk="1" hangingPunct="1"/>
            <a:r>
              <a:rPr lang="ru-RU" altLang="ru-RU" sz="2800" dirty="0">
                <a:solidFill>
                  <a:schemeClr val="bg1"/>
                </a:solidFill>
                <a:latin typeface="Franklin Gothic Medium Cond" pitchFamily="34" charset="0"/>
                <a:cs typeface="Times New Roman" pitchFamily="18" charset="0"/>
              </a:rPr>
              <a:t>у</a:t>
            </a:r>
            <a:r>
              <a:rPr lang="ru-RU" altLang="ru-RU" sz="2800" dirty="0" smtClean="0">
                <a:solidFill>
                  <a:schemeClr val="bg1"/>
                </a:solidFill>
                <a:latin typeface="Franklin Gothic Medium Cond" pitchFamily="34" charset="0"/>
                <a:cs typeface="Times New Roman" pitchFamily="18" charset="0"/>
              </a:rPr>
              <a:t>чреждение  детский сад №95 «Подсолнух»</a:t>
            </a:r>
            <a:endParaRPr lang="ru-RU" altLang="ru-RU" sz="2800" dirty="0" smtClean="0">
              <a:solidFill>
                <a:schemeClr val="bg1"/>
              </a:solidFill>
              <a:latin typeface="Franklin Gothic Medium Cond" pitchFamily="34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2841249" y="6237312"/>
            <a:ext cx="32089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2000" b="1" dirty="0" smtClean="0">
                <a:solidFill>
                  <a:schemeClr val="accent2">
                    <a:lumMod val="50000"/>
                  </a:schemeClr>
                </a:solidFill>
                <a:latin typeface="Franklin Gothic Medium Cond" pitchFamily="34" charset="0"/>
              </a:rPr>
              <a:t>Г. Санкт-Петербург </a:t>
            </a:r>
            <a:endParaRPr lang="ru-RU" altLang="ru-RU" sz="2400" dirty="0">
              <a:solidFill>
                <a:schemeClr val="accent2">
                  <a:lumMod val="50000"/>
                </a:schemeClr>
              </a:solidFill>
              <a:latin typeface="Franklin Gothic Medium Cond" pitchFamily="34" charset="0"/>
            </a:endParaRPr>
          </a:p>
        </p:txBody>
      </p:sp>
      <p:sp>
        <p:nvSpPr>
          <p:cNvPr id="7" name="Subtitle 2"/>
          <p:cNvSpPr>
            <a:spLocks noGrp="1"/>
          </p:cNvSpPr>
          <p:nvPr/>
        </p:nvSpPr>
        <p:spPr bwMode="auto">
          <a:xfrm>
            <a:off x="243636" y="3212976"/>
            <a:ext cx="8678862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ts val="575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ts val="375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itchFamily="18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E6B1AB"/>
              </a:buClr>
              <a:buSzPct val="85000"/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SzPct val="80000"/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70"/>
              </a:spcBef>
              <a:buClr>
                <a:schemeClr val="accent3"/>
              </a:buClr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70"/>
              </a:spcBef>
              <a:buClr>
                <a:schemeClr val="accent2"/>
              </a:buClr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ru-RU" altLang="ru-RU" sz="5400" dirty="0" smtClean="0">
                <a:solidFill>
                  <a:schemeClr val="accent6">
                    <a:lumMod val="50000"/>
                  </a:schemeClr>
                </a:solidFill>
                <a:latin typeface="Franklin Gothic Medium Cond" pitchFamily="34" charset="0"/>
                <a:cs typeface="Times New Roman" pitchFamily="18" charset="0"/>
              </a:rPr>
              <a:t>Развивающая настольная игра</a:t>
            </a:r>
          </a:p>
          <a:p>
            <a:pPr eaLnBrk="1" hangingPunct="1"/>
            <a:r>
              <a:rPr lang="ru-RU" altLang="ru-RU" sz="5400" dirty="0" smtClean="0">
                <a:solidFill>
                  <a:srgbClr val="FF0000"/>
                </a:solidFill>
                <a:latin typeface="Franklin Gothic Medium Cond" pitchFamily="34" charset="0"/>
                <a:cs typeface="Times New Roman" pitchFamily="18" charset="0"/>
              </a:rPr>
              <a:t>«Семейный Бюджет»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4280427" y="5151665"/>
            <a:ext cx="449843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2000" dirty="0" smtClean="0">
                <a:latin typeface="Franklin Gothic Medium Cond" pitchFamily="34" charset="0"/>
              </a:rPr>
              <a:t>Автор разработчик: </a:t>
            </a:r>
          </a:p>
          <a:p>
            <a:pPr algn="ctr"/>
            <a:r>
              <a:rPr lang="ru-RU" altLang="ru-RU" sz="2000" dirty="0" err="1" smtClean="0">
                <a:latin typeface="Franklin Gothic Medium Cond" pitchFamily="34" charset="0"/>
              </a:rPr>
              <a:t>Долбиева</a:t>
            </a:r>
            <a:r>
              <a:rPr lang="ru-RU" altLang="ru-RU" sz="2000" dirty="0" smtClean="0">
                <a:latin typeface="Franklin Gothic Medium Cond" pitchFamily="34" charset="0"/>
              </a:rPr>
              <a:t> Анастасия Вячеславовна воспитатель 1 квалификационной категории</a:t>
            </a:r>
            <a:endParaRPr lang="ru-RU" altLang="ru-RU" sz="2000" dirty="0">
              <a:latin typeface="Franklin Gothic Medium 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459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611560" y="3573016"/>
            <a:ext cx="79208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В процессе знакомства с игрой у детей будут сформированы чёткие представления о семейном бюджете. </a:t>
            </a:r>
            <a:endParaRPr lang="ru-RU" sz="3200" dirty="0" smtClean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Игру 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можно использовать в коллективной и индивидуальной работе с детьми. 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19" b="99646" l="0" r="100000">
                        <a14:foregroundMark x1="52170" y1="58699" x2="52170" y2="58699"/>
                        <a14:foregroundMark x1="64387" y1="47949" x2="64387" y2="47949"/>
                        <a14:foregroundMark x1="73443" y1="67044" x2="73443" y2="67044"/>
                        <a14:foregroundMark x1="78160" y1="58133" x2="78160" y2="58133"/>
                        <a14:foregroundMark x1="77264" y1="53960" x2="77264" y2="53960"/>
                        <a14:foregroundMark x1="77642" y1="53465" x2="77642" y2="53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055" y="332656"/>
            <a:ext cx="5400600" cy="3602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049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39" b="100000" l="4063" r="90000">
                        <a14:foregroundMark x1="25703" y1="42500" x2="25703" y2="42500"/>
                        <a14:foregroundMark x1="36016" y1="49167" x2="36016" y2="49167"/>
                        <a14:foregroundMark x1="41094" y1="54722" x2="41094" y2="54722"/>
                        <a14:foregroundMark x1="69219" y1="47639" x2="69219" y2="47639"/>
                        <a14:foregroundMark x1="73516" y1="48750" x2="73516" y2="48750"/>
                        <a14:foregroundMark x1="76172" y1="46389" x2="76172" y2="46389"/>
                        <a14:foregroundMark x1="78906" y1="42917" x2="78906" y2="42917"/>
                        <a14:foregroundMark x1="31563" y1="38056" x2="31563" y2="3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34" y="1377809"/>
            <a:ext cx="8680963" cy="4883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6914820" y="4134911"/>
            <a:ext cx="1369089" cy="1872207"/>
            <a:chOff x="7853457" y="4058850"/>
            <a:chExt cx="883920" cy="1573430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143" b="97429" l="0" r="99857">
                          <a14:foregroundMark x1="19571" y1="48429" x2="19571" y2="48429"/>
                          <a14:foregroundMark x1="60857" y1="49429" x2="60857" y2="49429"/>
                          <a14:foregroundMark x1="84000" y1="58143" x2="83143" y2="58429"/>
                          <a14:foregroundMark x1="19571" y1="36714" x2="19571" y2="36714"/>
                          <a14:foregroundMark x1="36571" y1="64571" x2="36571" y2="64571"/>
                          <a14:foregroundMark x1="32429" y1="69286" x2="32429" y2="69286"/>
                          <a14:foregroundMark x1="20143" y1="57000" x2="20143" y2="5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86" t="25652" r="27498" b="35361"/>
            <a:stretch/>
          </p:blipFill>
          <p:spPr bwMode="auto">
            <a:xfrm>
              <a:off x="8014173" y="4612684"/>
              <a:ext cx="614994" cy="1019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Рисунок 6"/>
            <p:cNvPicPr/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9746" l="43160" r="99057">
                          <a14:foregroundMark x1="69811" y1="86294" x2="69811" y2="86294"/>
                          <a14:foregroundMark x1="84198" y1="87310" x2="84198" y2="87310"/>
                          <a14:foregroundMark x1="78774" y1="82741" x2="78774" y2="82741"/>
                          <a14:foregroundMark x1="72642" y1="82741" x2="72642" y2="82741"/>
                          <a14:foregroundMark x1="81368" y1="82234" x2="81368" y2="82234"/>
                          <a14:foregroundMark x1="79953" y1="81980" x2="79953" y2="81980"/>
                          <a14:foregroundMark x1="71698" y1="85279" x2="71698" y2="85279"/>
                          <a14:foregroundMark x1="77358" y1="82741" x2="77358" y2="827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78" b="9657"/>
            <a:stretch/>
          </p:blipFill>
          <p:spPr bwMode="auto">
            <a:xfrm>
              <a:off x="7853457" y="4058850"/>
              <a:ext cx="883920" cy="147828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8" name="Группа 7"/>
          <p:cNvGrpSpPr/>
          <p:nvPr/>
        </p:nvGrpSpPr>
        <p:grpSpPr>
          <a:xfrm>
            <a:off x="6914820" y="798906"/>
            <a:ext cx="1185571" cy="2342061"/>
            <a:chOff x="6963982" y="3501008"/>
            <a:chExt cx="692943" cy="1789049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143" b="97429" l="0" r="99857">
                          <a14:foregroundMark x1="19571" y1="48429" x2="19571" y2="48429"/>
                          <a14:foregroundMark x1="60857" y1="49429" x2="60857" y2="49429"/>
                          <a14:foregroundMark x1="84000" y1="58143" x2="83143" y2="58429"/>
                          <a14:foregroundMark x1="19571" y1="36714" x2="19571" y2="36714"/>
                          <a14:foregroundMark x1="36571" y1="64571" x2="36571" y2="64571"/>
                          <a14:foregroundMark x1="32429" y1="69286" x2="32429" y2="69286"/>
                          <a14:foregroundMark x1="20143" y1="57000" x2="20143" y2="57000"/>
                          <a14:backgroundMark x1="54714" y1="56143" x2="54714" y2="561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48" t="37631" r="43356" b="18741"/>
            <a:stretch/>
          </p:blipFill>
          <p:spPr bwMode="auto">
            <a:xfrm>
              <a:off x="6963982" y="4149080"/>
              <a:ext cx="692943" cy="1140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Рисунок 9" descr="https://bumper-stickers.ru/34106-thickbox_default/mama-brunetka.jpg"/>
            <p:cNvPicPr/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18" r="33590"/>
            <a:stretch/>
          </p:blipFill>
          <p:spPr bwMode="auto">
            <a:xfrm flipH="1">
              <a:off x="6963982" y="3501008"/>
              <a:ext cx="627194" cy="163961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750539" y="4276007"/>
            <a:ext cx="1208734" cy="1753554"/>
            <a:chOff x="7452320" y="1716784"/>
            <a:chExt cx="955937" cy="1612041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143" b="97429" l="0" r="99857">
                          <a14:foregroundMark x1="19571" y1="48429" x2="19571" y2="48429"/>
                          <a14:foregroundMark x1="60857" y1="49429" x2="60857" y2="49429"/>
                          <a14:foregroundMark x1="84000" y1="58143" x2="83143" y2="58429"/>
                          <a14:foregroundMark x1="19571" y1="36714" x2="19571" y2="36714"/>
                          <a14:foregroundMark x1="36571" y1="64571" x2="36571" y2="64571"/>
                          <a14:foregroundMark x1="32429" y1="69286" x2="32429" y2="69286"/>
                          <a14:foregroundMark x1="20143" y1="57000" x2="20143" y2="5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323" r="68130" b="30720"/>
            <a:stretch/>
          </p:blipFill>
          <p:spPr bwMode="auto">
            <a:xfrm>
              <a:off x="7452320" y="2310001"/>
              <a:ext cx="833480" cy="1018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Рисунок 12"/>
            <p:cNvPicPr/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222" b="9657"/>
            <a:stretch/>
          </p:blipFill>
          <p:spPr bwMode="auto">
            <a:xfrm>
              <a:off x="7531957" y="1716784"/>
              <a:ext cx="876300" cy="147828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4" name="Группа 13"/>
          <p:cNvGrpSpPr/>
          <p:nvPr/>
        </p:nvGrpSpPr>
        <p:grpSpPr>
          <a:xfrm>
            <a:off x="352222" y="1612573"/>
            <a:ext cx="1054086" cy="2212463"/>
            <a:chOff x="7157622" y="1325238"/>
            <a:chExt cx="871474" cy="2095838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143" b="97429" l="0" r="99857">
                          <a14:foregroundMark x1="19571" y1="48429" x2="19571" y2="48429"/>
                          <a14:foregroundMark x1="60857" y1="49429" x2="60857" y2="49429"/>
                          <a14:foregroundMark x1="84000" y1="58143" x2="83143" y2="58429"/>
                          <a14:foregroundMark x1="19571" y1="36714" x2="19571" y2="36714"/>
                          <a14:foregroundMark x1="36571" y1="64571" x2="36571" y2="64571"/>
                          <a14:foregroundMark x1="32429" y1="69286" x2="32429" y2="69286"/>
                          <a14:foregroundMark x1="20143" y1="57000" x2="20143" y2="5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64" t="35553" b="23390"/>
            <a:stretch/>
          </p:blipFill>
          <p:spPr bwMode="auto">
            <a:xfrm>
              <a:off x="7277579" y="2347344"/>
              <a:ext cx="751517" cy="1073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Рисунок 15"/>
            <p:cNvPicPr/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40" r="49132"/>
            <a:stretch/>
          </p:blipFill>
          <p:spPr bwMode="auto">
            <a:xfrm>
              <a:off x="7157622" y="1325238"/>
              <a:ext cx="787351" cy="197663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>
            <a:off x="1997183" y="382947"/>
            <a:ext cx="918633" cy="2562398"/>
            <a:chOff x="5535703" y="951311"/>
            <a:chExt cx="660400" cy="2201141"/>
          </a:xfrm>
        </p:grpSpPr>
        <p:pic>
          <p:nvPicPr>
            <p:cNvPr id="18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143" b="97429" l="0" r="99857">
                          <a14:foregroundMark x1="19571" y1="48429" x2="19571" y2="48429"/>
                          <a14:foregroundMark x1="60857" y1="49429" x2="60857" y2="49429"/>
                          <a14:foregroundMark x1="84000" y1="58143" x2="83143" y2="58429"/>
                          <a14:foregroundMark x1="19571" y1="36714" x2="19571" y2="36714"/>
                          <a14:foregroundMark x1="36571" y1="64571" x2="36571" y2="64571"/>
                          <a14:foregroundMark x1="32429" y1="69286" x2="32429" y2="69286"/>
                          <a14:foregroundMark x1="20143" y1="57000" x2="20143" y2="5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86" t="25652" r="27498" b="35361"/>
            <a:stretch/>
          </p:blipFill>
          <p:spPr bwMode="auto">
            <a:xfrm>
              <a:off x="5543420" y="2132856"/>
              <a:ext cx="614994" cy="1019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Рисунок 18"/>
            <p:cNvPicPr/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18" r="22077"/>
            <a:stretch/>
          </p:blipFill>
          <p:spPr bwMode="auto">
            <a:xfrm>
              <a:off x="5535703" y="951311"/>
              <a:ext cx="660400" cy="215646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20" name="Группа 19"/>
          <p:cNvGrpSpPr/>
          <p:nvPr/>
        </p:nvGrpSpPr>
        <p:grpSpPr>
          <a:xfrm>
            <a:off x="4355976" y="457045"/>
            <a:ext cx="990811" cy="2405578"/>
            <a:chOff x="5046698" y="2474867"/>
            <a:chExt cx="919048" cy="2184950"/>
          </a:xfrm>
        </p:grpSpPr>
        <p:pic>
          <p:nvPicPr>
            <p:cNvPr id="21" name="Picture 4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143" b="97429" l="0" r="99857">
                          <a14:foregroundMark x1="19571" y1="48429" x2="19571" y2="48429"/>
                          <a14:foregroundMark x1="60857" y1="49429" x2="60857" y2="49429"/>
                          <a14:foregroundMark x1="84000" y1="58143" x2="83143" y2="58429"/>
                          <a14:foregroundMark x1="19571" y1="36714" x2="19571" y2="36714"/>
                          <a14:foregroundMark x1="36571" y1="64571" x2="36571" y2="64571"/>
                          <a14:foregroundMark x1="32429" y1="69286" x2="32429" y2="69286"/>
                          <a14:foregroundMark x1="20143" y1="57000" x2="20143" y2="57000"/>
                          <a14:backgroundMark x1="54714" y1="56143" x2="54714" y2="561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48" t="37631" r="43356" b="18741"/>
            <a:stretch/>
          </p:blipFill>
          <p:spPr bwMode="auto">
            <a:xfrm>
              <a:off x="5046698" y="3146546"/>
              <a:ext cx="919048" cy="1513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Рисунок 21" descr="https://bumper-stickers.ru/43915-thickbox_default/semja.jpg"/>
            <p:cNvPicPr/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243"/>
            <a:stretch/>
          </p:blipFill>
          <p:spPr bwMode="auto">
            <a:xfrm>
              <a:off x="5070697" y="2474867"/>
              <a:ext cx="815655" cy="197059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25" name="Рисунок 24"/>
          <p:cNvPicPr/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7323"/>
          <a:stretch/>
        </p:blipFill>
        <p:spPr bwMode="auto">
          <a:xfrm>
            <a:off x="3563888" y="2695038"/>
            <a:ext cx="2304256" cy="16425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14172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30786" t="33067" r="15339" b="15621"/>
          <a:stretch/>
        </p:blipFill>
        <p:spPr bwMode="auto">
          <a:xfrm>
            <a:off x="1547664" y="2564904"/>
            <a:ext cx="6480720" cy="41764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81470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/>
        </p:nvSpPr>
        <p:spPr bwMode="auto">
          <a:xfrm>
            <a:off x="323528" y="548680"/>
            <a:ext cx="8534846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ts val="575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ts val="375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itchFamily="18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E6B1AB"/>
              </a:buClr>
              <a:buSzPct val="85000"/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SzPct val="80000"/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70"/>
              </a:spcBef>
              <a:buClr>
                <a:schemeClr val="accent3"/>
              </a:buClr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70"/>
              </a:spcBef>
              <a:buClr>
                <a:schemeClr val="accent2"/>
              </a:buClr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6000" b="1" dirty="0">
                <a:solidFill>
                  <a:srgbClr val="FF0000"/>
                </a:solidFill>
                <a:latin typeface="Arial Narrow" panose="020B0606020202030204" pitchFamily="34" charset="0"/>
              </a:rPr>
              <a:t>ПОДГОТОВКА К ИГРЕ:</a:t>
            </a:r>
          </a:p>
          <a:p>
            <a:pPr algn="l">
              <a:lnSpc>
                <a:spcPts val="3360"/>
              </a:lnSpc>
            </a:pPr>
            <a:r>
              <a:rPr lang="ru-RU" sz="2400" dirty="0" smtClean="0">
                <a:latin typeface="Arial Narrow" panose="020B0606020202030204" pitchFamily="34" charset="0"/>
              </a:rPr>
              <a:t>В </a:t>
            </a:r>
            <a:r>
              <a:rPr lang="ru-RU" sz="2400" dirty="0">
                <a:latin typeface="Arial Narrow" panose="020B0606020202030204" pitchFamily="34" charset="0"/>
              </a:rPr>
              <a:t>игре может принимать участие от 2 до 6 игроков</a:t>
            </a:r>
          </a:p>
          <a:p>
            <a:pPr algn="l">
              <a:lnSpc>
                <a:spcPts val="3360"/>
              </a:lnSpc>
            </a:pPr>
            <a:r>
              <a:rPr lang="ru-RU" sz="2400" dirty="0" smtClean="0">
                <a:latin typeface="Arial Narrow" panose="020B0606020202030204" pitchFamily="34" charset="0"/>
              </a:rPr>
              <a:t>Выложить </a:t>
            </a:r>
            <a:r>
              <a:rPr lang="ru-RU" sz="2400" dirty="0">
                <a:latin typeface="Arial Narrow" panose="020B0606020202030204" pitchFamily="34" charset="0"/>
              </a:rPr>
              <a:t>игровое поле в центр стола, чтобы каждый мог до него дотянуться.</a:t>
            </a:r>
          </a:p>
          <a:p>
            <a:pPr algn="l">
              <a:lnSpc>
                <a:spcPts val="3360"/>
              </a:lnSpc>
            </a:pPr>
            <a:r>
              <a:rPr lang="ru-RU" sz="2400" dirty="0" smtClean="0">
                <a:latin typeface="Arial Narrow" panose="020B0606020202030204" pitchFamily="34" charset="0"/>
              </a:rPr>
              <a:t>Раздать </a:t>
            </a:r>
            <a:r>
              <a:rPr lang="ru-RU" sz="2400" dirty="0">
                <a:latin typeface="Arial Narrow" panose="020B0606020202030204" pitchFamily="34" charset="0"/>
              </a:rPr>
              <a:t>каждому игроку по одной фишки </a:t>
            </a:r>
            <a:r>
              <a:rPr lang="ru-RU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«СЕМЬЯ», </a:t>
            </a:r>
            <a:r>
              <a:rPr lang="ru-RU" sz="2400" dirty="0">
                <a:latin typeface="Arial Narrow" panose="020B0606020202030204" pitchFamily="34" charset="0"/>
              </a:rPr>
              <a:t>распределить роли папы, </a:t>
            </a:r>
            <a:r>
              <a:rPr lang="ru-RU" sz="2400" dirty="0" smtClean="0">
                <a:latin typeface="Arial Narrow" panose="020B0606020202030204" pitchFamily="34" charset="0"/>
              </a:rPr>
              <a:t>мамы</a:t>
            </a:r>
            <a:r>
              <a:rPr lang="en-US" sz="2400" dirty="0" smtClean="0">
                <a:latin typeface="Arial Narrow" panose="020B0606020202030204" pitchFamily="34" charset="0"/>
              </a:rPr>
              <a:t> </a:t>
            </a:r>
            <a:r>
              <a:rPr lang="ru-RU" sz="2400" dirty="0" smtClean="0">
                <a:latin typeface="Arial Narrow" panose="020B0606020202030204" pitchFamily="34" charset="0"/>
              </a:rPr>
              <a:t>и </a:t>
            </a:r>
            <a:r>
              <a:rPr lang="ru-RU" sz="2400" dirty="0">
                <a:latin typeface="Arial Narrow" panose="020B0606020202030204" pitchFamily="34" charset="0"/>
              </a:rPr>
              <a:t>детей и поставить их на квадрат </a:t>
            </a:r>
            <a:r>
              <a:rPr lang="ru-RU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СТАРТ</a:t>
            </a:r>
          </a:p>
          <a:p>
            <a:pPr algn="l">
              <a:lnSpc>
                <a:spcPts val="3360"/>
              </a:lnSpc>
            </a:pPr>
            <a:r>
              <a:rPr lang="ru-RU" sz="2400" dirty="0" smtClean="0">
                <a:latin typeface="Arial Narrow" panose="020B0606020202030204" pitchFamily="34" charset="0"/>
              </a:rPr>
              <a:t>Разделить </a:t>
            </a:r>
            <a:r>
              <a:rPr lang="ru-RU" sz="2400" dirty="0">
                <a:latin typeface="Arial Narrow" panose="020B0606020202030204" pitchFamily="34" charset="0"/>
              </a:rPr>
              <a:t>карточки  на 4 колоды: </a:t>
            </a:r>
            <a:r>
              <a:rPr lang="ru-RU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«ДОХОД», </a:t>
            </a:r>
            <a:r>
              <a:rPr lang="ru-RU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«РАСХОД»,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«КАФЕ», </a:t>
            </a:r>
            <a:r>
              <a:rPr lang="ru-RU" sz="2400" b="1" dirty="0">
                <a:solidFill>
                  <a:srgbClr val="00B050"/>
                </a:solidFill>
                <a:latin typeface="Arial Narrow" panose="020B0606020202030204" pitchFamily="34" charset="0"/>
              </a:rPr>
              <a:t>«СБЕРБАНК». </a:t>
            </a:r>
            <a:r>
              <a:rPr lang="ru-RU" sz="2400" dirty="0">
                <a:latin typeface="Arial Narrow" panose="020B0606020202030204" pitchFamily="34" charset="0"/>
              </a:rPr>
              <a:t>Выложить на стол рядом с игровым полем рубашкой вверх.</a:t>
            </a:r>
          </a:p>
          <a:p>
            <a:pPr algn="l">
              <a:lnSpc>
                <a:spcPts val="3360"/>
              </a:lnSpc>
            </a:pPr>
            <a:r>
              <a:rPr lang="ru-RU" sz="2400" dirty="0" smtClean="0">
                <a:latin typeface="Arial Narrow" panose="020B0606020202030204" pitchFamily="34" charset="0"/>
              </a:rPr>
              <a:t>Разделить </a:t>
            </a:r>
            <a:r>
              <a:rPr lang="ru-RU" sz="2400" dirty="0">
                <a:latin typeface="Arial Narrow" panose="020B0606020202030204" pitchFamily="34" charset="0"/>
              </a:rPr>
              <a:t>денежные купюры по номиналу (50,100,500,1000,2000,5000 р.) Это БАНК  (в роли кассира участвует педагог)</a:t>
            </a:r>
          </a:p>
        </p:txBody>
      </p:sp>
    </p:spTree>
    <p:extLst>
      <p:ext uri="{BB962C8B-B14F-4D97-AF65-F5344CB8AC3E}">
        <p14:creationId xmlns:p14="http://schemas.microsoft.com/office/powerpoint/2010/main" val="2338795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3" y="0"/>
            <a:ext cx="4860032" cy="6873848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55" b="96649" l="10000" r="938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86" y="332656"/>
            <a:ext cx="1542386" cy="159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8238846" y="4725144"/>
            <a:ext cx="847283" cy="1985835"/>
            <a:chOff x="6963982" y="3501008"/>
            <a:chExt cx="692943" cy="1789049"/>
          </a:xfrm>
        </p:grpSpPr>
        <p:pic>
          <p:nvPicPr>
            <p:cNvPr id="17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43" b="97429" l="0" r="99857">
                          <a14:foregroundMark x1="19571" y1="48429" x2="19571" y2="48429"/>
                          <a14:foregroundMark x1="60857" y1="49429" x2="60857" y2="49429"/>
                          <a14:foregroundMark x1="84000" y1="58143" x2="83143" y2="58429"/>
                          <a14:foregroundMark x1="19571" y1="36714" x2="19571" y2="36714"/>
                          <a14:foregroundMark x1="36571" y1="64571" x2="36571" y2="64571"/>
                          <a14:foregroundMark x1="32429" y1="69286" x2="32429" y2="69286"/>
                          <a14:foregroundMark x1="20143" y1="57000" x2="20143" y2="57000"/>
                          <a14:backgroundMark x1="54714" y1="56143" x2="54714" y2="561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48" t="37631" r="43356" b="18741"/>
            <a:stretch/>
          </p:blipFill>
          <p:spPr bwMode="auto">
            <a:xfrm>
              <a:off x="6963982" y="4149080"/>
              <a:ext cx="692943" cy="1140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Рисунок 7" descr="https://bumper-stickers.ru/34106-thickbox_default/mama-brunetka.jpg"/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18" r="33590"/>
            <a:stretch/>
          </p:blipFill>
          <p:spPr bwMode="auto">
            <a:xfrm flipH="1">
              <a:off x="6963982" y="3501008"/>
              <a:ext cx="627194" cy="163961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7621595" y="5221160"/>
            <a:ext cx="775710" cy="1368557"/>
            <a:chOff x="7853457" y="4058850"/>
            <a:chExt cx="883920" cy="1573430"/>
          </a:xfrm>
        </p:grpSpPr>
        <p:pic>
          <p:nvPicPr>
            <p:cNvPr id="18" name="Picture 4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143" b="97429" l="0" r="99857">
                          <a14:foregroundMark x1="19571" y1="48429" x2="19571" y2="48429"/>
                          <a14:foregroundMark x1="60857" y1="49429" x2="60857" y2="49429"/>
                          <a14:foregroundMark x1="84000" y1="58143" x2="83143" y2="58429"/>
                          <a14:foregroundMark x1="19571" y1="36714" x2="19571" y2="36714"/>
                          <a14:foregroundMark x1="36571" y1="64571" x2="36571" y2="64571"/>
                          <a14:foregroundMark x1="32429" y1="69286" x2="32429" y2="69286"/>
                          <a14:foregroundMark x1="20143" y1="57000" x2="20143" y2="5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86" t="25652" r="27498" b="35361"/>
            <a:stretch/>
          </p:blipFill>
          <p:spPr bwMode="auto">
            <a:xfrm>
              <a:off x="8014173" y="4612684"/>
              <a:ext cx="614994" cy="1019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Рисунок 19"/>
            <p:cNvPicPr/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9746" l="43160" r="99057">
                          <a14:foregroundMark x1="69811" y1="86294" x2="69811" y2="86294"/>
                          <a14:foregroundMark x1="84198" y1="87310" x2="84198" y2="87310"/>
                          <a14:foregroundMark x1="78774" y1="82741" x2="78774" y2="82741"/>
                          <a14:foregroundMark x1="72642" y1="82741" x2="72642" y2="82741"/>
                          <a14:foregroundMark x1="81368" y1="82234" x2="81368" y2="82234"/>
                          <a14:foregroundMark x1="79953" y1="81980" x2="79953" y2="81980"/>
                          <a14:foregroundMark x1="71698" y1="85279" x2="71698" y2="85279"/>
                          <a14:foregroundMark x1="77358" y1="82741" x2="77358" y2="827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78" b="9657"/>
            <a:stretch/>
          </p:blipFill>
          <p:spPr bwMode="auto">
            <a:xfrm>
              <a:off x="7853457" y="4058850"/>
              <a:ext cx="883920" cy="147828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5536102" y="5493578"/>
            <a:ext cx="741058" cy="1106536"/>
            <a:chOff x="7452320" y="1716784"/>
            <a:chExt cx="955937" cy="1612041"/>
          </a:xfrm>
        </p:grpSpPr>
        <p:pic>
          <p:nvPicPr>
            <p:cNvPr id="16" name="Picture 4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143" b="97429" l="0" r="99857">
                          <a14:foregroundMark x1="19571" y1="48429" x2="19571" y2="48429"/>
                          <a14:foregroundMark x1="60857" y1="49429" x2="60857" y2="49429"/>
                          <a14:foregroundMark x1="84000" y1="58143" x2="83143" y2="58429"/>
                          <a14:foregroundMark x1="19571" y1="36714" x2="19571" y2="36714"/>
                          <a14:foregroundMark x1="36571" y1="64571" x2="36571" y2="64571"/>
                          <a14:foregroundMark x1="32429" y1="69286" x2="32429" y2="69286"/>
                          <a14:foregroundMark x1="20143" y1="57000" x2="20143" y2="5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323" r="68130" b="30720"/>
            <a:stretch/>
          </p:blipFill>
          <p:spPr bwMode="auto">
            <a:xfrm>
              <a:off x="7452320" y="2310001"/>
              <a:ext cx="833480" cy="1018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Рисунок 21"/>
            <p:cNvPicPr/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222" b="9657"/>
            <a:stretch/>
          </p:blipFill>
          <p:spPr bwMode="auto">
            <a:xfrm>
              <a:off x="7531957" y="1716784"/>
              <a:ext cx="876300" cy="147828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9" name="Группа 18"/>
          <p:cNvGrpSpPr/>
          <p:nvPr/>
        </p:nvGrpSpPr>
        <p:grpSpPr>
          <a:xfrm>
            <a:off x="4855626" y="4725144"/>
            <a:ext cx="871474" cy="1917706"/>
            <a:chOff x="7157622" y="1325238"/>
            <a:chExt cx="871474" cy="2095838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143" b="97429" l="0" r="99857">
                          <a14:foregroundMark x1="19571" y1="48429" x2="19571" y2="48429"/>
                          <a14:foregroundMark x1="60857" y1="49429" x2="60857" y2="49429"/>
                          <a14:foregroundMark x1="84000" y1="58143" x2="83143" y2="58429"/>
                          <a14:foregroundMark x1="19571" y1="36714" x2="19571" y2="36714"/>
                          <a14:foregroundMark x1="36571" y1="64571" x2="36571" y2="64571"/>
                          <a14:foregroundMark x1="32429" y1="69286" x2="32429" y2="69286"/>
                          <a14:foregroundMark x1="20143" y1="57000" x2="20143" y2="5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64" t="35553" b="23390"/>
            <a:stretch/>
          </p:blipFill>
          <p:spPr bwMode="auto">
            <a:xfrm>
              <a:off x="7277579" y="2347344"/>
              <a:ext cx="751517" cy="1073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Рисунок 23"/>
            <p:cNvPicPr/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40" r="49132"/>
            <a:stretch/>
          </p:blipFill>
          <p:spPr bwMode="auto">
            <a:xfrm>
              <a:off x="7157622" y="1325238"/>
              <a:ext cx="787351" cy="197663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21" name="Группа 20"/>
          <p:cNvGrpSpPr/>
          <p:nvPr/>
        </p:nvGrpSpPr>
        <p:grpSpPr>
          <a:xfrm>
            <a:off x="6279223" y="4415348"/>
            <a:ext cx="660400" cy="2201141"/>
            <a:chOff x="5535703" y="951311"/>
            <a:chExt cx="660400" cy="220114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143" b="97429" l="0" r="99857">
                          <a14:foregroundMark x1="19571" y1="48429" x2="19571" y2="48429"/>
                          <a14:foregroundMark x1="60857" y1="49429" x2="60857" y2="49429"/>
                          <a14:foregroundMark x1="84000" y1="58143" x2="83143" y2="58429"/>
                          <a14:foregroundMark x1="19571" y1="36714" x2="19571" y2="36714"/>
                          <a14:foregroundMark x1="36571" y1="64571" x2="36571" y2="64571"/>
                          <a14:foregroundMark x1="32429" y1="69286" x2="32429" y2="69286"/>
                          <a14:foregroundMark x1="20143" y1="57000" x2="20143" y2="5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86" t="25652" r="27498" b="35361"/>
            <a:stretch/>
          </p:blipFill>
          <p:spPr bwMode="auto">
            <a:xfrm>
              <a:off x="5543420" y="2132856"/>
              <a:ext cx="614994" cy="1019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Рисунок 25"/>
            <p:cNvPicPr/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18" r="22077"/>
            <a:stretch/>
          </p:blipFill>
          <p:spPr bwMode="auto">
            <a:xfrm>
              <a:off x="5535703" y="951311"/>
              <a:ext cx="660400" cy="215646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23" name="Группа 22"/>
          <p:cNvGrpSpPr/>
          <p:nvPr/>
        </p:nvGrpSpPr>
        <p:grpSpPr>
          <a:xfrm>
            <a:off x="6939623" y="4700640"/>
            <a:ext cx="819161" cy="2036248"/>
            <a:chOff x="5046698" y="2474867"/>
            <a:chExt cx="919048" cy="2184950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43" b="97429" l="0" r="99857">
                          <a14:foregroundMark x1="19571" y1="48429" x2="19571" y2="48429"/>
                          <a14:foregroundMark x1="60857" y1="49429" x2="60857" y2="49429"/>
                          <a14:foregroundMark x1="84000" y1="58143" x2="83143" y2="58429"/>
                          <a14:foregroundMark x1="19571" y1="36714" x2="19571" y2="36714"/>
                          <a14:foregroundMark x1="36571" y1="64571" x2="36571" y2="64571"/>
                          <a14:foregroundMark x1="32429" y1="69286" x2="32429" y2="69286"/>
                          <a14:foregroundMark x1="20143" y1="57000" x2="20143" y2="57000"/>
                          <a14:backgroundMark x1="54714" y1="56143" x2="54714" y2="561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48" t="37631" r="43356" b="18741"/>
            <a:stretch/>
          </p:blipFill>
          <p:spPr bwMode="auto">
            <a:xfrm>
              <a:off x="5046698" y="3146546"/>
              <a:ext cx="919048" cy="1513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Рисунок 27" descr="https://bumper-stickers.ru/43915-thickbox_default/semja.jpg"/>
            <p:cNvPicPr/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243"/>
            <a:stretch/>
          </p:blipFill>
          <p:spPr bwMode="auto">
            <a:xfrm>
              <a:off x="5070697" y="2474867"/>
              <a:ext cx="815655" cy="197059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85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923" y="95312"/>
            <a:ext cx="2833206" cy="1893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40" t="25406" r="22479" b="21759"/>
          <a:stretch/>
        </p:blipFill>
        <p:spPr bwMode="auto">
          <a:xfrm>
            <a:off x="5649914" y="1801808"/>
            <a:ext cx="2359535" cy="268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4854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6672"/>
            <a:ext cx="849694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  <a:latin typeface="Arial Narrow" panose="020B0606020202030204" pitchFamily="34" charset="0"/>
              </a:rPr>
              <a:t>ХОД ИГРЫ</a:t>
            </a:r>
            <a:r>
              <a:rPr lang="ru-RU" sz="48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:</a:t>
            </a:r>
          </a:p>
          <a:p>
            <a:endParaRPr lang="ru-RU" sz="1200" dirty="0" smtClean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Кассир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берет из банка деньги и раздает  каждому игроку по 5000 р. </a:t>
            </a:r>
          </a:p>
          <a:p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Далее все игроки, поочередно бросают кубик и передвигают свою фишку на количество ходов, соответствующее значению, выпавшему на кубике.  </a:t>
            </a:r>
          </a:p>
          <a:p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Игроки должны выполнить  все действия, встречающиеся у них на пути.  Если  у игрока не хватает денег, то он берет деньги в долг у кассира (банкира), а на финише отдает сумму, которую взял.  </a:t>
            </a:r>
          </a:p>
          <a:p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Если игрок останавливается на квадрате:</a:t>
            </a:r>
          </a:p>
        </p:txBody>
      </p:sp>
    </p:spTree>
    <p:extLst>
      <p:ext uri="{BB962C8B-B14F-4D97-AF65-F5344CB8AC3E}">
        <p14:creationId xmlns:p14="http://schemas.microsoft.com/office/powerpoint/2010/main" val="77896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" t="1213" r="1560" b="2026"/>
          <a:stretch/>
        </p:blipFill>
        <p:spPr>
          <a:xfrm>
            <a:off x="1687148" y="242139"/>
            <a:ext cx="4968509" cy="6586812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466491" y="256584"/>
            <a:ext cx="604828" cy="1390097"/>
            <a:chOff x="5046698" y="2474867"/>
            <a:chExt cx="919048" cy="2184950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143" b="97429" l="0" r="99857">
                          <a14:foregroundMark x1="19571" y1="48429" x2="19571" y2="48429"/>
                          <a14:foregroundMark x1="60857" y1="49429" x2="60857" y2="49429"/>
                          <a14:foregroundMark x1="84000" y1="58143" x2="83143" y2="58429"/>
                          <a14:foregroundMark x1="19571" y1="36714" x2="19571" y2="36714"/>
                          <a14:foregroundMark x1="36571" y1="64571" x2="36571" y2="64571"/>
                          <a14:foregroundMark x1="32429" y1="69286" x2="32429" y2="69286"/>
                          <a14:foregroundMark x1="20143" y1="57000" x2="20143" y2="57000"/>
                          <a14:backgroundMark x1="54714" y1="56143" x2="54714" y2="561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48" t="37631" r="43356" b="18741"/>
            <a:stretch/>
          </p:blipFill>
          <p:spPr bwMode="auto">
            <a:xfrm>
              <a:off x="5046698" y="3146546"/>
              <a:ext cx="919048" cy="1513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Рисунок 8" descr="https://bumper-stickers.ru/43915-thickbox_default/semja.jpg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243"/>
            <a:stretch/>
          </p:blipFill>
          <p:spPr bwMode="auto">
            <a:xfrm>
              <a:off x="5070697" y="2474867"/>
              <a:ext cx="815655" cy="197059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4112" y="939598"/>
            <a:ext cx="841361" cy="931131"/>
            <a:chOff x="7452320" y="1716784"/>
            <a:chExt cx="955937" cy="1612041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43" b="97429" l="0" r="99857">
                          <a14:foregroundMark x1="19571" y1="48429" x2="19571" y2="48429"/>
                          <a14:foregroundMark x1="60857" y1="49429" x2="60857" y2="49429"/>
                          <a14:foregroundMark x1="84000" y1="58143" x2="83143" y2="58429"/>
                          <a14:foregroundMark x1="19571" y1="36714" x2="19571" y2="36714"/>
                          <a14:foregroundMark x1="36571" y1="64571" x2="36571" y2="64571"/>
                          <a14:foregroundMark x1="32429" y1="69286" x2="32429" y2="69286"/>
                          <a14:foregroundMark x1="20143" y1="57000" x2="20143" y2="5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323" r="68130" b="30720"/>
            <a:stretch/>
          </p:blipFill>
          <p:spPr bwMode="auto">
            <a:xfrm>
              <a:off x="7452320" y="2310001"/>
              <a:ext cx="833480" cy="1018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Рисунок 11"/>
            <p:cNvPicPr/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222" b="9657"/>
            <a:stretch/>
          </p:blipFill>
          <p:spPr bwMode="auto">
            <a:xfrm>
              <a:off x="7531957" y="1716784"/>
              <a:ext cx="876300" cy="147828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4" y="2204864"/>
            <a:ext cx="1548398" cy="6767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4" y="3086896"/>
            <a:ext cx="1548398" cy="6767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19" y="3993204"/>
            <a:ext cx="1548398" cy="6767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Рисунок 16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7916" r="84996" b="85169"/>
          <a:stretch/>
        </p:blipFill>
        <p:spPr bwMode="auto">
          <a:xfrm>
            <a:off x="7177567" y="256165"/>
            <a:ext cx="1138849" cy="9627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6830993" y="1265962"/>
            <a:ext cx="2088232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ДОХОД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Встав на этот квадрат, игрок вытаскивает из колоды 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Доход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карту, кладет ее перед собой, а кассир выдает сумму согласно вытянутой карте.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4" t="17168" r="3663" b="13492"/>
          <a:stretch/>
        </p:blipFill>
        <p:spPr bwMode="auto">
          <a:xfrm>
            <a:off x="6721543" y="3763639"/>
            <a:ext cx="2307131" cy="299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Группа 21"/>
          <p:cNvGrpSpPr/>
          <p:nvPr/>
        </p:nvGrpSpPr>
        <p:grpSpPr>
          <a:xfrm>
            <a:off x="1071319" y="242139"/>
            <a:ext cx="614522" cy="1343193"/>
            <a:chOff x="6963982" y="3501008"/>
            <a:chExt cx="692943" cy="1789049"/>
          </a:xfrm>
        </p:grpSpPr>
        <p:pic>
          <p:nvPicPr>
            <p:cNvPr id="23" name="Picture 4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143" b="97429" l="0" r="99857">
                          <a14:foregroundMark x1="19571" y1="48429" x2="19571" y2="48429"/>
                          <a14:foregroundMark x1="60857" y1="49429" x2="60857" y2="49429"/>
                          <a14:foregroundMark x1="84000" y1="58143" x2="83143" y2="58429"/>
                          <a14:foregroundMark x1="19571" y1="36714" x2="19571" y2="36714"/>
                          <a14:foregroundMark x1="36571" y1="64571" x2="36571" y2="64571"/>
                          <a14:foregroundMark x1="32429" y1="69286" x2="32429" y2="69286"/>
                          <a14:foregroundMark x1="20143" y1="57000" x2="20143" y2="57000"/>
                          <a14:backgroundMark x1="54714" y1="56143" x2="54714" y2="561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48" t="37631" r="43356" b="18741"/>
            <a:stretch/>
          </p:blipFill>
          <p:spPr bwMode="auto">
            <a:xfrm>
              <a:off x="6963982" y="4149080"/>
              <a:ext cx="692943" cy="1140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Рисунок 23" descr="https://bumper-stickers.ru/34106-thickbox_default/mama-brunetka.jpg"/>
            <p:cNvPicPr/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18" r="33590"/>
            <a:stretch/>
          </p:blipFill>
          <p:spPr bwMode="auto">
            <a:xfrm flipH="1">
              <a:off x="6963982" y="3501008"/>
              <a:ext cx="627194" cy="163961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19" y="5013176"/>
            <a:ext cx="1512168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Группа 31"/>
          <p:cNvGrpSpPr/>
          <p:nvPr/>
        </p:nvGrpSpPr>
        <p:grpSpPr>
          <a:xfrm rot="21431110">
            <a:off x="5114176" y="289676"/>
            <a:ext cx="432048" cy="1135929"/>
            <a:chOff x="5535703" y="951311"/>
            <a:chExt cx="660400" cy="2201141"/>
          </a:xfrm>
        </p:grpSpPr>
        <p:pic>
          <p:nvPicPr>
            <p:cNvPr id="33" name="Picture 4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5143" b="97429" l="0" r="99857">
                          <a14:foregroundMark x1="19571" y1="48429" x2="19571" y2="48429"/>
                          <a14:foregroundMark x1="60857" y1="49429" x2="60857" y2="49429"/>
                          <a14:foregroundMark x1="84000" y1="58143" x2="83143" y2="58429"/>
                          <a14:foregroundMark x1="19571" y1="36714" x2="19571" y2="36714"/>
                          <a14:foregroundMark x1="36571" y1="64571" x2="36571" y2="64571"/>
                          <a14:foregroundMark x1="32429" y1="69286" x2="32429" y2="69286"/>
                          <a14:foregroundMark x1="20143" y1="57000" x2="20143" y2="5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86" t="25652" r="27498" b="35361"/>
            <a:stretch/>
          </p:blipFill>
          <p:spPr bwMode="auto">
            <a:xfrm>
              <a:off x="5543420" y="2132856"/>
              <a:ext cx="614994" cy="1019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Рисунок 33"/>
            <p:cNvPicPr/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18" r="22077"/>
            <a:stretch/>
          </p:blipFill>
          <p:spPr bwMode="auto">
            <a:xfrm>
              <a:off x="5535703" y="951311"/>
              <a:ext cx="660400" cy="215646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16219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" t="1213" r="1560" b="2026"/>
          <a:stretch/>
        </p:blipFill>
        <p:spPr>
          <a:xfrm>
            <a:off x="107504" y="44623"/>
            <a:ext cx="5040560" cy="6682331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1259632" y="911844"/>
            <a:ext cx="576064" cy="1065023"/>
            <a:chOff x="5046698" y="2474867"/>
            <a:chExt cx="919048" cy="2184950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143" b="97429" l="0" r="99857">
                          <a14:foregroundMark x1="19571" y1="48429" x2="19571" y2="48429"/>
                          <a14:foregroundMark x1="60857" y1="49429" x2="60857" y2="49429"/>
                          <a14:foregroundMark x1="84000" y1="58143" x2="83143" y2="58429"/>
                          <a14:foregroundMark x1="19571" y1="36714" x2="19571" y2="36714"/>
                          <a14:foregroundMark x1="36571" y1="64571" x2="36571" y2="64571"/>
                          <a14:foregroundMark x1="32429" y1="69286" x2="32429" y2="69286"/>
                          <a14:foregroundMark x1="20143" y1="57000" x2="20143" y2="57000"/>
                          <a14:backgroundMark x1="54714" y1="56143" x2="54714" y2="561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48" t="37631" r="43356" b="18741"/>
            <a:stretch/>
          </p:blipFill>
          <p:spPr bwMode="auto">
            <a:xfrm>
              <a:off x="5046698" y="3146546"/>
              <a:ext cx="919048" cy="1513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Рисунок 8" descr="https://bumper-stickers.ru/43915-thickbox_default/semja.jpg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243"/>
            <a:stretch/>
          </p:blipFill>
          <p:spPr bwMode="auto">
            <a:xfrm>
              <a:off x="5070697" y="2474867"/>
              <a:ext cx="815655" cy="197059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 rot="20340792">
            <a:off x="2074624" y="862335"/>
            <a:ext cx="648072" cy="931131"/>
            <a:chOff x="7452320" y="1716784"/>
            <a:chExt cx="955937" cy="1612041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43" b="97429" l="0" r="99857">
                          <a14:foregroundMark x1="19571" y1="48429" x2="19571" y2="48429"/>
                          <a14:foregroundMark x1="60857" y1="49429" x2="60857" y2="49429"/>
                          <a14:foregroundMark x1="84000" y1="58143" x2="83143" y2="58429"/>
                          <a14:foregroundMark x1="19571" y1="36714" x2="19571" y2="36714"/>
                          <a14:foregroundMark x1="36571" y1="64571" x2="36571" y2="64571"/>
                          <a14:foregroundMark x1="32429" y1="69286" x2="32429" y2="69286"/>
                          <a14:foregroundMark x1="20143" y1="57000" x2="20143" y2="5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323" r="68130" b="30720"/>
            <a:stretch/>
          </p:blipFill>
          <p:spPr bwMode="auto">
            <a:xfrm>
              <a:off x="7452320" y="2310001"/>
              <a:ext cx="833480" cy="1018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Рисунок 11"/>
            <p:cNvPicPr/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222" b="9657"/>
            <a:stretch/>
          </p:blipFill>
          <p:spPr bwMode="auto">
            <a:xfrm>
              <a:off x="7531957" y="1716784"/>
              <a:ext cx="876300" cy="147828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3" name="Группа 12"/>
          <p:cNvGrpSpPr/>
          <p:nvPr/>
        </p:nvGrpSpPr>
        <p:grpSpPr>
          <a:xfrm>
            <a:off x="4005476" y="1157017"/>
            <a:ext cx="614522" cy="1343193"/>
            <a:chOff x="6963982" y="3501008"/>
            <a:chExt cx="692943" cy="1789049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143" b="97429" l="0" r="99857">
                          <a14:foregroundMark x1="19571" y1="48429" x2="19571" y2="48429"/>
                          <a14:foregroundMark x1="60857" y1="49429" x2="60857" y2="49429"/>
                          <a14:foregroundMark x1="84000" y1="58143" x2="83143" y2="58429"/>
                          <a14:foregroundMark x1="19571" y1="36714" x2="19571" y2="36714"/>
                          <a14:foregroundMark x1="36571" y1="64571" x2="36571" y2="64571"/>
                          <a14:foregroundMark x1="32429" y1="69286" x2="32429" y2="69286"/>
                          <a14:foregroundMark x1="20143" y1="57000" x2="20143" y2="57000"/>
                          <a14:backgroundMark x1="54714" y1="56143" x2="54714" y2="561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48" t="37631" r="43356" b="18741"/>
            <a:stretch/>
          </p:blipFill>
          <p:spPr bwMode="auto">
            <a:xfrm>
              <a:off x="6963982" y="4149080"/>
              <a:ext cx="692943" cy="1140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Рисунок 14" descr="https://bumper-stickers.ru/34106-thickbox_default/mama-brunetka.jpg"/>
            <p:cNvPicPr/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18" r="33590"/>
            <a:stretch/>
          </p:blipFill>
          <p:spPr bwMode="auto">
            <a:xfrm flipH="1">
              <a:off x="6963982" y="3501008"/>
              <a:ext cx="627194" cy="163961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7" name="Прямоугольник 16"/>
          <p:cNvSpPr/>
          <p:nvPr/>
        </p:nvSpPr>
        <p:spPr>
          <a:xfrm>
            <a:off x="6753187" y="164225"/>
            <a:ext cx="23042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C000"/>
                </a:solidFill>
                <a:latin typeface="Arial Narrow" panose="020B0606020202030204" pitchFamily="34" charset="0"/>
              </a:rPr>
              <a:t>КАФЕ</a:t>
            </a:r>
          </a:p>
          <a:p>
            <a:pPr algn="ctr"/>
            <a:r>
              <a:rPr lang="ru-RU" dirty="0" smtClean="0">
                <a:latin typeface="Arial Narrow" panose="020B0606020202030204" pitchFamily="34" charset="0"/>
              </a:rPr>
              <a:t> Встав </a:t>
            </a:r>
            <a:r>
              <a:rPr lang="ru-RU" dirty="0">
                <a:latin typeface="Arial Narrow" panose="020B0606020202030204" pitchFamily="34" charset="0"/>
              </a:rPr>
              <a:t>на этот квадрат, игрок вытаскивает из колоды «Кафе» карту и  выбирает, будут ли  потрачены деньги  из семейного бюджета или нет на заказ. При оплате деньги вносятся в кассу, при отказе заплатить за заказ игрок пропускает ход.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989699" y="3460943"/>
            <a:ext cx="203974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                    </a:t>
            </a:r>
            <a:r>
              <a:rPr lang="ru-RU" b="1" dirty="0" smtClean="0">
                <a:solidFill>
                  <a:srgbClr val="00B050"/>
                </a:solidFill>
                <a:latin typeface="Arial Narrow" panose="020B0606020202030204" pitchFamily="34" charset="0"/>
              </a:rPr>
              <a:t>СБЕРБАНК</a:t>
            </a:r>
            <a:endParaRPr lang="ru-RU" b="1" dirty="0">
              <a:solidFill>
                <a:srgbClr val="00B050"/>
              </a:solidFill>
              <a:latin typeface="Arial Narrow" panose="020B0606020202030204" pitchFamily="34" charset="0"/>
            </a:endParaRPr>
          </a:p>
          <a:p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smtClean="0">
                <a:latin typeface="Arial Narrow" panose="020B0606020202030204" pitchFamily="34" charset="0"/>
              </a:rPr>
              <a:t> Встав </a:t>
            </a:r>
            <a:r>
              <a:rPr lang="ru-RU" dirty="0">
                <a:latin typeface="Arial Narrow" panose="020B0606020202030204" pitchFamily="34" charset="0"/>
              </a:rPr>
              <a:t>на  этот квадрат, игрок вытаскивает из колоды «Сбербанк» карту, и выполняет действия. Игрок может либо получить деньги, либо   отдать.</a:t>
            </a:r>
          </a:p>
        </p:txBody>
      </p:sp>
      <p:pic>
        <p:nvPicPr>
          <p:cNvPr id="19" name="Рисунок 18"/>
          <p:cNvPicPr/>
          <p:nvPr/>
        </p:nvPicPr>
        <p:blipFill rotWithShape="1">
          <a:blip r:embed="rId12" cstate="print">
            <a:clrChange>
              <a:clrFrom>
                <a:srgbClr val="FDF9F6"/>
              </a:clrFrom>
              <a:clrTo>
                <a:srgbClr val="FDF9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734" b="23212" l="5258" r="144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4" t="15924" r="84355" b="75978"/>
          <a:stretch/>
        </p:blipFill>
        <p:spPr bwMode="auto">
          <a:xfrm>
            <a:off x="5220072" y="-78438"/>
            <a:ext cx="1074367" cy="10918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" t="57051" r="84226" b="35578"/>
          <a:stretch/>
        </p:blipFill>
        <p:spPr bwMode="auto">
          <a:xfrm>
            <a:off x="5422745" y="3379663"/>
            <a:ext cx="805439" cy="7694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63" t="22994" r="4049" b="8346"/>
          <a:stretch/>
        </p:blipFill>
        <p:spPr bwMode="auto">
          <a:xfrm>
            <a:off x="5146899" y="1029380"/>
            <a:ext cx="1600673" cy="22751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/>
          <p:cNvPicPr/>
          <p:nvPr/>
        </p:nvPicPr>
        <p:blipFill rotWithShape="1">
          <a:blip r:embed="rId16"/>
          <a:srcRect l="63159" t="19108" r="4250" b="12880"/>
          <a:stretch/>
        </p:blipFill>
        <p:spPr bwMode="auto">
          <a:xfrm>
            <a:off x="4978860" y="4149080"/>
            <a:ext cx="1936750" cy="26311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16219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" t="1213" r="1560" b="2026"/>
          <a:stretch/>
        </p:blipFill>
        <p:spPr>
          <a:xfrm>
            <a:off x="4076481" y="0"/>
            <a:ext cx="5040560" cy="6682331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5081208" y="2720043"/>
            <a:ext cx="787351" cy="1557666"/>
            <a:chOff x="7157622" y="1325238"/>
            <a:chExt cx="871474" cy="2095838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143" b="97429" l="0" r="99857">
                          <a14:foregroundMark x1="19571" y1="48429" x2="19571" y2="48429"/>
                          <a14:foregroundMark x1="60857" y1="49429" x2="60857" y2="49429"/>
                          <a14:foregroundMark x1="84000" y1="58143" x2="83143" y2="58429"/>
                          <a14:foregroundMark x1="19571" y1="36714" x2="19571" y2="36714"/>
                          <a14:foregroundMark x1="36571" y1="64571" x2="36571" y2="64571"/>
                          <a14:foregroundMark x1="32429" y1="69286" x2="32429" y2="69286"/>
                          <a14:foregroundMark x1="20143" y1="57000" x2="20143" y2="5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64" t="35553" b="23390"/>
            <a:stretch/>
          </p:blipFill>
          <p:spPr bwMode="auto">
            <a:xfrm>
              <a:off x="7277579" y="2347344"/>
              <a:ext cx="751517" cy="1073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Рисунок 4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40" r="49132"/>
            <a:stretch/>
          </p:blipFill>
          <p:spPr bwMode="auto">
            <a:xfrm>
              <a:off x="7157622" y="1325238"/>
              <a:ext cx="787351" cy="197663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6" name="Группа 5"/>
          <p:cNvGrpSpPr/>
          <p:nvPr/>
        </p:nvGrpSpPr>
        <p:grpSpPr>
          <a:xfrm>
            <a:off x="6950258" y="2492896"/>
            <a:ext cx="680747" cy="1116639"/>
            <a:chOff x="7853457" y="4058850"/>
            <a:chExt cx="883920" cy="1573430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43" b="97429" l="0" r="99857">
                          <a14:foregroundMark x1="19571" y1="48429" x2="19571" y2="48429"/>
                          <a14:foregroundMark x1="60857" y1="49429" x2="60857" y2="49429"/>
                          <a14:foregroundMark x1="84000" y1="58143" x2="83143" y2="58429"/>
                          <a14:foregroundMark x1="19571" y1="36714" x2="19571" y2="36714"/>
                          <a14:foregroundMark x1="36571" y1="64571" x2="36571" y2="64571"/>
                          <a14:foregroundMark x1="32429" y1="69286" x2="32429" y2="69286"/>
                          <a14:foregroundMark x1="20143" y1="57000" x2="20143" y2="5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86" t="25652" r="27498" b="35361"/>
            <a:stretch/>
          </p:blipFill>
          <p:spPr bwMode="auto">
            <a:xfrm>
              <a:off x="8014173" y="4612684"/>
              <a:ext cx="614994" cy="1019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Рисунок 7"/>
            <p:cNvPicPr/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9746" l="43160" r="99057">
                          <a14:foregroundMark x1="69811" y1="86294" x2="69811" y2="86294"/>
                          <a14:foregroundMark x1="84198" y1="87310" x2="84198" y2="87310"/>
                          <a14:foregroundMark x1="78774" y1="82741" x2="78774" y2="82741"/>
                          <a14:foregroundMark x1="72642" y1="82741" x2="72642" y2="82741"/>
                          <a14:foregroundMark x1="81368" y1="82234" x2="81368" y2="82234"/>
                          <a14:foregroundMark x1="79953" y1="81980" x2="79953" y2="81980"/>
                          <a14:foregroundMark x1="71698" y1="85279" x2="71698" y2="85279"/>
                          <a14:foregroundMark x1="77358" y1="82741" x2="77358" y2="827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78" b="9657"/>
            <a:stretch/>
          </p:blipFill>
          <p:spPr bwMode="auto">
            <a:xfrm>
              <a:off x="7853457" y="4058850"/>
              <a:ext cx="883920" cy="147828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8653599" y="4634334"/>
            <a:ext cx="432048" cy="1446331"/>
            <a:chOff x="5535703" y="951311"/>
            <a:chExt cx="660400" cy="2201141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143" b="97429" l="0" r="99857">
                          <a14:foregroundMark x1="19571" y1="48429" x2="19571" y2="48429"/>
                          <a14:foregroundMark x1="60857" y1="49429" x2="60857" y2="49429"/>
                          <a14:foregroundMark x1="84000" y1="58143" x2="83143" y2="58429"/>
                          <a14:foregroundMark x1="19571" y1="36714" x2="19571" y2="36714"/>
                          <a14:foregroundMark x1="36571" y1="64571" x2="36571" y2="64571"/>
                          <a14:foregroundMark x1="32429" y1="69286" x2="32429" y2="69286"/>
                          <a14:foregroundMark x1="20143" y1="57000" x2="20143" y2="5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86" t="25652" r="27498" b="35361"/>
            <a:stretch/>
          </p:blipFill>
          <p:spPr bwMode="auto">
            <a:xfrm>
              <a:off x="5543420" y="2132856"/>
              <a:ext cx="614994" cy="1019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Рисунок 10"/>
            <p:cNvPicPr/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18" r="22077"/>
            <a:stretch/>
          </p:blipFill>
          <p:spPr bwMode="auto">
            <a:xfrm>
              <a:off x="5535703" y="951311"/>
              <a:ext cx="660400" cy="215646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2" name="Группа 11"/>
          <p:cNvGrpSpPr/>
          <p:nvPr/>
        </p:nvGrpSpPr>
        <p:grpSpPr>
          <a:xfrm>
            <a:off x="4283968" y="836712"/>
            <a:ext cx="576064" cy="1280757"/>
            <a:chOff x="6963982" y="3501008"/>
            <a:chExt cx="692943" cy="1789049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5143" b="97429" l="0" r="99857">
                          <a14:foregroundMark x1="19571" y1="48429" x2="19571" y2="48429"/>
                          <a14:foregroundMark x1="60857" y1="49429" x2="60857" y2="49429"/>
                          <a14:foregroundMark x1="84000" y1="58143" x2="83143" y2="58429"/>
                          <a14:foregroundMark x1="19571" y1="36714" x2="19571" y2="36714"/>
                          <a14:foregroundMark x1="36571" y1="64571" x2="36571" y2="64571"/>
                          <a14:foregroundMark x1="32429" y1="69286" x2="32429" y2="69286"/>
                          <a14:foregroundMark x1="20143" y1="57000" x2="20143" y2="57000"/>
                          <a14:backgroundMark x1="54714" y1="56143" x2="54714" y2="561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48" t="37631" r="43356" b="18741"/>
            <a:stretch/>
          </p:blipFill>
          <p:spPr bwMode="auto">
            <a:xfrm>
              <a:off x="6963982" y="4149080"/>
              <a:ext cx="692943" cy="1140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Рисунок 13" descr="https://bumper-stickers.ru/34106-thickbox_default/mama-brunetka.jpg"/>
            <p:cNvPicPr/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18" r="33590"/>
            <a:stretch/>
          </p:blipFill>
          <p:spPr bwMode="auto">
            <a:xfrm flipH="1">
              <a:off x="6963982" y="3501008"/>
              <a:ext cx="627194" cy="163961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5" name="Рисунок 14"/>
          <p:cNvPicPr/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7" t="48954" r="85252" b="44222"/>
          <a:stretch/>
        </p:blipFill>
        <p:spPr bwMode="auto">
          <a:xfrm>
            <a:off x="107503" y="37597"/>
            <a:ext cx="720080" cy="7343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 rot="10800000" flipV="1">
            <a:off x="26028" y="768722"/>
            <a:ext cx="17281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РАСХОД</a:t>
            </a:r>
            <a:endParaRPr kumimoji="0" lang="ru-RU" altLang="ru-RU" sz="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 rot="10800000" flipH="1" flipV="1">
            <a:off x="755576" y="152400"/>
            <a:ext cx="3325478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itchFamily="34" charset="0"/>
                <a:cs typeface="Times New Roman" pitchFamily="18" charset="0"/>
              </a:rPr>
              <a:t>  Встав на этот квадрат, игрок вытаскивает из колоды «Расход» карту и  выбирает, будут ли  потрачены деньги  из семейного бюджета или нет. При оплате деньги вносятся в кассу, при отказе заплатить игрок пропускает ход.   Обязательные действия  «Покупка продуктов»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6150" name="Рисунок 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9" t="40855" r="84740" b="51320"/>
          <a:stretch>
            <a:fillRect/>
          </a:stretch>
        </p:blipFill>
        <p:spPr bwMode="auto">
          <a:xfrm>
            <a:off x="74435" y="4267608"/>
            <a:ext cx="647700" cy="65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Рисунок 8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5332" r="85123" b="27025"/>
          <a:stretch>
            <a:fillRect/>
          </a:stretch>
        </p:blipFill>
        <p:spPr bwMode="auto">
          <a:xfrm>
            <a:off x="104597" y="3281173"/>
            <a:ext cx="617538" cy="63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755575" y="3281173"/>
            <a:ext cx="3325479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itchFamily="34" charset="0"/>
                <a:cs typeface="Times New Roman" pitchFamily="18" charset="0"/>
              </a:rPr>
              <a:t>Встав на квадрат с данным изображением, игрок  передвигает фишку на 3 квадрата назад.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600" dirty="0">
              <a:latin typeface="Arial Narrow" panose="020B0606020202030204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itchFamily="34" charset="0"/>
                <a:cs typeface="Times New Roman" pitchFamily="18" charset="0"/>
              </a:rPr>
              <a:t>Встав на квадрат с данным изображением, игрок  передвигает фишку на 5 квадратов вперед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17562" y="5130265"/>
            <a:ext cx="33589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 Narrow" panose="020B0606020202030204" pitchFamily="34" charset="0"/>
              </a:rPr>
              <a:t>ПРОПУСТЬ ХОД</a:t>
            </a:r>
          </a:p>
          <a:p>
            <a:r>
              <a:rPr lang="ru-RU" sz="1600" dirty="0">
                <a:latin typeface="Arial Narrow" panose="020B0606020202030204" pitchFamily="34" charset="0"/>
              </a:rPr>
              <a:t>Встав на квадрат с данным изображением, игрок пропускает ход</a:t>
            </a:r>
          </a:p>
        </p:txBody>
      </p:sp>
      <p:pic>
        <p:nvPicPr>
          <p:cNvPr id="27" name="Рисунок 26"/>
          <p:cNvPicPr/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9" t="33212" r="84482" b="60236"/>
          <a:stretch/>
        </p:blipFill>
        <p:spPr bwMode="auto">
          <a:xfrm>
            <a:off x="62437" y="5165611"/>
            <a:ext cx="716280" cy="599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925093" y="6184586"/>
            <a:ext cx="1664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ПРОСТОЙ ХОД</a:t>
            </a:r>
          </a:p>
        </p:txBody>
      </p:sp>
      <p:pic>
        <p:nvPicPr>
          <p:cNvPr id="29" name="Рисунок 28"/>
          <p:cNvPicPr/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" t="25660" r="84867" b="68243"/>
          <a:stretch/>
        </p:blipFill>
        <p:spPr bwMode="auto">
          <a:xfrm>
            <a:off x="150495" y="6049190"/>
            <a:ext cx="640080" cy="5353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Рисунок 29"/>
          <p:cNvPicPr/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56" t="21376" r="3441" b="51893"/>
          <a:stretch/>
        </p:blipFill>
        <p:spPr bwMode="auto">
          <a:xfrm>
            <a:off x="26026" y="2214504"/>
            <a:ext cx="2097701" cy="10332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Рисунок 30"/>
          <p:cNvPicPr/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56" t="47118" r="3441" b="11905"/>
          <a:stretch/>
        </p:blipFill>
        <p:spPr bwMode="auto">
          <a:xfrm>
            <a:off x="2133682" y="2214503"/>
            <a:ext cx="1862254" cy="10666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52139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5351494"/>
            <a:ext cx="842493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Игрок, который первый доберётся до финиша, останавливает игру. Кассир подсчитывает у всех участников  количество денег в кошельке, побеждает тот, у кого останется больше денег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" t="1213" r="1560" b="2026"/>
          <a:stretch/>
        </p:blipFill>
        <p:spPr>
          <a:xfrm>
            <a:off x="5178574" y="7932"/>
            <a:ext cx="3938463" cy="5221268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992074" y="3855019"/>
            <a:ext cx="1038622" cy="1576136"/>
            <a:chOff x="7853457" y="4058850"/>
            <a:chExt cx="883920" cy="1573430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143" b="97429" l="0" r="99857">
                          <a14:foregroundMark x1="19571" y1="48429" x2="19571" y2="48429"/>
                          <a14:foregroundMark x1="60857" y1="49429" x2="60857" y2="49429"/>
                          <a14:foregroundMark x1="84000" y1="58143" x2="83143" y2="58429"/>
                          <a14:foregroundMark x1="19571" y1="36714" x2="19571" y2="36714"/>
                          <a14:foregroundMark x1="36571" y1="64571" x2="36571" y2="64571"/>
                          <a14:foregroundMark x1="32429" y1="69286" x2="32429" y2="69286"/>
                          <a14:foregroundMark x1="20143" y1="57000" x2="20143" y2="5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86" t="25652" r="27498" b="35361"/>
            <a:stretch/>
          </p:blipFill>
          <p:spPr bwMode="auto">
            <a:xfrm>
              <a:off x="8014173" y="4612684"/>
              <a:ext cx="614994" cy="1019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Рисунок 5"/>
            <p:cNvPicPr/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9746" l="43160" r="99057">
                          <a14:foregroundMark x1="69811" y1="86294" x2="69811" y2="86294"/>
                          <a14:foregroundMark x1="84198" y1="87310" x2="84198" y2="87310"/>
                          <a14:foregroundMark x1="78774" y1="82741" x2="78774" y2="82741"/>
                          <a14:foregroundMark x1="72642" y1="82741" x2="72642" y2="82741"/>
                          <a14:foregroundMark x1="81368" y1="82234" x2="81368" y2="82234"/>
                          <a14:foregroundMark x1="79953" y1="81980" x2="79953" y2="81980"/>
                          <a14:foregroundMark x1="71698" y1="85279" x2="71698" y2="85279"/>
                          <a14:foregroundMark x1="77358" y1="82741" x2="77358" y2="827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78" b="9657"/>
            <a:stretch/>
          </p:blipFill>
          <p:spPr bwMode="auto">
            <a:xfrm>
              <a:off x="7853457" y="4058850"/>
              <a:ext cx="883920" cy="147828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4078711" y="693292"/>
            <a:ext cx="1024826" cy="2243262"/>
            <a:chOff x="6963982" y="3501008"/>
            <a:chExt cx="692943" cy="1789049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143" b="97429" l="0" r="99857">
                          <a14:foregroundMark x1="19571" y1="48429" x2="19571" y2="48429"/>
                          <a14:foregroundMark x1="60857" y1="49429" x2="60857" y2="49429"/>
                          <a14:foregroundMark x1="84000" y1="58143" x2="83143" y2="58429"/>
                          <a14:foregroundMark x1="19571" y1="36714" x2="19571" y2="36714"/>
                          <a14:foregroundMark x1="36571" y1="64571" x2="36571" y2="64571"/>
                          <a14:foregroundMark x1="32429" y1="69286" x2="32429" y2="69286"/>
                          <a14:foregroundMark x1="20143" y1="57000" x2="20143" y2="57000"/>
                          <a14:backgroundMark x1="54714" y1="56143" x2="54714" y2="561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48" t="37631" r="43356" b="18741"/>
            <a:stretch/>
          </p:blipFill>
          <p:spPr bwMode="auto">
            <a:xfrm>
              <a:off x="6963982" y="4149080"/>
              <a:ext cx="692943" cy="1140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Рисунок 8" descr="https://bumper-stickers.ru/34106-thickbox_default/mama-brunetka.jpg"/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18" r="33590"/>
            <a:stretch/>
          </p:blipFill>
          <p:spPr bwMode="auto">
            <a:xfrm flipH="1">
              <a:off x="6963982" y="3501008"/>
              <a:ext cx="627194" cy="163961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3" name="Группа 12"/>
          <p:cNvGrpSpPr/>
          <p:nvPr/>
        </p:nvGrpSpPr>
        <p:grpSpPr>
          <a:xfrm>
            <a:off x="1086678" y="1753347"/>
            <a:ext cx="896342" cy="1365616"/>
            <a:chOff x="7452320" y="1716784"/>
            <a:chExt cx="955937" cy="1612041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143" b="97429" l="0" r="99857">
                          <a14:foregroundMark x1="19571" y1="48429" x2="19571" y2="48429"/>
                          <a14:foregroundMark x1="60857" y1="49429" x2="60857" y2="49429"/>
                          <a14:foregroundMark x1="84000" y1="58143" x2="83143" y2="58429"/>
                          <a14:foregroundMark x1="19571" y1="36714" x2="19571" y2="36714"/>
                          <a14:foregroundMark x1="36571" y1="64571" x2="36571" y2="64571"/>
                          <a14:foregroundMark x1="32429" y1="69286" x2="32429" y2="69286"/>
                          <a14:foregroundMark x1="20143" y1="57000" x2="20143" y2="5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323" r="68130" b="30720"/>
            <a:stretch/>
          </p:blipFill>
          <p:spPr bwMode="auto">
            <a:xfrm>
              <a:off x="7452320" y="2310001"/>
              <a:ext cx="833480" cy="1018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Рисунок 14"/>
            <p:cNvPicPr/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222" b="9657"/>
            <a:stretch/>
          </p:blipFill>
          <p:spPr bwMode="auto">
            <a:xfrm>
              <a:off x="7531957" y="1716784"/>
              <a:ext cx="876300" cy="147828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328672" y="620688"/>
            <a:ext cx="1054086" cy="2212463"/>
            <a:chOff x="7157622" y="1325238"/>
            <a:chExt cx="871474" cy="2095838"/>
          </a:xfrm>
        </p:grpSpPr>
        <p:pic>
          <p:nvPicPr>
            <p:cNvPr id="17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143" b="97429" l="0" r="99857">
                          <a14:foregroundMark x1="19571" y1="48429" x2="19571" y2="48429"/>
                          <a14:foregroundMark x1="60857" y1="49429" x2="60857" y2="49429"/>
                          <a14:foregroundMark x1="84000" y1="58143" x2="83143" y2="58429"/>
                          <a14:foregroundMark x1="19571" y1="36714" x2="19571" y2="36714"/>
                          <a14:foregroundMark x1="36571" y1="64571" x2="36571" y2="64571"/>
                          <a14:foregroundMark x1="32429" y1="69286" x2="32429" y2="69286"/>
                          <a14:foregroundMark x1="20143" y1="57000" x2="20143" y2="5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64" t="35553" b="23390"/>
            <a:stretch/>
          </p:blipFill>
          <p:spPr bwMode="auto">
            <a:xfrm>
              <a:off x="7277579" y="2347344"/>
              <a:ext cx="751517" cy="1073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Рисунок 17"/>
            <p:cNvPicPr/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40" r="49132"/>
            <a:stretch/>
          </p:blipFill>
          <p:spPr bwMode="auto">
            <a:xfrm>
              <a:off x="7157622" y="1325238"/>
              <a:ext cx="787351" cy="197663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9" name="Группа 18"/>
          <p:cNvGrpSpPr/>
          <p:nvPr/>
        </p:nvGrpSpPr>
        <p:grpSpPr>
          <a:xfrm>
            <a:off x="2113470" y="548680"/>
            <a:ext cx="798783" cy="2459252"/>
            <a:chOff x="5535703" y="951311"/>
            <a:chExt cx="660400" cy="2201141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143" b="97429" l="0" r="99857">
                          <a14:foregroundMark x1="19571" y1="48429" x2="19571" y2="48429"/>
                          <a14:foregroundMark x1="60857" y1="49429" x2="60857" y2="49429"/>
                          <a14:foregroundMark x1="84000" y1="58143" x2="83143" y2="58429"/>
                          <a14:foregroundMark x1="19571" y1="36714" x2="19571" y2="36714"/>
                          <a14:foregroundMark x1="36571" y1="64571" x2="36571" y2="64571"/>
                          <a14:foregroundMark x1="32429" y1="69286" x2="32429" y2="69286"/>
                          <a14:foregroundMark x1="20143" y1="57000" x2="20143" y2="5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86" t="25652" r="27498" b="35361"/>
            <a:stretch/>
          </p:blipFill>
          <p:spPr bwMode="auto">
            <a:xfrm>
              <a:off x="5543420" y="2132856"/>
              <a:ext cx="614994" cy="1019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Рисунок 20"/>
            <p:cNvPicPr/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18" r="22077"/>
            <a:stretch/>
          </p:blipFill>
          <p:spPr bwMode="auto">
            <a:xfrm>
              <a:off x="5535703" y="951311"/>
              <a:ext cx="660400" cy="215646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22" name="Группа 21"/>
          <p:cNvGrpSpPr/>
          <p:nvPr/>
        </p:nvGrpSpPr>
        <p:grpSpPr>
          <a:xfrm>
            <a:off x="3051795" y="620688"/>
            <a:ext cx="990811" cy="2405578"/>
            <a:chOff x="5046698" y="2474867"/>
            <a:chExt cx="919048" cy="2184950"/>
          </a:xfrm>
        </p:grpSpPr>
        <p:pic>
          <p:nvPicPr>
            <p:cNvPr id="23" name="Picture 4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143" b="97429" l="0" r="99857">
                          <a14:foregroundMark x1="19571" y1="48429" x2="19571" y2="48429"/>
                          <a14:foregroundMark x1="60857" y1="49429" x2="60857" y2="49429"/>
                          <a14:foregroundMark x1="84000" y1="58143" x2="83143" y2="58429"/>
                          <a14:foregroundMark x1="19571" y1="36714" x2="19571" y2="36714"/>
                          <a14:foregroundMark x1="36571" y1="64571" x2="36571" y2="64571"/>
                          <a14:foregroundMark x1="32429" y1="69286" x2="32429" y2="69286"/>
                          <a14:foregroundMark x1="20143" y1="57000" x2="20143" y2="57000"/>
                          <a14:backgroundMark x1="54714" y1="56143" x2="54714" y2="561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48" t="37631" r="43356" b="18741"/>
            <a:stretch/>
          </p:blipFill>
          <p:spPr bwMode="auto">
            <a:xfrm>
              <a:off x="5046698" y="3146546"/>
              <a:ext cx="919048" cy="1513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Рисунок 23" descr="https://bumper-stickers.ru/43915-thickbox_default/semja.jpg"/>
            <p:cNvPicPr/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243"/>
            <a:stretch/>
          </p:blipFill>
          <p:spPr bwMode="auto">
            <a:xfrm>
              <a:off x="5070697" y="2474867"/>
              <a:ext cx="815655" cy="197059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6" y="2936554"/>
            <a:ext cx="924898" cy="924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468" y="3118962"/>
            <a:ext cx="781519" cy="781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220" y="2953567"/>
            <a:ext cx="854034" cy="854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899" y="2887000"/>
            <a:ext cx="920601" cy="92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921" y="2933932"/>
            <a:ext cx="850378" cy="850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762" y="4290839"/>
            <a:ext cx="835008" cy="835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Рисунок 30"/>
          <p:cNvPicPr/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7323"/>
          <a:stretch/>
        </p:blipFill>
        <p:spPr bwMode="auto">
          <a:xfrm>
            <a:off x="0" y="3212976"/>
            <a:ext cx="1086678" cy="7315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Рисунок 31" descr="https://img01.kupiprodai.ru/012018/1515660507574.jpg"/>
          <p:cNvPicPr/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1" t="10722" r="15011" b="8299"/>
          <a:stretch/>
        </p:blipFill>
        <p:spPr bwMode="auto">
          <a:xfrm>
            <a:off x="3031561" y="4479720"/>
            <a:ext cx="960513" cy="6461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Рисунок 32" descr="https://img01.kupiprodai.ru/012018/1515660507574.jpg"/>
          <p:cNvPicPr/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1" t="10722" r="15011" b="8299"/>
          <a:stretch/>
        </p:blipFill>
        <p:spPr bwMode="auto">
          <a:xfrm rot="19907832">
            <a:off x="2860811" y="3214879"/>
            <a:ext cx="960513" cy="6461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Рисунок 33"/>
          <p:cNvPicPr/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7323"/>
          <a:stretch/>
        </p:blipFill>
        <p:spPr bwMode="auto">
          <a:xfrm rot="1556062">
            <a:off x="152569" y="3012187"/>
            <a:ext cx="1086678" cy="7315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Рисунок 34"/>
          <p:cNvPicPr/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7323"/>
          <a:stretch/>
        </p:blipFill>
        <p:spPr bwMode="auto">
          <a:xfrm>
            <a:off x="4017877" y="3020826"/>
            <a:ext cx="1086678" cy="7315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Рисунок 35" descr="https://img01.kupiprodai.ru/012018/1515660507574.jpg"/>
          <p:cNvPicPr/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1" t="10722" r="15011" b="8299"/>
          <a:stretch/>
        </p:blipFill>
        <p:spPr bwMode="auto">
          <a:xfrm>
            <a:off x="1971504" y="3112166"/>
            <a:ext cx="960513" cy="6461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Рисунок 36" descr="https://img01.kupiprodai.ru/012018/1515660507574.jpg"/>
          <p:cNvPicPr/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1" t="10722" r="15011" b="8299"/>
          <a:stretch/>
        </p:blipFill>
        <p:spPr bwMode="auto">
          <a:xfrm>
            <a:off x="1008552" y="3168810"/>
            <a:ext cx="960513" cy="6461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8" name="Рисунок 37"/>
          <p:cNvPicPr/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7323"/>
          <a:stretch/>
        </p:blipFill>
        <p:spPr bwMode="auto">
          <a:xfrm rot="1002363">
            <a:off x="3134009" y="3020826"/>
            <a:ext cx="1086678" cy="7315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710170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248</TotalTime>
  <Words>462</Words>
  <Application>Microsoft Office PowerPoint</Application>
  <PresentationFormat>Экран (4:3)</PresentationFormat>
  <Paragraphs>36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0" baseType="lpstr">
      <vt:lpstr>Arial</vt:lpstr>
      <vt:lpstr>Arial Narrow</vt:lpstr>
      <vt:lpstr>Calibri</vt:lpstr>
      <vt:lpstr>Candara</vt:lpstr>
      <vt:lpstr>Franklin Gothic Medium Cond</vt:lpstr>
      <vt:lpstr>Symbol</vt:lpstr>
      <vt:lpstr>Times New Roman</vt:lpstr>
      <vt:lpstr>Wingdings 2</vt:lpstr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Долбиева Светлана Викторовна</dc:creator>
  <cp:lastModifiedBy>Максим</cp:lastModifiedBy>
  <cp:revision>22</cp:revision>
  <dcterms:created xsi:type="dcterms:W3CDTF">2022-04-27T12:37:59Z</dcterms:created>
  <dcterms:modified xsi:type="dcterms:W3CDTF">2023-11-07T14:29:38Z</dcterms:modified>
</cp:coreProperties>
</file>