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3"/>
  </p:notesMasterIdLst>
  <p:sldIdLst>
    <p:sldId id="387" r:id="rId2"/>
    <p:sldId id="333" r:id="rId3"/>
    <p:sldId id="256" r:id="rId4"/>
    <p:sldId id="353" r:id="rId5"/>
    <p:sldId id="364" r:id="rId6"/>
    <p:sldId id="335" r:id="rId7"/>
    <p:sldId id="276" r:id="rId8"/>
    <p:sldId id="281" r:id="rId9"/>
    <p:sldId id="370" r:id="rId10"/>
    <p:sldId id="326" r:id="rId11"/>
    <p:sldId id="382" r:id="rId12"/>
    <p:sldId id="298" r:id="rId13"/>
    <p:sldId id="302" r:id="rId14"/>
    <p:sldId id="291" r:id="rId15"/>
    <p:sldId id="337" r:id="rId16"/>
    <p:sldId id="259" r:id="rId17"/>
    <p:sldId id="304" r:id="rId18"/>
    <p:sldId id="338" r:id="rId19"/>
    <p:sldId id="375" r:id="rId20"/>
    <p:sldId id="311" r:id="rId21"/>
    <p:sldId id="312" r:id="rId22"/>
    <p:sldId id="313" r:id="rId23"/>
    <p:sldId id="356" r:id="rId24"/>
    <p:sldId id="355" r:id="rId25"/>
    <p:sldId id="340" r:id="rId26"/>
    <p:sldId id="339" r:id="rId27"/>
    <p:sldId id="365" r:id="rId28"/>
    <p:sldId id="376" r:id="rId29"/>
    <p:sldId id="358" r:id="rId30"/>
    <p:sldId id="366" r:id="rId31"/>
    <p:sldId id="346" r:id="rId32"/>
    <p:sldId id="342" r:id="rId33"/>
    <p:sldId id="371" r:id="rId34"/>
    <p:sldId id="373" r:id="rId35"/>
    <p:sldId id="381" r:id="rId36"/>
    <p:sldId id="344" r:id="rId37"/>
    <p:sldId id="330" r:id="rId38"/>
    <p:sldId id="374" r:id="rId39"/>
    <p:sldId id="359" r:id="rId40"/>
    <p:sldId id="360" r:id="rId41"/>
    <p:sldId id="270" r:id="rId42"/>
    <p:sldId id="379" r:id="rId43"/>
    <p:sldId id="348" r:id="rId44"/>
    <p:sldId id="383" r:id="rId45"/>
    <p:sldId id="380" r:id="rId46"/>
    <p:sldId id="361" r:id="rId47"/>
    <p:sldId id="362" r:id="rId48"/>
    <p:sldId id="369" r:id="rId49"/>
    <p:sldId id="367" r:id="rId50"/>
    <p:sldId id="363" r:id="rId51"/>
    <p:sldId id="274" r:id="rId5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2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66FF83-1D2D-4A0B-BC44-F5882A67D4BB}" type="datetimeFigureOut">
              <a:rPr lang="ru-RU" smtClean="0"/>
              <a:t>02.10.2015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40173B-B55B-4293-A516-029E276313A2}" type="slidenum">
              <a:rPr lang="ru-RU" smtClean="0"/>
              <a:t>‹#›</a:t>
            </a:fld>
            <a:endParaRPr lang="ru-RU"/>
          </a:p>
        </p:txBody>
      </p:sp>
    </p:spTree>
    <p:extLst>
      <p:ext uri="{BB962C8B-B14F-4D97-AF65-F5344CB8AC3E}">
        <p14:creationId xmlns:p14="http://schemas.microsoft.com/office/powerpoint/2010/main" val="278186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Подумать…..</a:t>
            </a:r>
            <a:endParaRPr lang="ru-RU" dirty="0"/>
          </a:p>
        </p:txBody>
      </p:sp>
      <p:sp>
        <p:nvSpPr>
          <p:cNvPr id="4" name="Номер слайда 3"/>
          <p:cNvSpPr>
            <a:spLocks noGrp="1"/>
          </p:cNvSpPr>
          <p:nvPr>
            <p:ph type="sldNum" sz="quarter" idx="10"/>
          </p:nvPr>
        </p:nvSpPr>
        <p:spPr/>
        <p:txBody>
          <a:bodyPr/>
          <a:lstStyle/>
          <a:p>
            <a:fld id="{9440173B-B55B-4293-A516-029E276313A2}" type="slidenum">
              <a:rPr lang="ru-RU" smtClean="0"/>
              <a:t>10</a:t>
            </a:fld>
            <a:endParaRPr lang="ru-RU"/>
          </a:p>
        </p:txBody>
      </p:sp>
    </p:spTree>
    <p:extLst>
      <p:ext uri="{BB962C8B-B14F-4D97-AF65-F5344CB8AC3E}">
        <p14:creationId xmlns:p14="http://schemas.microsoft.com/office/powerpoint/2010/main" val="4275943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Сегодня мы отправимся в магазин за покупкой</a:t>
            </a:r>
            <a:r>
              <a:rPr lang="ru-RU" baseline="0" dirty="0" smtClean="0"/>
              <a:t> кухонной посуды.</a:t>
            </a:r>
            <a:endParaRPr lang="ru-RU" dirty="0"/>
          </a:p>
        </p:txBody>
      </p:sp>
      <p:sp>
        <p:nvSpPr>
          <p:cNvPr id="4" name="Номер слайда 3"/>
          <p:cNvSpPr>
            <a:spLocks noGrp="1"/>
          </p:cNvSpPr>
          <p:nvPr>
            <p:ph type="sldNum" sz="quarter" idx="10"/>
          </p:nvPr>
        </p:nvSpPr>
        <p:spPr/>
        <p:txBody>
          <a:bodyPr/>
          <a:lstStyle/>
          <a:p>
            <a:fld id="{9440173B-B55B-4293-A516-029E276313A2}" type="slidenum">
              <a:rPr lang="ru-RU" smtClean="0"/>
              <a:t>12</a:t>
            </a:fld>
            <a:endParaRPr lang="ru-RU"/>
          </a:p>
        </p:txBody>
      </p:sp>
    </p:spTree>
    <p:extLst>
      <p:ext uri="{BB962C8B-B14F-4D97-AF65-F5344CB8AC3E}">
        <p14:creationId xmlns:p14="http://schemas.microsoft.com/office/powerpoint/2010/main" val="97522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Показать на кастрюле</a:t>
            </a:r>
            <a:endParaRPr lang="ru-RU" dirty="0"/>
          </a:p>
        </p:txBody>
      </p:sp>
      <p:sp>
        <p:nvSpPr>
          <p:cNvPr id="4" name="Номер слайда 3"/>
          <p:cNvSpPr>
            <a:spLocks noGrp="1"/>
          </p:cNvSpPr>
          <p:nvPr>
            <p:ph type="sldNum" sz="quarter" idx="10"/>
          </p:nvPr>
        </p:nvSpPr>
        <p:spPr/>
        <p:txBody>
          <a:bodyPr/>
          <a:lstStyle/>
          <a:p>
            <a:fld id="{9440173B-B55B-4293-A516-029E276313A2}" type="slidenum">
              <a:rPr lang="ru-RU" smtClean="0"/>
              <a:t>16</a:t>
            </a:fld>
            <a:endParaRPr lang="ru-RU"/>
          </a:p>
        </p:txBody>
      </p:sp>
    </p:spTree>
    <p:extLst>
      <p:ext uri="{BB962C8B-B14F-4D97-AF65-F5344CB8AC3E}">
        <p14:creationId xmlns:p14="http://schemas.microsoft.com/office/powerpoint/2010/main" val="475852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Уход написать</a:t>
            </a:r>
            <a:endParaRPr lang="ru-RU" dirty="0"/>
          </a:p>
        </p:txBody>
      </p:sp>
      <p:sp>
        <p:nvSpPr>
          <p:cNvPr id="4" name="Номер слайда 3"/>
          <p:cNvSpPr>
            <a:spLocks noGrp="1"/>
          </p:cNvSpPr>
          <p:nvPr>
            <p:ph type="sldNum" sz="quarter" idx="10"/>
          </p:nvPr>
        </p:nvSpPr>
        <p:spPr/>
        <p:txBody>
          <a:bodyPr/>
          <a:lstStyle/>
          <a:p>
            <a:fld id="{9440173B-B55B-4293-A516-029E276313A2}" type="slidenum">
              <a:rPr lang="ru-RU" smtClean="0"/>
              <a:t>22</a:t>
            </a:fld>
            <a:endParaRPr lang="ru-RU"/>
          </a:p>
        </p:txBody>
      </p:sp>
    </p:spTree>
    <p:extLst>
      <p:ext uri="{BB962C8B-B14F-4D97-AF65-F5344CB8AC3E}">
        <p14:creationId xmlns:p14="http://schemas.microsoft.com/office/powerpoint/2010/main" val="2454012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Найти с двумя</a:t>
            </a:r>
            <a:endParaRPr lang="ru-RU" dirty="0"/>
          </a:p>
        </p:txBody>
      </p:sp>
      <p:sp>
        <p:nvSpPr>
          <p:cNvPr id="4" name="Номер слайда 3"/>
          <p:cNvSpPr>
            <a:spLocks noGrp="1"/>
          </p:cNvSpPr>
          <p:nvPr>
            <p:ph type="sldNum" sz="quarter" idx="10"/>
          </p:nvPr>
        </p:nvSpPr>
        <p:spPr/>
        <p:txBody>
          <a:bodyPr/>
          <a:lstStyle/>
          <a:p>
            <a:fld id="{9440173B-B55B-4293-A516-029E276313A2}" type="slidenum">
              <a:rPr lang="ru-RU" smtClean="0"/>
              <a:t>26</a:t>
            </a:fld>
            <a:endParaRPr lang="ru-RU"/>
          </a:p>
        </p:txBody>
      </p:sp>
    </p:spTree>
    <p:extLst>
      <p:ext uri="{BB962C8B-B14F-4D97-AF65-F5344CB8AC3E}">
        <p14:creationId xmlns:p14="http://schemas.microsoft.com/office/powerpoint/2010/main" val="2046240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 следующем уроке мы будем</a:t>
            </a:r>
            <a:r>
              <a:rPr lang="ru-RU" baseline="0" dirty="0" smtClean="0"/>
              <a:t> учиться ухаживать за кухонной посудой</a:t>
            </a:r>
            <a:endParaRPr lang="ru-RU" dirty="0"/>
          </a:p>
        </p:txBody>
      </p:sp>
      <p:sp>
        <p:nvSpPr>
          <p:cNvPr id="4" name="Номер слайда 3"/>
          <p:cNvSpPr>
            <a:spLocks noGrp="1"/>
          </p:cNvSpPr>
          <p:nvPr>
            <p:ph type="sldNum" sz="quarter" idx="10"/>
          </p:nvPr>
        </p:nvSpPr>
        <p:spPr/>
        <p:txBody>
          <a:bodyPr/>
          <a:lstStyle/>
          <a:p>
            <a:fld id="{9440173B-B55B-4293-A516-029E276313A2}" type="slidenum">
              <a:rPr lang="ru-RU" smtClean="0"/>
              <a:t>49</a:t>
            </a:fld>
            <a:endParaRPr lang="ru-RU"/>
          </a:p>
        </p:txBody>
      </p:sp>
    </p:spTree>
    <p:extLst>
      <p:ext uri="{BB962C8B-B14F-4D97-AF65-F5344CB8AC3E}">
        <p14:creationId xmlns:p14="http://schemas.microsoft.com/office/powerpoint/2010/main" val="2322073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02.10.2015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506855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02.10.2015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356955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02.10.2015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648849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02.10.2015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935576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02.10.2015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525169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02.10.2015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918379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02.10.2015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012252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02.10.2015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760696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02.10.2015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389925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02.10.2015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4286305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02.10.2015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210396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02.10.2015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313655489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3.jpeg"/></Relationships>
</file>

<file path=ppt/slides/_rels/slide51.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gif"/><Relationship Id="rId1" Type="http://schemas.openxmlformats.org/officeDocument/2006/relationships/slideLayout" Target="../slideLayouts/slideLayout7.xml"/><Relationship Id="rId4" Type="http://schemas.openxmlformats.org/officeDocument/2006/relationships/image" Target="../media/image45.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83362"/>
          </a:xfrm>
        </p:spPr>
        <p:txBody>
          <a:bodyPr>
            <a:normAutofit fontScale="90000"/>
          </a:bodyPr>
          <a:lstStyle/>
          <a:p>
            <a:pPr algn="l"/>
            <a:r>
              <a:rPr lang="ru-RU" sz="3100" b="1" dirty="0" smtClean="0"/>
              <a:t>Дата </a:t>
            </a:r>
            <a:r>
              <a:rPr lang="ru-RU" sz="3100" b="1" dirty="0"/>
              <a:t>проведения: </a:t>
            </a:r>
            <a:r>
              <a:rPr lang="ru-RU" sz="3100" dirty="0"/>
              <a:t>24.10 2014г. </a:t>
            </a:r>
            <a:br>
              <a:rPr lang="ru-RU" sz="3100" dirty="0"/>
            </a:br>
            <a:r>
              <a:rPr lang="ru-RU" sz="3100" b="1" dirty="0"/>
              <a:t>Тема.</a:t>
            </a:r>
            <a:r>
              <a:rPr lang="ru-RU" sz="3100" dirty="0"/>
              <a:t>  «Кухонная посуда: виды, назначение</a:t>
            </a:r>
            <a:r>
              <a:rPr lang="ru-RU" sz="3100" dirty="0" smtClean="0"/>
              <a:t>».</a:t>
            </a:r>
            <a:br>
              <a:rPr lang="ru-RU" sz="3100" dirty="0" smtClean="0"/>
            </a:br>
            <a:r>
              <a:rPr lang="ru-RU" sz="3100" b="1" dirty="0" smtClean="0"/>
              <a:t>Тип </a:t>
            </a:r>
            <a:r>
              <a:rPr lang="ru-RU" sz="3100" b="1" dirty="0"/>
              <a:t>урока: </a:t>
            </a:r>
            <a:r>
              <a:rPr lang="ru-RU" sz="3100" dirty="0"/>
              <a:t>изучение нового материала.</a:t>
            </a:r>
            <a:br>
              <a:rPr lang="ru-RU" sz="3100" dirty="0"/>
            </a:br>
            <a:r>
              <a:rPr lang="ru-RU" sz="3100" b="1" dirty="0"/>
              <a:t>Класс: 7</a:t>
            </a:r>
            <a:r>
              <a:rPr lang="ru-RU" sz="3100" dirty="0"/>
              <a:t/>
            </a:r>
            <a:br>
              <a:rPr lang="ru-RU" sz="3100" dirty="0"/>
            </a:br>
            <a:r>
              <a:rPr lang="ru-RU" sz="3100" b="1" dirty="0"/>
              <a:t>Цель. </a:t>
            </a:r>
            <a:r>
              <a:rPr lang="ru-RU" sz="3100" dirty="0"/>
              <a:t>Ознакомить учащихся с кухонной </a:t>
            </a:r>
            <a:r>
              <a:rPr lang="ru-RU" sz="3100" dirty="0" smtClean="0"/>
              <a:t>утварью.</a:t>
            </a:r>
            <a:br>
              <a:rPr lang="ru-RU" sz="3100" dirty="0" smtClean="0"/>
            </a:br>
            <a:r>
              <a:rPr lang="ru-RU" sz="3100" b="1" dirty="0" smtClean="0"/>
              <a:t>Задачи</a:t>
            </a:r>
            <a:r>
              <a:rPr lang="ru-RU" sz="3100" b="1" dirty="0"/>
              <a:t>.</a:t>
            </a:r>
            <a:r>
              <a:rPr lang="ru-RU" sz="3100" dirty="0"/>
              <a:t/>
            </a:r>
            <a:br>
              <a:rPr lang="ru-RU" sz="3100" dirty="0"/>
            </a:br>
            <a:r>
              <a:rPr lang="ru-RU" sz="3100" dirty="0"/>
              <a:t>1. Познакомить учащихся с видами и назначением кухонной посуды.</a:t>
            </a:r>
            <a:br>
              <a:rPr lang="ru-RU" sz="3100" dirty="0"/>
            </a:br>
            <a:r>
              <a:rPr lang="ru-RU" sz="3100" dirty="0"/>
              <a:t>2. Развитие познавательных интересов и логического мышления через    коррекционные упражнения, развитие речи.</a:t>
            </a:r>
            <a:br>
              <a:rPr lang="ru-RU" sz="3100" dirty="0"/>
            </a:br>
            <a:r>
              <a:rPr lang="ru-RU" sz="3100" dirty="0"/>
              <a:t>3.Воспитание аккуратности, бережного отношения к вещам.</a:t>
            </a:r>
          </a:p>
        </p:txBody>
      </p:sp>
    </p:spTree>
    <p:extLst>
      <p:ext uri="{BB962C8B-B14F-4D97-AF65-F5344CB8AC3E}">
        <p14:creationId xmlns:p14="http://schemas.microsoft.com/office/powerpoint/2010/main" val="661922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628800"/>
            <a:ext cx="8229600" cy="2160240"/>
          </a:xfrm>
        </p:spPr>
        <p:txBody>
          <a:bodyPr>
            <a:noAutofit/>
          </a:bodyPr>
          <a:lstStyle/>
          <a:p>
            <a:r>
              <a:rPr lang="ru-RU" sz="3200" dirty="0" smtClean="0">
                <a:latin typeface="Times New Roman" pitchFamily="18" charset="0"/>
                <a:cs typeface="Times New Roman" pitchFamily="18" charset="0"/>
              </a:rPr>
              <a:t>Ваши ответы на уроке будут оцениваться картинками- жетонами кухонной посуды:</a:t>
            </a:r>
            <a:br>
              <a:rPr lang="ru-RU" sz="3200"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кастрюля </a:t>
            </a:r>
            <a:r>
              <a:rPr lang="ru-RU" sz="3200" dirty="0" smtClean="0">
                <a:latin typeface="Times New Roman" pitchFamily="18" charset="0"/>
                <a:cs typeface="Times New Roman" pitchFamily="18" charset="0"/>
              </a:rPr>
              <a:t> –оценка </a:t>
            </a:r>
            <a:r>
              <a:rPr lang="ru-RU" sz="3200" dirty="0" smtClean="0">
                <a:solidFill>
                  <a:srgbClr val="FF0000"/>
                </a:solidFill>
                <a:latin typeface="Times New Roman" pitchFamily="18" charset="0"/>
                <a:cs typeface="Times New Roman" pitchFamily="18" charset="0"/>
              </a:rPr>
              <a:t>«</a:t>
            </a:r>
            <a:r>
              <a:rPr lang="ru-RU" sz="3200" b="1" dirty="0" smtClean="0">
                <a:solidFill>
                  <a:srgbClr val="FF0000"/>
                </a:solidFill>
                <a:latin typeface="Times New Roman" pitchFamily="18" charset="0"/>
                <a:cs typeface="Times New Roman" pitchFamily="18" charset="0"/>
              </a:rPr>
              <a:t>5</a:t>
            </a:r>
            <a:r>
              <a:rPr lang="ru-RU" sz="3200" dirty="0" smtClean="0">
                <a:solidFill>
                  <a:srgbClr val="FF0000"/>
                </a:solidFill>
                <a:latin typeface="Times New Roman" pitchFamily="18" charset="0"/>
                <a:cs typeface="Times New Roman" pitchFamily="18" charset="0"/>
              </a:rPr>
              <a:t>»</a:t>
            </a:r>
            <a:r>
              <a:rPr lang="ru-RU" sz="3200" dirty="0" smtClean="0">
                <a:latin typeface="Times New Roman" pitchFamily="18" charset="0"/>
                <a:cs typeface="Times New Roman" pitchFamily="18" charset="0"/>
              </a:rPr>
              <a:t/>
            </a:r>
            <a:br>
              <a:rPr lang="ru-RU" sz="3200"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ковш, противень </a:t>
            </a:r>
            <a:r>
              <a:rPr lang="ru-RU" sz="3200" dirty="0" smtClean="0">
                <a:latin typeface="Times New Roman" pitchFamily="18" charset="0"/>
                <a:cs typeface="Times New Roman" pitchFamily="18" charset="0"/>
              </a:rPr>
              <a:t>–оценка </a:t>
            </a:r>
            <a:r>
              <a:rPr lang="ru-RU" sz="3200" dirty="0" smtClean="0">
                <a:solidFill>
                  <a:srgbClr val="FF0000"/>
                </a:solidFill>
                <a:latin typeface="Times New Roman" pitchFamily="18" charset="0"/>
                <a:cs typeface="Times New Roman" pitchFamily="18" charset="0"/>
              </a:rPr>
              <a:t>«</a:t>
            </a:r>
            <a:r>
              <a:rPr lang="ru-RU" sz="3200" b="1" dirty="0" smtClean="0">
                <a:solidFill>
                  <a:srgbClr val="FF0000"/>
                </a:solidFill>
                <a:latin typeface="Times New Roman" pitchFamily="18" charset="0"/>
                <a:cs typeface="Times New Roman" pitchFamily="18" charset="0"/>
              </a:rPr>
              <a:t>4</a:t>
            </a:r>
            <a:r>
              <a:rPr lang="ru-RU" sz="3200" dirty="0" smtClean="0">
                <a:solidFill>
                  <a:srgbClr val="FF0000"/>
                </a:solidFill>
                <a:latin typeface="Times New Roman" pitchFamily="18" charset="0"/>
                <a:cs typeface="Times New Roman" pitchFamily="18" charset="0"/>
              </a:rPr>
              <a:t>»(одна ошибка)</a:t>
            </a:r>
            <a:r>
              <a:rPr lang="ru-RU" sz="3200" dirty="0" smtClean="0">
                <a:latin typeface="Times New Roman" pitchFamily="18" charset="0"/>
                <a:cs typeface="Times New Roman" pitchFamily="18" charset="0"/>
              </a:rPr>
              <a:t/>
            </a:r>
            <a:br>
              <a:rPr lang="ru-RU" sz="3200"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сковорода</a:t>
            </a:r>
            <a:r>
              <a:rPr lang="ru-RU" sz="3200" dirty="0" smtClean="0">
                <a:latin typeface="Times New Roman" pitchFamily="18" charset="0"/>
                <a:cs typeface="Times New Roman" pitchFamily="18" charset="0"/>
              </a:rPr>
              <a:t> –оценка </a:t>
            </a:r>
            <a:r>
              <a:rPr lang="ru-RU" sz="3200" dirty="0" smtClean="0">
                <a:solidFill>
                  <a:srgbClr val="FF0000"/>
                </a:solidFill>
                <a:latin typeface="Times New Roman" pitchFamily="18" charset="0"/>
                <a:cs typeface="Times New Roman" pitchFamily="18" charset="0"/>
              </a:rPr>
              <a:t>«</a:t>
            </a:r>
            <a:r>
              <a:rPr lang="ru-RU" sz="3200" b="1" dirty="0" smtClean="0">
                <a:solidFill>
                  <a:srgbClr val="FF0000"/>
                </a:solidFill>
                <a:latin typeface="Times New Roman" pitchFamily="18" charset="0"/>
                <a:cs typeface="Times New Roman" pitchFamily="18" charset="0"/>
              </a:rPr>
              <a:t>3»(две ошибки)</a:t>
            </a:r>
            <a:r>
              <a:rPr lang="ru-RU" sz="3200" dirty="0" smtClean="0">
                <a:latin typeface="Times New Roman" pitchFamily="18" charset="0"/>
                <a:cs typeface="Times New Roman" pitchFamily="18" charset="0"/>
              </a:rPr>
              <a:t>.</a:t>
            </a:r>
            <a:br>
              <a:rPr lang="ru-RU" sz="3200" dirty="0" smtClean="0">
                <a:latin typeface="Times New Roman" pitchFamily="18" charset="0"/>
                <a:cs typeface="Times New Roman" pitchFamily="18" charset="0"/>
              </a:rPr>
            </a:br>
            <a:r>
              <a:rPr lang="ru-RU" sz="3200" dirty="0" smtClean="0">
                <a:latin typeface="Times New Roman" pitchFamily="18" charset="0"/>
                <a:cs typeface="Times New Roman" pitchFamily="18" charset="0"/>
              </a:rPr>
              <a:t>Какое наибольшее количество жетонов кухонной посуды соберёте, такую оценку за урок  получите. Предметы кухонной посуды вы расставите аккуратно на полку(картинку) шкафа.</a:t>
            </a:r>
            <a:r>
              <a:rPr lang="ru-RU" sz="3600" dirty="0" smtClean="0">
                <a:latin typeface="Times New Roman" pitchFamily="18" charset="0"/>
                <a:cs typeface="Times New Roman" pitchFamily="18" charset="0"/>
              </a:rPr>
              <a:t/>
            </a:r>
            <a:br>
              <a:rPr lang="ru-RU" sz="3600" dirty="0" smtClean="0">
                <a:latin typeface="Times New Roman" pitchFamily="18" charset="0"/>
                <a:cs typeface="Times New Roman" pitchFamily="18" charset="0"/>
              </a:rPr>
            </a:br>
            <a:r>
              <a:rPr lang="ru-RU" sz="3600" dirty="0" smtClean="0">
                <a:latin typeface="Times New Roman" pitchFamily="18" charset="0"/>
                <a:cs typeface="Times New Roman" pitchFamily="18" charset="0"/>
              </a:rPr>
              <a:t>                             </a:t>
            </a:r>
            <a:endParaRPr lang="ru-RU" sz="3600" dirty="0">
              <a:latin typeface="Times New Roman" pitchFamily="18" charset="0"/>
              <a:cs typeface="Times New Roman" pitchFamily="18"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8043" y="4509120"/>
            <a:ext cx="2880000" cy="2166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80197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154362"/>
          </a:xfrm>
        </p:spPr>
        <p:txBody>
          <a:bodyPr>
            <a:normAutofit/>
          </a:bodyPr>
          <a:lstStyle/>
          <a:p>
            <a:r>
              <a:rPr lang="ru-RU" dirty="0" smtClean="0"/>
              <a:t>Сегодня мы отправимся в магазин для выбора и покупки посуды.</a:t>
            </a:r>
            <a:endParaRPr lang="ru-RU"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2924944"/>
            <a:ext cx="5076000" cy="3810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1001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066130"/>
          </a:xfrm>
        </p:spPr>
        <p:txBody>
          <a:bodyPr/>
          <a:lstStyle/>
          <a:p>
            <a:endParaRPr lang="ru-RU"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747464"/>
            <a:ext cx="8424936" cy="8424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1028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59" y="404664"/>
            <a:ext cx="7992888" cy="6048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28064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09" y="116632"/>
            <a:ext cx="8664963" cy="6498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73575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загадка</a:t>
            </a:r>
            <a:endParaRPr lang="ru-RU" dirty="0"/>
          </a:p>
        </p:txBody>
      </p:sp>
      <p:sp>
        <p:nvSpPr>
          <p:cNvPr id="3" name="Прямоугольник 2"/>
          <p:cNvSpPr/>
          <p:nvPr/>
        </p:nvSpPr>
        <p:spPr>
          <a:xfrm>
            <a:off x="1763688" y="2274838"/>
            <a:ext cx="5094312" cy="3539430"/>
          </a:xfrm>
          <a:prstGeom prst="rect">
            <a:avLst/>
          </a:prstGeom>
        </p:spPr>
        <p:txBody>
          <a:bodyPr wrap="square">
            <a:spAutoFit/>
          </a:bodyPr>
          <a:lstStyle/>
          <a:p>
            <a:r>
              <a:rPr lang="ru-RU" sz="2800" b="1" dirty="0">
                <a:latin typeface="Times New Roman" panose="02020603050405020304" pitchFamily="18" charset="0"/>
                <a:cs typeface="Times New Roman" panose="02020603050405020304" pitchFamily="18" charset="0"/>
              </a:rPr>
              <a:t> Старый глиняный горшок</a:t>
            </a:r>
          </a:p>
          <a:p>
            <a:r>
              <a:rPr lang="ru-RU" sz="2800" b="1" dirty="0">
                <a:latin typeface="Times New Roman" panose="02020603050405020304" pitchFamily="18" charset="0"/>
                <a:cs typeface="Times New Roman" panose="02020603050405020304" pitchFamily="18" charset="0"/>
              </a:rPr>
              <a:t>Был нам дальним дедом.</a:t>
            </a:r>
          </a:p>
          <a:p>
            <a:r>
              <a:rPr lang="ru-RU" sz="2800" b="1" dirty="0">
                <a:latin typeface="Times New Roman" panose="02020603050405020304" pitchFamily="18" charset="0"/>
                <a:cs typeface="Times New Roman" panose="02020603050405020304" pitchFamily="18" charset="0"/>
              </a:rPr>
              <a:t>Накормить он раньше мог</a:t>
            </a:r>
          </a:p>
          <a:p>
            <a:r>
              <a:rPr lang="ru-RU" sz="2800" b="1" dirty="0">
                <a:latin typeface="Times New Roman" panose="02020603050405020304" pitchFamily="18" charset="0"/>
                <a:cs typeface="Times New Roman" panose="02020603050405020304" pitchFamily="18" charset="0"/>
              </a:rPr>
              <a:t>Всю семью обедом.</a:t>
            </a:r>
          </a:p>
          <a:p>
            <a:r>
              <a:rPr lang="ru-RU" sz="2800" b="1" dirty="0">
                <a:latin typeface="Times New Roman" panose="02020603050405020304" pitchFamily="18" charset="0"/>
                <a:cs typeface="Times New Roman" panose="02020603050405020304" pitchFamily="18" charset="0"/>
              </a:rPr>
              <a:t>А теперь мы легче стали</a:t>
            </a:r>
          </a:p>
          <a:p>
            <a:r>
              <a:rPr lang="ru-RU" sz="2800" b="1" dirty="0">
                <a:latin typeface="Times New Roman" panose="02020603050405020304" pitchFamily="18" charset="0"/>
                <a:cs typeface="Times New Roman" panose="02020603050405020304" pitchFamily="18" charset="0"/>
              </a:rPr>
              <a:t>И бока блестят в эмали.</a:t>
            </a:r>
          </a:p>
          <a:p>
            <a:r>
              <a:rPr lang="ru-RU" sz="2800" b="1" dirty="0">
                <a:latin typeface="Times New Roman" panose="02020603050405020304" pitchFamily="18" charset="0"/>
                <a:cs typeface="Times New Roman" panose="02020603050405020304" pitchFamily="18" charset="0"/>
              </a:rPr>
              <a:t>Но, как прежде, варим кашу</a:t>
            </a:r>
          </a:p>
          <a:p>
            <a:r>
              <a:rPr lang="ru-RU" sz="2800" b="1" dirty="0">
                <a:latin typeface="Times New Roman" panose="02020603050405020304" pitchFamily="18" charset="0"/>
                <a:cs typeface="Times New Roman" panose="02020603050405020304" pitchFamily="18" charset="0"/>
              </a:rPr>
              <a:t>И семью накормим </a:t>
            </a:r>
            <a:r>
              <a:rPr lang="ru-RU" sz="2800" b="1" dirty="0" smtClean="0">
                <a:latin typeface="Times New Roman" panose="02020603050405020304" pitchFamily="18" charset="0"/>
                <a:cs typeface="Times New Roman" panose="02020603050405020304" pitchFamily="18" charset="0"/>
              </a:rPr>
              <a:t>вашу.</a:t>
            </a:r>
            <a:endParaRPr lang="ru-RU"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3262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332656"/>
            <a:ext cx="8496944" cy="3323987"/>
          </a:xfrm>
          <a:prstGeom prst="rect">
            <a:avLst/>
          </a:prstGeom>
        </p:spPr>
        <p:txBody>
          <a:bodyPr wrap="square">
            <a:spAutoFit/>
          </a:bodyPr>
          <a:lstStyle/>
          <a:p>
            <a:pPr fontAlgn="base"/>
            <a:endParaRPr lang="ru-RU" dirty="0"/>
          </a:p>
          <a:p>
            <a:pPr fontAlgn="base"/>
            <a:r>
              <a:rPr lang="ru-RU" sz="2800" b="1" u="sng" dirty="0" err="1" smtClean="0">
                <a:latin typeface="Times New Roman" panose="02020603050405020304" pitchFamily="18" charset="0"/>
                <a:cs typeface="Times New Roman" panose="02020603050405020304" pitchFamily="18" charset="0"/>
              </a:rPr>
              <a:t>Кастрю́ля</a:t>
            </a:r>
            <a:r>
              <a:rPr lang="ru-RU" sz="2800" b="1" u="sng"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 ёмкость (обычно металлическая) для приготовления пищи методом варки на открытом огне или в духовом </a:t>
            </a:r>
            <a:r>
              <a:rPr lang="ru-RU" sz="2800" dirty="0" smtClean="0">
                <a:latin typeface="Times New Roman" panose="02020603050405020304" pitchFamily="18" charset="0"/>
                <a:cs typeface="Times New Roman" panose="02020603050405020304" pitchFamily="18" charset="0"/>
              </a:rPr>
              <a:t>шкафу</a:t>
            </a:r>
            <a:r>
              <a:rPr lang="ru-RU" sz="2800" dirty="0">
                <a:latin typeface="Times New Roman" panose="02020603050405020304" pitchFamily="18" charset="0"/>
                <a:cs typeface="Times New Roman" panose="02020603050405020304" pitchFamily="18" charset="0"/>
              </a:rPr>
              <a:t>,</a:t>
            </a:r>
            <a:r>
              <a:rPr lang="ru-RU" sz="2800" dirty="0" smtClean="0">
                <a:latin typeface="Times New Roman" panose="02020603050405020304" pitchFamily="18" charset="0"/>
                <a:cs typeface="Times New Roman" panose="02020603050405020304" pitchFamily="18" charset="0"/>
              </a:rPr>
              <a:t> </a:t>
            </a:r>
            <a:r>
              <a:rPr lang="ru-RU" sz="2800" dirty="0">
                <a:latin typeface="Times New Roman" panose="02020603050405020304" pitchFamily="18" charset="0"/>
                <a:cs typeface="Times New Roman" panose="02020603050405020304" pitchFamily="18" charset="0"/>
              </a:rPr>
              <a:t>обладает ручками и крышкой.</a:t>
            </a:r>
          </a:p>
          <a:p>
            <a:pPr fontAlgn="base"/>
            <a:endParaRPr lang="ru-RU" sz="2800" dirty="0">
              <a:latin typeface="Times New Roman" panose="02020603050405020304" pitchFamily="18" charset="0"/>
              <a:cs typeface="Times New Roman" panose="02020603050405020304" pitchFamily="18" charset="0"/>
            </a:endParaRPr>
          </a:p>
          <a:p>
            <a:pPr fontAlgn="base"/>
            <a:r>
              <a:rPr lang="ru-RU" sz="4000" dirty="0">
                <a:latin typeface="Times New Roman" panose="02020603050405020304" pitchFamily="18" charset="0"/>
                <a:cs typeface="Times New Roman" panose="02020603050405020304" pitchFamily="18" charset="0"/>
              </a:rPr>
              <a:t/>
            </a:r>
            <a:br>
              <a:rPr lang="ru-RU" sz="4000" dirty="0">
                <a:latin typeface="Times New Roman" panose="02020603050405020304" pitchFamily="18" charset="0"/>
                <a:cs typeface="Times New Roman" panose="02020603050405020304" pitchFamily="18" charset="0"/>
              </a:rPr>
            </a:br>
            <a:endParaRPr lang="ru-RU" sz="40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480" y="1988840"/>
            <a:ext cx="7092000" cy="4710619"/>
          </a:xfrm>
          <a:prstGeom prst="rect">
            <a:avLst/>
          </a:prstGeom>
        </p:spPr>
      </p:pic>
    </p:spTree>
    <p:extLst>
      <p:ext uri="{BB962C8B-B14F-4D97-AF65-F5344CB8AC3E}">
        <p14:creationId xmlns:p14="http://schemas.microsoft.com/office/powerpoint/2010/main" val="11701506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b="1" dirty="0" smtClean="0"/>
              <a:t>                                                 Цена</a:t>
            </a:r>
            <a:r>
              <a:rPr lang="ru-RU" sz="3200" b="1" dirty="0"/>
              <a:t>: 1341.00 р</a:t>
            </a:r>
            <a:r>
              <a:rPr lang="ru-RU" b="1" dirty="0"/>
              <a:t>. </a:t>
            </a:r>
            <a:endParaRPr lang="ru-RU"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124744"/>
            <a:ext cx="3456000" cy="3239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908720"/>
            <a:ext cx="333375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755576" y="3789040"/>
            <a:ext cx="4248471" cy="1815882"/>
          </a:xfrm>
          <a:prstGeom prst="rect">
            <a:avLst/>
          </a:prstGeom>
        </p:spPr>
        <p:txBody>
          <a:bodyPr wrap="square">
            <a:spAutoFit/>
          </a:bodyPr>
          <a:lstStyle/>
          <a:p>
            <a:pPr lvl="0"/>
            <a:r>
              <a:rPr lang="ru-RU" sz="2800" b="1" dirty="0">
                <a:solidFill>
                  <a:prstClr val="black"/>
                </a:solidFill>
              </a:rPr>
              <a:t>2 500 руб.</a:t>
            </a:r>
          </a:p>
          <a:p>
            <a:pPr lvl="0"/>
            <a:r>
              <a:rPr lang="ru-RU" sz="2800" b="1" dirty="0">
                <a:solidFill>
                  <a:prstClr val="black"/>
                </a:solidFill>
              </a:rPr>
              <a:t>В наличии.</a:t>
            </a:r>
          </a:p>
          <a:p>
            <a:pPr lvl="0"/>
            <a:r>
              <a:rPr lang="ru-RU" sz="2800" b="1" dirty="0">
                <a:solidFill>
                  <a:prstClr val="black"/>
                </a:solidFill>
              </a:rPr>
              <a:t>Кастрюля из нержавеющей стали 2,5 л </a:t>
            </a:r>
          </a:p>
        </p:txBody>
      </p:sp>
    </p:spTree>
    <p:extLst>
      <p:ext uri="{BB962C8B-B14F-4D97-AF65-F5344CB8AC3E}">
        <p14:creationId xmlns:p14="http://schemas.microsoft.com/office/powerpoint/2010/main" val="18359084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5760640"/>
          </a:xfrm>
        </p:spPr>
        <p:txBody>
          <a:bodyPr/>
          <a:lstStyle/>
          <a:p>
            <a:r>
              <a:rPr lang="ru-RU" sz="2800" u="sng" dirty="0" smtClean="0"/>
              <a:t>Алюминиевая</a:t>
            </a:r>
            <a:r>
              <a:rPr lang="ru-RU" sz="2800" dirty="0" smtClean="0"/>
              <a:t/>
            </a:r>
            <a:br>
              <a:rPr lang="ru-RU" sz="2800" dirty="0" smtClean="0"/>
            </a:br>
            <a:r>
              <a:rPr lang="ru-RU" sz="2800" dirty="0"/>
              <a:t/>
            </a:r>
            <a:br>
              <a:rPr lang="ru-RU" sz="2800" dirty="0"/>
            </a:br>
            <a:r>
              <a:rPr lang="ru-RU" sz="2800" dirty="0" smtClean="0"/>
              <a:t/>
            </a:r>
            <a:br>
              <a:rPr lang="ru-RU" sz="2800" dirty="0" smtClean="0"/>
            </a:br>
            <a:r>
              <a:rPr lang="ru-RU" sz="2800" dirty="0"/>
              <a:t/>
            </a:r>
            <a:br>
              <a:rPr lang="ru-RU" sz="2800" dirty="0"/>
            </a:br>
            <a:r>
              <a:rPr lang="ru-RU" sz="2800" dirty="0" smtClean="0"/>
              <a:t/>
            </a:r>
            <a:br>
              <a:rPr lang="ru-RU" sz="2800" dirty="0" smtClean="0"/>
            </a:br>
            <a:r>
              <a:rPr lang="ru-RU" sz="2800" dirty="0"/>
              <a:t/>
            </a:r>
            <a:br>
              <a:rPr lang="ru-RU" sz="2800" dirty="0"/>
            </a:br>
            <a:r>
              <a:rPr lang="ru-RU" sz="2800" dirty="0" smtClean="0"/>
              <a:t/>
            </a:r>
            <a:br>
              <a:rPr lang="ru-RU" sz="2800" dirty="0" smtClean="0"/>
            </a:br>
            <a:r>
              <a:rPr lang="ru-RU" sz="2800" dirty="0" smtClean="0"/>
              <a:t/>
            </a:r>
            <a:br>
              <a:rPr lang="ru-RU" sz="2800" dirty="0" smtClean="0"/>
            </a:br>
            <a:r>
              <a:rPr lang="ru-RU" sz="2800" dirty="0" smtClean="0"/>
              <a:t>                                                                        </a:t>
            </a:r>
            <a:r>
              <a:rPr lang="ru-RU" sz="2400" u="sng" dirty="0" smtClean="0"/>
              <a:t>Эмалированная </a:t>
            </a:r>
            <a:r>
              <a:rPr lang="ru-RU" dirty="0"/>
              <a:t/>
            </a:r>
            <a:br>
              <a:rPr lang="ru-RU" dirty="0"/>
            </a:br>
            <a:endParaRPr lang="ru-RU"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476672"/>
            <a:ext cx="2520000" cy="2520280"/>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268760"/>
            <a:ext cx="2520000" cy="2315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672" y="4345492"/>
            <a:ext cx="2520000" cy="2425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Стрелка влево 7"/>
          <p:cNvSpPr/>
          <p:nvPr/>
        </p:nvSpPr>
        <p:spPr>
          <a:xfrm>
            <a:off x="2998615" y="1602926"/>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1259632" y="3244334"/>
            <a:ext cx="4752529" cy="584775"/>
          </a:xfrm>
          <a:prstGeom prst="rect">
            <a:avLst/>
          </a:prstGeom>
        </p:spPr>
        <p:txBody>
          <a:bodyPr wrap="square">
            <a:spAutoFit/>
          </a:bodyPr>
          <a:lstStyle/>
          <a:p>
            <a:r>
              <a:rPr lang="ru-RU" sz="3200" u="sng"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из </a:t>
            </a:r>
            <a:r>
              <a:rPr lang="ru-RU" sz="3200" u="sng" dirty="0" smtClean="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огнеупорного </a:t>
            </a:r>
            <a:r>
              <a:rPr lang="ru-RU" sz="3200" u="sng"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стекла</a:t>
            </a:r>
            <a:endParaRPr lang="ru-RU" sz="3200" u="sng" dirty="0">
              <a:latin typeface="Times New Roman" panose="02020603050405020304" pitchFamily="18" charset="0"/>
              <a:cs typeface="Times New Roman" panose="02020603050405020304" pitchFamily="18" charset="0"/>
            </a:endParaRPr>
          </a:p>
        </p:txBody>
      </p:sp>
      <p:sp>
        <p:nvSpPr>
          <p:cNvPr id="18" name="Стрелка вверх 17"/>
          <p:cNvSpPr/>
          <p:nvPr/>
        </p:nvSpPr>
        <p:spPr>
          <a:xfrm>
            <a:off x="7590300" y="3584436"/>
            <a:ext cx="484632" cy="9784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трелка вниз 18"/>
          <p:cNvSpPr/>
          <p:nvPr/>
        </p:nvSpPr>
        <p:spPr>
          <a:xfrm>
            <a:off x="3055404" y="3793827"/>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574443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Рисунок 2"/>
          <p:cNvSpPr>
            <a:spLocks noGrp="1"/>
          </p:cNvSpPr>
          <p:nvPr>
            <p:ph type="pic" idx="1"/>
          </p:nvPr>
        </p:nvSpPr>
        <p:spPr/>
      </p:sp>
      <p:sp>
        <p:nvSpPr>
          <p:cNvPr id="4" name="Текст 3"/>
          <p:cNvSpPr>
            <a:spLocks noGrp="1"/>
          </p:cNvSpPr>
          <p:nvPr>
            <p:ph type="body" sz="half" idx="2"/>
          </p:nvPr>
        </p:nvSpPr>
        <p:spPr/>
        <p:txBody>
          <a:bodyPr/>
          <a:lstStyle/>
          <a:p>
            <a:endParaRPr lang="ru-RU"/>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3636000" cy="272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88640"/>
            <a:ext cx="4068000" cy="3352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2492896"/>
            <a:ext cx="6096000"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61349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4" name="Текст 3"/>
          <p:cNvSpPr>
            <a:spLocks noGrp="1"/>
          </p:cNvSpPr>
          <p:nvPr>
            <p:ph type="body" sz="half" idx="2"/>
          </p:nvPr>
        </p:nvSpPr>
        <p:spPr>
          <a:xfrm>
            <a:off x="0" y="5805264"/>
            <a:ext cx="7278688" cy="709414"/>
          </a:xfrm>
        </p:spPr>
        <p:txBody>
          <a:bodyPr/>
          <a:lstStyle/>
          <a:p>
            <a:endParaRPr lang="ru-RU" dirty="0" smtClean="0"/>
          </a:p>
        </p:txBody>
      </p:sp>
      <p:pic>
        <p:nvPicPr>
          <p:cNvPr id="5" name="Рисунок 4" descr="http://ns.sitecity.ru/users/m/marino4ka100/storage/album_0506103925_5163.jpg"/>
          <p:cNvPicPr>
            <a:picLocks noGrp="1"/>
          </p:cNvPicPr>
          <p:nvPr>
            <p:ph type="pic" idx="1"/>
          </p:nvPr>
        </p:nvPicPr>
        <p:blipFill>
          <a:blip r:embed="rId2">
            <a:extLst>
              <a:ext uri="{28A0092B-C50C-407E-A947-70E740481C1C}">
                <a14:useLocalDpi xmlns:a14="http://schemas.microsoft.com/office/drawing/2010/main" val="0"/>
              </a:ext>
            </a:extLst>
          </a:blip>
          <a:srcRect t="5000" b="5000"/>
          <a:stretch>
            <a:fillRect/>
          </a:stretch>
        </p:blipFill>
        <p:spPr bwMode="auto">
          <a:xfrm>
            <a:off x="467544" y="404664"/>
            <a:ext cx="4175936" cy="3024336"/>
          </a:xfrm>
          <a:prstGeom prst="rect">
            <a:avLst/>
          </a:prstGeom>
          <a:noFill/>
          <a:ln>
            <a:noFill/>
          </a:ln>
        </p:spPr>
      </p:pic>
      <p:pic>
        <p:nvPicPr>
          <p:cNvPr id="6" name="Рисунок 5" descr="http://cs5147.vkontakte.ru/u147771657/-6/x_7795743b.jpg"/>
          <p:cNvPicPr/>
          <p:nvPr/>
        </p:nvPicPr>
        <p:blipFill>
          <a:blip r:embed="rId3">
            <a:extLst>
              <a:ext uri="{28A0092B-C50C-407E-A947-70E740481C1C}">
                <a14:useLocalDpi xmlns:a14="http://schemas.microsoft.com/office/drawing/2010/main" val="0"/>
              </a:ext>
            </a:extLst>
          </a:blip>
          <a:srcRect/>
          <a:stretch>
            <a:fillRect/>
          </a:stretch>
        </p:blipFill>
        <p:spPr bwMode="auto">
          <a:xfrm>
            <a:off x="3779912" y="3429000"/>
            <a:ext cx="3672000" cy="3085678"/>
          </a:xfrm>
          <a:prstGeom prst="rect">
            <a:avLst/>
          </a:prstGeom>
          <a:noFill/>
          <a:ln>
            <a:noFill/>
          </a:ln>
        </p:spPr>
      </p:pic>
      <p:pic>
        <p:nvPicPr>
          <p:cNvPr id="7" name="Рисунок 6" descr="http://s002.radikal.ru/i199/1002/05/77ab8a4d5622.jpg"/>
          <p:cNvPicPr/>
          <p:nvPr/>
        </p:nvPicPr>
        <p:blipFill>
          <a:blip r:embed="rId4">
            <a:extLst>
              <a:ext uri="{28A0092B-C50C-407E-A947-70E740481C1C}">
                <a14:useLocalDpi xmlns:a14="http://schemas.microsoft.com/office/drawing/2010/main" val="0"/>
              </a:ext>
            </a:extLst>
          </a:blip>
          <a:srcRect/>
          <a:stretch>
            <a:fillRect/>
          </a:stretch>
        </p:blipFill>
        <p:spPr bwMode="auto">
          <a:xfrm>
            <a:off x="6172200" y="620688"/>
            <a:ext cx="2971800" cy="2476500"/>
          </a:xfrm>
          <a:prstGeom prst="rect">
            <a:avLst/>
          </a:prstGeom>
          <a:noFill/>
          <a:ln>
            <a:noFill/>
          </a:ln>
        </p:spPr>
      </p:pic>
    </p:spTree>
    <p:extLst>
      <p:ext uri="{BB962C8B-B14F-4D97-AF65-F5344CB8AC3E}">
        <p14:creationId xmlns:p14="http://schemas.microsoft.com/office/powerpoint/2010/main" val="8021083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АЛЮМИНИЕВЫЕ КАСТРЮЛИ </a:t>
            </a:r>
            <a:r>
              <a:rPr lang="ru-RU" dirty="0" smtClean="0"/>
              <a:t> дёшевы, легки и довольно долговечны. </a:t>
            </a:r>
            <a:br>
              <a:rPr lang="ru-RU" dirty="0" smtClean="0"/>
            </a:br>
            <a:endParaRPr lang="ru-RU" dirty="0"/>
          </a:p>
        </p:txBody>
      </p:sp>
      <p:sp>
        <p:nvSpPr>
          <p:cNvPr id="3" name="Объект 2"/>
          <p:cNvSpPr>
            <a:spLocks noGrp="1"/>
          </p:cNvSpPr>
          <p:nvPr>
            <p:ph idx="1"/>
          </p:nvPr>
        </p:nvSpPr>
        <p:spPr/>
        <p:txBody>
          <a:bodyPr>
            <a:noAutofit/>
          </a:bodyPr>
          <a:lstStyle/>
          <a:p>
            <a:r>
              <a:rPr lang="ru-RU" sz="4800" dirty="0" smtClean="0"/>
              <a:t>В </a:t>
            </a:r>
            <a:r>
              <a:rPr lang="ru-RU" sz="4800" dirty="0"/>
              <a:t>ней быстрее закипает </a:t>
            </a:r>
            <a:r>
              <a:rPr lang="ru-RU" sz="4800" dirty="0" smtClean="0"/>
              <a:t>вода, в  </a:t>
            </a:r>
            <a:r>
              <a:rPr lang="ru-RU" sz="4800" b="1" u="sng" dirty="0"/>
              <a:t>алюминиевой посуде </a:t>
            </a:r>
            <a:r>
              <a:rPr lang="ru-RU" sz="4800" dirty="0"/>
              <a:t>можно кипятить молоко, </a:t>
            </a:r>
            <a:r>
              <a:rPr lang="ru-RU" sz="4800" dirty="0" smtClean="0"/>
              <a:t>варить картофель, овощи, каши.</a:t>
            </a:r>
          </a:p>
          <a:p>
            <a:endParaRPr lang="ru-RU" sz="4800" dirty="0"/>
          </a:p>
        </p:txBody>
      </p:sp>
      <p:sp>
        <p:nvSpPr>
          <p:cNvPr id="4" name="Текст 3"/>
          <p:cNvSpPr>
            <a:spLocks noGrp="1"/>
          </p:cNvSpPr>
          <p:nvPr>
            <p:ph type="body" sz="half" idx="2"/>
          </p:nvPr>
        </p:nvSpPr>
        <p:spPr/>
        <p:txBody>
          <a:bodyPr/>
          <a:lstStyle/>
          <a:p>
            <a:endParaRPr lang="ru-RU"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3" y="2132855"/>
            <a:ext cx="2304256" cy="2376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3376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Эмалированные кастрюли.</a:t>
            </a:r>
            <a:r>
              <a:rPr lang="ru-RU" dirty="0" smtClean="0"/>
              <a:t/>
            </a:r>
            <a:br>
              <a:rPr lang="ru-RU" dirty="0" smtClean="0"/>
            </a:br>
            <a:r>
              <a:rPr lang="ru-RU" dirty="0"/>
              <a:t> </a:t>
            </a:r>
            <a:r>
              <a:rPr lang="ru-RU" dirty="0" smtClean="0"/>
              <a:t> Эта посуда отличается красивым внешним видом.</a:t>
            </a:r>
            <a:br>
              <a:rPr lang="ru-RU" dirty="0" smtClean="0"/>
            </a:br>
            <a:endParaRPr lang="ru-RU" dirty="0"/>
          </a:p>
        </p:txBody>
      </p:sp>
      <p:sp>
        <p:nvSpPr>
          <p:cNvPr id="3" name="Объект 2"/>
          <p:cNvSpPr>
            <a:spLocks noGrp="1"/>
          </p:cNvSpPr>
          <p:nvPr>
            <p:ph idx="1"/>
          </p:nvPr>
        </p:nvSpPr>
        <p:spPr/>
        <p:txBody>
          <a:bodyPr>
            <a:normAutofit/>
          </a:bodyPr>
          <a:lstStyle/>
          <a:p>
            <a:r>
              <a:rPr lang="ru-RU" dirty="0" smtClean="0"/>
              <a:t>В</a:t>
            </a:r>
            <a:r>
              <a:rPr lang="ru-RU" b="1" dirty="0" smtClean="0"/>
              <a:t> </a:t>
            </a:r>
            <a:r>
              <a:rPr lang="ru-RU" b="1" dirty="0"/>
              <a:t>эмалированной кастрюле </a:t>
            </a:r>
            <a:r>
              <a:rPr lang="ru-RU" dirty="0"/>
              <a:t>  можно готовить </a:t>
            </a:r>
            <a:r>
              <a:rPr lang="ru-RU" dirty="0" smtClean="0"/>
              <a:t> </a:t>
            </a:r>
            <a:r>
              <a:rPr lang="ru-RU" dirty="0"/>
              <a:t>рагу, </a:t>
            </a:r>
            <a:r>
              <a:rPr lang="ru-RU" dirty="0" smtClean="0"/>
              <a:t>борщ, </a:t>
            </a:r>
            <a:r>
              <a:rPr lang="ru-RU" dirty="0"/>
              <a:t>щи, </a:t>
            </a:r>
            <a:r>
              <a:rPr lang="ru-RU" dirty="0" smtClean="0"/>
              <a:t>солянку,</a:t>
            </a:r>
            <a:r>
              <a:rPr lang="ru-RU" dirty="0"/>
              <a:t> рассольник, </a:t>
            </a:r>
            <a:r>
              <a:rPr lang="ru-RU" dirty="0" smtClean="0"/>
              <a:t>грибной суп, кисель </a:t>
            </a:r>
            <a:r>
              <a:rPr lang="ru-RU" dirty="0"/>
              <a:t>и </a:t>
            </a:r>
            <a:r>
              <a:rPr lang="ru-RU" dirty="0" smtClean="0"/>
              <a:t>компот, </a:t>
            </a:r>
            <a:endParaRPr lang="ru-RU" dirty="0"/>
          </a:p>
        </p:txBody>
      </p:sp>
      <p:sp>
        <p:nvSpPr>
          <p:cNvPr id="4" name="Текст 3"/>
          <p:cNvSpPr>
            <a:spLocks noGrp="1"/>
          </p:cNvSpPr>
          <p:nvPr>
            <p:ph type="body" sz="half" idx="2"/>
          </p:nvPr>
        </p:nvSpPr>
        <p:spPr/>
        <p:txBody>
          <a:bodyPr/>
          <a:lstStyle/>
          <a:p>
            <a:endParaRPr lang="ru-RU"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988840"/>
            <a:ext cx="2664296"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40195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Кастрюля из огнеупорного стекла </a:t>
            </a:r>
            <a:r>
              <a:rPr lang="ru-RU" dirty="0" smtClean="0"/>
              <a:t>является  самым новейшим изобретением.</a:t>
            </a:r>
            <a:endParaRPr lang="ru-RU" dirty="0"/>
          </a:p>
        </p:txBody>
      </p:sp>
      <p:sp>
        <p:nvSpPr>
          <p:cNvPr id="3" name="Объект 2"/>
          <p:cNvSpPr>
            <a:spLocks noGrp="1"/>
          </p:cNvSpPr>
          <p:nvPr>
            <p:ph idx="1"/>
          </p:nvPr>
        </p:nvSpPr>
        <p:spPr/>
        <p:txBody>
          <a:bodyPr>
            <a:normAutofit fontScale="77500" lnSpcReduction="20000"/>
          </a:bodyPr>
          <a:lstStyle/>
          <a:p>
            <a:pPr marL="0" indent="0">
              <a:buNone/>
            </a:pP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В </a:t>
            </a:r>
            <a:r>
              <a:rPr lang="ru-RU" dirty="0" smtClean="0">
                <a:latin typeface="Times New Roman" panose="02020603050405020304" pitchFamily="18" charset="0"/>
                <a:cs typeface="Times New Roman" panose="02020603050405020304" pitchFamily="18" charset="0"/>
              </a:rPr>
              <a:t>этой </a:t>
            </a:r>
            <a:r>
              <a:rPr lang="ru-RU" dirty="0">
                <a:latin typeface="Times New Roman" panose="02020603050405020304" pitchFamily="18" charset="0"/>
                <a:cs typeface="Times New Roman" panose="02020603050405020304" pitchFamily="18" charset="0"/>
              </a:rPr>
              <a:t>посуде приятно и удобно готовить</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Пища в ней </a:t>
            </a:r>
            <a:r>
              <a:rPr lang="ru-RU" b="1" u="sng" dirty="0">
                <a:latin typeface="Times New Roman" panose="02020603050405020304" pitchFamily="18" charset="0"/>
                <a:cs typeface="Times New Roman" panose="02020603050405020304" pitchFamily="18" charset="0"/>
              </a:rPr>
              <a:t>не </a:t>
            </a:r>
            <a:r>
              <a:rPr lang="ru-RU" b="1" u="sng" dirty="0" smtClean="0">
                <a:latin typeface="Times New Roman" panose="02020603050405020304" pitchFamily="18" charset="0"/>
                <a:cs typeface="Times New Roman" panose="02020603050405020304" pitchFamily="18" charset="0"/>
              </a:rPr>
              <a:t>пригорает,</a:t>
            </a:r>
          </a:p>
          <a:p>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во время приготовления пищи дно огнеупорной посуды всегда должно быть </a:t>
            </a:r>
            <a:r>
              <a:rPr lang="ru-RU" b="1" u="sng" dirty="0">
                <a:latin typeface="Times New Roman" panose="02020603050405020304" pitchFamily="18" charset="0"/>
                <a:cs typeface="Times New Roman" panose="02020603050405020304" pitchFamily="18" charset="0"/>
              </a:rPr>
              <a:t>покрыто слоем жидкости </a:t>
            </a:r>
            <a:r>
              <a:rPr lang="ru-RU" dirty="0">
                <a:latin typeface="Times New Roman" panose="02020603050405020304" pitchFamily="18" charset="0"/>
                <a:cs typeface="Times New Roman" panose="02020603050405020304" pitchFamily="18" charset="0"/>
              </a:rPr>
              <a:t>или </a:t>
            </a:r>
            <a:r>
              <a:rPr lang="ru-RU" b="1" u="sng" dirty="0">
                <a:latin typeface="Times New Roman" panose="02020603050405020304" pitchFamily="18" charset="0"/>
                <a:cs typeface="Times New Roman" panose="02020603050405020304" pitchFamily="18" charset="0"/>
              </a:rPr>
              <a:t>жира</a:t>
            </a:r>
            <a:r>
              <a:rPr lang="ru-RU" dirty="0" smtClean="0">
                <a:latin typeface="Times New Roman" panose="02020603050405020304" pitchFamily="18" charset="0"/>
                <a:cs typeface="Times New Roman" panose="02020603050405020304" pitchFamily="18" charset="0"/>
              </a:rPr>
              <a:t>,</a:t>
            </a:r>
          </a:p>
          <a:p>
            <a:r>
              <a:rPr lang="ru-RU" smtClean="0">
                <a:latin typeface="Times New Roman" panose="02020603050405020304" pitchFamily="18" charset="0"/>
                <a:cs typeface="Times New Roman" panose="02020603050405020304" pitchFamily="18" charset="0"/>
              </a:rPr>
              <a:t>Её можно </a:t>
            </a:r>
            <a:r>
              <a:rPr lang="ru-RU" dirty="0">
                <a:latin typeface="Times New Roman" panose="02020603050405020304" pitchFamily="18" charset="0"/>
                <a:cs typeface="Times New Roman" panose="02020603050405020304" pitchFamily="18" charset="0"/>
              </a:rPr>
              <a:t>использовать для </a:t>
            </a:r>
            <a:r>
              <a:rPr lang="ru-RU" dirty="0" smtClean="0">
                <a:latin typeface="Times New Roman" panose="02020603050405020304" pitchFamily="18" charset="0"/>
                <a:cs typeface="Times New Roman" panose="02020603050405020304" pitchFamily="18" charset="0"/>
              </a:rPr>
              <a:t>приготовления первых</a:t>
            </a:r>
            <a:r>
              <a:rPr lang="ru-RU" smtClean="0">
                <a:latin typeface="Times New Roman" panose="02020603050405020304" pitchFamily="18" charset="0"/>
                <a:cs typeface="Times New Roman" panose="02020603050405020304" pitchFamily="18" charset="0"/>
              </a:rPr>
              <a:t>, вторых </a:t>
            </a:r>
            <a:r>
              <a:rPr lang="ru-RU" dirty="0" smtClean="0">
                <a:latin typeface="Times New Roman" panose="02020603050405020304" pitchFamily="18" charset="0"/>
                <a:cs typeface="Times New Roman" panose="02020603050405020304" pitchFamily="18" charset="0"/>
              </a:rPr>
              <a:t>блюд: </a:t>
            </a:r>
            <a:r>
              <a:rPr lang="ru-RU" b="1" dirty="0">
                <a:latin typeface="Times New Roman" panose="02020603050405020304" pitchFamily="18" charset="0"/>
                <a:cs typeface="Times New Roman" panose="02020603050405020304" pitchFamily="18" charset="0"/>
              </a:rPr>
              <a:t>в духовке</a:t>
            </a:r>
            <a:r>
              <a:rPr lang="ru-RU" b="1"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в микроволновой печи</a:t>
            </a:r>
            <a:r>
              <a:rPr lang="ru-RU" b="1"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 </a:t>
            </a:r>
            <a:r>
              <a:rPr lang="ru-RU" b="1" dirty="0" smtClean="0">
                <a:latin typeface="Times New Roman" panose="02020603050405020304" pitchFamily="18" charset="0"/>
                <a:cs typeface="Times New Roman" panose="02020603050405020304" pitchFamily="18" charset="0"/>
              </a:rPr>
              <a:t>на </a:t>
            </a:r>
            <a:r>
              <a:rPr lang="ru-RU" b="1" dirty="0">
                <a:latin typeface="Times New Roman" panose="02020603050405020304" pitchFamily="18" charset="0"/>
                <a:cs typeface="Times New Roman" panose="02020603050405020304" pitchFamily="18" charset="0"/>
              </a:rPr>
              <a:t>открытой газовой горелке </a:t>
            </a:r>
            <a:r>
              <a:rPr lang="ru-RU" b="1" dirty="0" smtClean="0">
                <a:latin typeface="Times New Roman" panose="02020603050405020304" pitchFamily="18" charset="0"/>
                <a:cs typeface="Times New Roman" panose="02020603050405020304" pitchFamily="18" charset="0"/>
              </a:rPr>
              <a:t>,</a:t>
            </a:r>
          </a:p>
          <a:p>
            <a:r>
              <a:rPr lang="ru-RU" b="1" dirty="0" smtClean="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на </a:t>
            </a:r>
            <a:r>
              <a:rPr lang="ru-RU" b="1" dirty="0" smtClean="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электрической плите.</a:t>
            </a:r>
          </a:p>
          <a:p>
            <a:pPr marL="0" indent="0">
              <a:buNone/>
            </a:pPr>
            <a:r>
              <a:rPr lang="ru-RU" dirty="0">
                <a:latin typeface="Times New Roman" panose="02020603050405020304" pitchFamily="18" charset="0"/>
                <a:cs typeface="Times New Roman" panose="02020603050405020304" pitchFamily="18" charset="0"/>
              </a:rPr>
              <a:t> </a:t>
            </a:r>
          </a:p>
          <a:p>
            <a:endParaRPr lang="ru-RU" dirty="0"/>
          </a:p>
        </p:txBody>
      </p:sp>
      <p:sp>
        <p:nvSpPr>
          <p:cNvPr id="4" name="Текст 3"/>
          <p:cNvSpPr>
            <a:spLocks noGrp="1"/>
          </p:cNvSpPr>
          <p:nvPr>
            <p:ph type="body" sz="half" idx="2"/>
          </p:nvPr>
        </p:nvSpPr>
        <p:spPr/>
        <p:txBody>
          <a:bodyPr/>
          <a:lstStyle/>
          <a:p>
            <a:endParaRPr lang="ru-RU"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1" y="2420888"/>
            <a:ext cx="2952329" cy="3117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54889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b="1" dirty="0" smtClean="0"/>
              <a:t>  Заполни таблицу.</a:t>
            </a:r>
            <a:endParaRPr lang="ru-RU" sz="3200" b="1" dirty="0"/>
          </a:p>
        </p:txBody>
      </p:sp>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268760"/>
            <a:ext cx="8424936"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66895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163" y="908720"/>
            <a:ext cx="7920879"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67041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загадка</a:t>
            </a:r>
            <a:endParaRPr lang="ru-RU" dirty="0"/>
          </a:p>
        </p:txBody>
      </p:sp>
      <p:sp>
        <p:nvSpPr>
          <p:cNvPr id="3" name="Прямоугольник 2"/>
          <p:cNvSpPr/>
          <p:nvPr/>
        </p:nvSpPr>
        <p:spPr>
          <a:xfrm>
            <a:off x="1331640" y="1628801"/>
            <a:ext cx="6768752" cy="2554545"/>
          </a:xfrm>
          <a:prstGeom prst="rect">
            <a:avLst/>
          </a:prstGeom>
        </p:spPr>
        <p:txBody>
          <a:bodyPr wrap="square">
            <a:spAutoFit/>
          </a:bodyPr>
          <a:lstStyle/>
          <a:p>
            <a:r>
              <a:rPr lang="ru-RU" sz="3200" b="1" dirty="0">
                <a:latin typeface="Times New Roman" panose="02020603050405020304" pitchFamily="18" charset="0"/>
                <a:cs typeface="Times New Roman" panose="02020603050405020304" pitchFamily="18" charset="0"/>
              </a:rPr>
              <a:t>Печём блины, картошку жарим,</a:t>
            </a:r>
          </a:p>
          <a:p>
            <a:r>
              <a:rPr lang="ru-RU" sz="3200" b="1" dirty="0">
                <a:latin typeface="Times New Roman" panose="02020603050405020304" pitchFamily="18" charset="0"/>
                <a:cs typeface="Times New Roman" panose="02020603050405020304" pitchFamily="18" charset="0"/>
              </a:rPr>
              <a:t> Омлет готовим мы на ней.</a:t>
            </a:r>
          </a:p>
          <a:p>
            <a:r>
              <a:rPr lang="ru-RU" sz="3200" b="1" dirty="0">
                <a:latin typeface="Times New Roman" panose="02020603050405020304" pitchFamily="18" charset="0"/>
                <a:cs typeface="Times New Roman" panose="02020603050405020304" pitchFamily="18" charset="0"/>
              </a:rPr>
              <a:t> На ней нельзя и мы не парим</a:t>
            </a:r>
          </a:p>
          <a:p>
            <a:r>
              <a:rPr lang="ru-RU" sz="3200" b="1" dirty="0">
                <a:latin typeface="Times New Roman" panose="02020603050405020304" pitchFamily="18" charset="0"/>
                <a:cs typeface="Times New Roman" panose="02020603050405020304" pitchFamily="18" charset="0"/>
              </a:rPr>
              <a:t> Настой из трав и отрубей.</a:t>
            </a:r>
          </a:p>
          <a:p>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21470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522514"/>
          </a:xfrm>
        </p:spPr>
        <p:txBody>
          <a:bodyPr>
            <a:normAutofit/>
          </a:bodyPr>
          <a:lstStyle/>
          <a:p>
            <a:r>
              <a:rPr lang="ru-RU" sz="3600" b="1" u="sng" dirty="0">
                <a:latin typeface="Times New Roman" panose="02020603050405020304" pitchFamily="18" charset="0"/>
                <a:cs typeface="Times New Roman" panose="02020603050405020304" pitchFamily="18" charset="0"/>
              </a:rPr>
              <a:t>Сковорода́ </a:t>
            </a:r>
            <a:r>
              <a:rPr lang="ru-RU" sz="3600" b="1" dirty="0" smtClean="0">
                <a:latin typeface="Times New Roman" panose="02020603050405020304" pitchFamily="18" charset="0"/>
                <a:cs typeface="Times New Roman" panose="02020603050405020304" pitchFamily="18" charset="0"/>
              </a:rPr>
              <a:t>—</a:t>
            </a:r>
            <a:br>
              <a:rPr lang="ru-RU" sz="3600" b="1" dirty="0" smtClean="0">
                <a:latin typeface="Times New Roman" panose="02020603050405020304" pitchFamily="18" charset="0"/>
                <a:cs typeface="Times New Roman" panose="02020603050405020304" pitchFamily="18" charset="0"/>
              </a:rPr>
            </a:br>
            <a:r>
              <a:rPr lang="ru-RU" sz="3600" b="1" dirty="0" smtClean="0">
                <a:latin typeface="Times New Roman" panose="02020603050405020304" pitchFamily="18" charset="0"/>
                <a:cs typeface="Times New Roman" panose="02020603050405020304" pitchFamily="18" charset="0"/>
              </a:rPr>
              <a:t> </a:t>
            </a:r>
            <a:r>
              <a:rPr lang="ru-RU" sz="3600" b="1" dirty="0">
                <a:latin typeface="Times New Roman" panose="02020603050405020304" pitchFamily="18" charset="0"/>
                <a:cs typeface="Times New Roman" panose="02020603050405020304" pitchFamily="18" charset="0"/>
              </a:rPr>
              <a:t>приспособление для жарки пищи</a:t>
            </a:r>
            <a:r>
              <a:rPr lang="ru-RU" sz="3600" b="1" dirty="0" smtClean="0">
                <a:latin typeface="Times New Roman" panose="02020603050405020304" pitchFamily="18" charset="0"/>
                <a:cs typeface="Times New Roman" panose="02020603050405020304" pitchFamily="18" charset="0"/>
              </a:rPr>
              <a:t>.</a:t>
            </a:r>
            <a:br>
              <a:rPr lang="ru-RU" sz="3600" b="1" dirty="0" smtClean="0">
                <a:latin typeface="Times New Roman" panose="02020603050405020304" pitchFamily="18" charset="0"/>
                <a:cs typeface="Times New Roman" panose="02020603050405020304" pitchFamily="18" charset="0"/>
              </a:rPr>
            </a:br>
            <a:r>
              <a:rPr lang="ru-RU" sz="3600" b="1" dirty="0" smtClean="0">
                <a:latin typeface="Times New Roman" panose="02020603050405020304" pitchFamily="18" charset="0"/>
                <a:cs typeface="Times New Roman" panose="02020603050405020304" pitchFamily="18" charset="0"/>
              </a:rPr>
              <a:t> </a:t>
            </a:r>
            <a:r>
              <a:rPr lang="ru-RU" sz="3600" dirty="0" smtClean="0">
                <a:latin typeface="Times New Roman" panose="02020603050405020304" pitchFamily="18" charset="0"/>
                <a:cs typeface="Times New Roman" panose="02020603050405020304" pitchFamily="18" charset="0"/>
              </a:rPr>
              <a:t>Имеет, как правило, </a:t>
            </a:r>
            <a:r>
              <a:rPr lang="ru-RU" sz="3600" dirty="0">
                <a:latin typeface="Times New Roman" panose="02020603050405020304" pitchFamily="18" charset="0"/>
                <a:cs typeface="Times New Roman" panose="02020603050405020304" pitchFamily="18" charset="0"/>
              </a:rPr>
              <a:t>круглую форму. Может быть без ручек, с одной ручкой или с двумя ручками. </a:t>
            </a:r>
            <a:r>
              <a:rPr lang="ru-RU" u="sng" dirty="0"/>
              <a:t/>
            </a:r>
            <a:br>
              <a:rPr lang="ru-RU" u="sng" dirty="0"/>
            </a:br>
            <a:endParaRPr lang="ru-RU" u="sng"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3717032"/>
            <a:ext cx="4608512"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24525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6"/>
            <a:ext cx="8229600" cy="5962676"/>
          </a:xfrm>
        </p:spPr>
        <p:txBody>
          <a:bodyPr>
            <a:normAutofit fontScale="90000"/>
          </a:bodyPr>
          <a:lstStyle/>
          <a:p>
            <a:r>
              <a:rPr lang="ru-RU" sz="3200" dirty="0" smtClean="0"/>
              <a:t/>
            </a:r>
            <a:br>
              <a:rPr lang="ru-RU" sz="3200" dirty="0" smtClean="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Для блинов</a:t>
            </a:r>
            <a:br>
              <a:rPr lang="ru-RU" sz="3200" dirty="0" smtClean="0"/>
            </a:br>
            <a:r>
              <a:rPr lang="ru-RU" sz="3200" dirty="0" smtClean="0"/>
              <a:t/>
            </a:r>
            <a:br>
              <a:rPr lang="ru-RU" sz="3200" dirty="0" smtClean="0"/>
            </a:br>
            <a:r>
              <a:rPr lang="ru-RU" sz="3200" dirty="0"/>
              <a:t/>
            </a:r>
            <a:br>
              <a:rPr lang="ru-RU" sz="3200" dirty="0"/>
            </a:br>
            <a:r>
              <a:rPr lang="ru-RU" sz="3200" dirty="0" smtClean="0"/>
              <a:t>для гриля</a:t>
            </a:r>
            <a:br>
              <a:rPr lang="ru-RU" sz="3200" dirty="0" smtClean="0"/>
            </a:br>
            <a:r>
              <a:rPr lang="ru-RU" sz="3200" dirty="0" smtClean="0"/>
              <a:t/>
            </a:r>
            <a:br>
              <a:rPr lang="ru-RU" sz="3200" dirty="0" smtClean="0"/>
            </a:br>
            <a:r>
              <a:rPr lang="ru-RU" sz="3200" dirty="0"/>
              <a:t/>
            </a:r>
            <a:br>
              <a:rPr lang="ru-RU" sz="3200" dirty="0"/>
            </a:br>
            <a:r>
              <a:rPr lang="ru-RU" sz="3200" dirty="0" smtClean="0"/>
              <a:t>250 р. универсальная</a:t>
            </a:r>
            <a:br>
              <a:rPr lang="ru-RU" sz="3200" dirty="0" smtClean="0"/>
            </a:br>
            <a:r>
              <a:rPr lang="ru-RU" sz="3200" dirty="0" smtClean="0"/>
              <a:t> </a:t>
            </a:r>
            <a:r>
              <a:rPr lang="ru-RU" sz="3200" dirty="0"/>
              <a:t>для тушения и для жарки</a:t>
            </a:r>
            <a:br>
              <a:rPr lang="ru-RU" sz="3200" dirty="0"/>
            </a:br>
            <a:r>
              <a:rPr lang="ru-RU" sz="3200" dirty="0"/>
              <a:t/>
            </a:r>
            <a:br>
              <a:rPr lang="ru-RU" sz="3200" dirty="0"/>
            </a:br>
            <a:r>
              <a:rPr lang="ru-RU" sz="3200" dirty="0" smtClean="0"/>
              <a:t/>
            </a:r>
            <a:br>
              <a:rPr lang="ru-RU" sz="3200" dirty="0" smtClean="0"/>
            </a:br>
            <a:r>
              <a:rPr lang="ru-RU" sz="3200" dirty="0"/>
              <a:t/>
            </a:r>
            <a:br>
              <a:rPr lang="ru-RU" sz="3200" dirty="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для гриля</a:t>
            </a:r>
            <a:br>
              <a:rPr lang="ru-RU" sz="3200" dirty="0" smtClean="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
            </a:r>
            <a:br>
              <a:rPr lang="ru-RU" sz="3200" dirty="0" smtClean="0"/>
            </a:br>
            <a:r>
              <a:rPr lang="ru-RU" sz="3200" dirty="0"/>
              <a:t/>
            </a:r>
            <a:br>
              <a:rPr lang="ru-RU" sz="3200" dirty="0"/>
            </a:br>
            <a:r>
              <a:rPr lang="ru-RU" sz="3200" dirty="0" smtClean="0"/>
              <a:t>универсальная  </a:t>
            </a:r>
            <a:endParaRPr lang="ru-RU" sz="3200"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12818"/>
            <a:ext cx="2520000" cy="202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2235433"/>
            <a:ext cx="2520000" cy="1765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3118425"/>
            <a:ext cx="2268000" cy="22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64388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Рисунок 2"/>
          <p:cNvSpPr>
            <a:spLocks noGrp="1"/>
          </p:cNvSpPr>
          <p:nvPr>
            <p:ph type="pic" idx="1"/>
          </p:nvPr>
        </p:nvSpPr>
        <p:spPr/>
      </p:sp>
      <p:sp>
        <p:nvSpPr>
          <p:cNvPr id="4" name="Текст 3"/>
          <p:cNvSpPr>
            <a:spLocks noGrp="1"/>
          </p:cNvSpPr>
          <p:nvPr>
            <p:ph type="body" sz="half" idx="2"/>
          </p:nvPr>
        </p:nvSpPr>
        <p:spPr/>
        <p:txBody>
          <a:bodyPr/>
          <a:lstStyle/>
          <a:p>
            <a:endParaRPr lang="ru-R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76672"/>
            <a:ext cx="4524375" cy="339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842314"/>
            <a:ext cx="3996000" cy="2659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4293096"/>
            <a:ext cx="28575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85455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980728"/>
            <a:ext cx="8229600" cy="5400600"/>
          </a:xfrm>
        </p:spPr>
        <p:txBody>
          <a:bodyPr>
            <a:normAutofit fontScale="90000"/>
          </a:bodyPr>
          <a:lstStyle/>
          <a:p>
            <a:r>
              <a:rPr lang="ru-RU" sz="3600" b="1" dirty="0" smtClean="0"/>
              <a:t>Вставь </a:t>
            </a:r>
            <a:r>
              <a:rPr lang="ru-RU" sz="3600" b="1" dirty="0"/>
              <a:t>в </a:t>
            </a:r>
            <a:r>
              <a:rPr lang="ru-RU" sz="3600" b="1" dirty="0" smtClean="0"/>
              <a:t>текст слова, </a:t>
            </a:r>
            <a:r>
              <a:rPr lang="ru-RU" sz="3600" b="1" dirty="0"/>
              <a:t>подходящие по </a:t>
            </a:r>
            <a:r>
              <a:rPr lang="ru-RU" sz="3600" b="1" dirty="0" smtClean="0"/>
              <a:t>смыслу.</a:t>
            </a:r>
            <a:br>
              <a:rPr lang="ru-RU" sz="3600" b="1" dirty="0" smtClean="0"/>
            </a:br>
            <a:r>
              <a:rPr lang="ru-RU" sz="3600" dirty="0"/>
              <a:t/>
            </a:r>
            <a:br>
              <a:rPr lang="ru-RU" sz="3600" dirty="0"/>
            </a:br>
            <a:r>
              <a:rPr lang="ru-RU" sz="3600" dirty="0"/>
              <a:t>_________________ -  приспособление для жарки пищи. </a:t>
            </a:r>
            <a:r>
              <a:rPr lang="ru-RU" sz="3600" dirty="0" smtClean="0"/>
              <a:t>Имеет </a:t>
            </a:r>
            <a:r>
              <a:rPr lang="ru-RU" sz="3600" dirty="0"/>
              <a:t>____________ форму. Может быть без  ___________, </a:t>
            </a:r>
            <a:r>
              <a:rPr lang="ru-RU" sz="3600" dirty="0" smtClean="0"/>
              <a:t>__одной </a:t>
            </a:r>
            <a:r>
              <a:rPr lang="ru-RU" sz="3600" dirty="0"/>
              <a:t>ручкой </a:t>
            </a:r>
            <a:r>
              <a:rPr lang="ru-RU" sz="3600" dirty="0" smtClean="0"/>
              <a:t>или</a:t>
            </a:r>
            <a:r>
              <a:rPr lang="ru-RU" sz="3600" dirty="0"/>
              <a:t> </a:t>
            </a:r>
            <a:r>
              <a:rPr lang="ru-RU" sz="3600" dirty="0" smtClean="0"/>
              <a:t>с двумя </a:t>
            </a:r>
            <a:r>
              <a:rPr lang="ru-RU" sz="3600" dirty="0"/>
              <a:t>ручками. </a:t>
            </a:r>
            <a:r>
              <a:rPr lang="ru-RU" sz="3600" dirty="0" smtClean="0"/>
              <a:t/>
            </a:r>
            <a:br>
              <a:rPr lang="ru-RU" sz="3600" dirty="0" smtClean="0"/>
            </a:br>
            <a:r>
              <a:rPr lang="ru-RU" sz="3600" dirty="0" smtClean="0"/>
              <a:t>                     </a:t>
            </a:r>
            <a:r>
              <a:rPr lang="ru-RU" sz="3600" dirty="0"/>
              <a:t/>
            </a:r>
            <a:br>
              <a:rPr lang="ru-RU" sz="3600" dirty="0"/>
            </a:br>
            <a:r>
              <a:rPr lang="ru-RU" sz="3600" b="1" u="sng" dirty="0"/>
              <a:t>Слова для справок</a:t>
            </a:r>
            <a:r>
              <a:rPr lang="ru-RU" sz="3600" dirty="0"/>
              <a:t>: круглую, ручек,  </a:t>
            </a:r>
            <a:r>
              <a:rPr lang="ru-RU" sz="3600" dirty="0" smtClean="0"/>
              <a:t>сковорода, с</a:t>
            </a:r>
            <a:r>
              <a:rPr lang="ru-RU" dirty="0"/>
              <a:t/>
            </a:r>
            <a:br>
              <a:rPr lang="ru-RU" dirty="0"/>
            </a:br>
            <a:r>
              <a:rPr lang="ru-RU" dirty="0"/>
              <a:t> </a:t>
            </a:r>
            <a:br>
              <a:rPr lang="ru-RU" dirty="0"/>
            </a:br>
            <a:endParaRPr lang="ru-RU" dirty="0"/>
          </a:p>
        </p:txBody>
      </p:sp>
    </p:spTree>
    <p:extLst>
      <p:ext uri="{BB962C8B-B14F-4D97-AF65-F5344CB8AC3E}">
        <p14:creationId xmlns:p14="http://schemas.microsoft.com/office/powerpoint/2010/main" val="24799843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292413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24744"/>
            <a:ext cx="8229600" cy="3600400"/>
          </a:xfrm>
        </p:spPr>
        <p:txBody>
          <a:bodyPr>
            <a:normAutofit/>
          </a:bodyPr>
          <a:lstStyle/>
          <a:p>
            <a:r>
              <a:rPr lang="ru-RU" sz="4000" dirty="0">
                <a:latin typeface="Times New Roman" panose="02020603050405020304" pitchFamily="18" charset="0"/>
                <a:cs typeface="Times New Roman" panose="02020603050405020304" pitchFamily="18" charset="0"/>
              </a:rPr>
              <a:t>Сковорода -  </a:t>
            </a:r>
            <a:r>
              <a:rPr lang="ru-RU" sz="4000" b="1" u="sng" dirty="0">
                <a:latin typeface="Times New Roman" panose="02020603050405020304" pitchFamily="18" charset="0"/>
                <a:cs typeface="Times New Roman" panose="02020603050405020304" pitchFamily="18" charset="0"/>
              </a:rPr>
              <a:t>приспособление</a:t>
            </a:r>
            <a:r>
              <a:rPr lang="ru-RU" sz="4000" dirty="0">
                <a:latin typeface="Times New Roman" panose="02020603050405020304" pitchFamily="18" charset="0"/>
                <a:cs typeface="Times New Roman" panose="02020603050405020304" pitchFamily="18" charset="0"/>
              </a:rPr>
              <a:t> для жарки пищи. Имеет </a:t>
            </a:r>
            <a:r>
              <a:rPr lang="ru-RU" sz="4000" b="1" u="sng" dirty="0">
                <a:latin typeface="Times New Roman" panose="02020603050405020304" pitchFamily="18" charset="0"/>
                <a:cs typeface="Times New Roman" panose="02020603050405020304" pitchFamily="18" charset="0"/>
              </a:rPr>
              <a:t>круглую </a:t>
            </a:r>
            <a:r>
              <a:rPr lang="ru-RU" sz="4000" dirty="0">
                <a:latin typeface="Times New Roman" panose="02020603050405020304" pitchFamily="18" charset="0"/>
                <a:cs typeface="Times New Roman" panose="02020603050405020304" pitchFamily="18" charset="0"/>
              </a:rPr>
              <a:t>форму. Может быть без  </a:t>
            </a:r>
            <a:r>
              <a:rPr lang="ru-RU" sz="4000" b="1" u="sng" dirty="0">
                <a:latin typeface="Times New Roman" panose="02020603050405020304" pitchFamily="18" charset="0"/>
                <a:cs typeface="Times New Roman" panose="02020603050405020304" pitchFamily="18" charset="0"/>
              </a:rPr>
              <a:t>ручек</a:t>
            </a:r>
            <a:r>
              <a:rPr lang="ru-RU" sz="4000" dirty="0">
                <a:latin typeface="Times New Roman" panose="02020603050405020304" pitchFamily="18" charset="0"/>
                <a:cs typeface="Times New Roman" panose="02020603050405020304" pitchFamily="18" charset="0"/>
              </a:rPr>
              <a:t>, </a:t>
            </a:r>
            <a:r>
              <a:rPr lang="ru-RU" sz="4000" b="1" dirty="0">
                <a:latin typeface="Times New Roman" panose="02020603050405020304" pitchFamily="18" charset="0"/>
                <a:cs typeface="Times New Roman" panose="02020603050405020304" pitchFamily="18" charset="0"/>
              </a:rPr>
              <a:t>с </a:t>
            </a:r>
            <a:r>
              <a:rPr lang="ru-RU" sz="4000" dirty="0">
                <a:latin typeface="Times New Roman" panose="02020603050405020304" pitchFamily="18" charset="0"/>
                <a:cs typeface="Times New Roman" panose="02020603050405020304" pitchFamily="18" charset="0"/>
              </a:rPr>
              <a:t>одной ручкой или с двумя ручками.                      </a:t>
            </a:r>
            <a:r>
              <a:rPr lang="ru-RU" dirty="0"/>
              <a:t/>
            </a:r>
            <a:br>
              <a:rPr lang="ru-RU" dirty="0"/>
            </a:br>
            <a:endParaRPr lang="ru-RU" dirty="0"/>
          </a:p>
        </p:txBody>
      </p:sp>
    </p:spTree>
    <p:extLst>
      <p:ext uri="{BB962C8B-B14F-4D97-AF65-F5344CB8AC3E}">
        <p14:creationId xmlns:p14="http://schemas.microsoft.com/office/powerpoint/2010/main" val="38763594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387424"/>
            <a:ext cx="8229600" cy="6106690"/>
          </a:xfrm>
        </p:spPr>
        <p:txBody>
          <a:bodyPr>
            <a:normAutofit/>
          </a:bodyPr>
          <a:lstStyle/>
          <a:p>
            <a:r>
              <a:rPr lang="ru-RU" dirty="0" smtClean="0"/>
              <a:t>На полках  кухонной посуды купим  противень.</a:t>
            </a:r>
            <a:br>
              <a:rPr lang="ru-RU" dirty="0" smtClean="0"/>
            </a:br>
            <a:r>
              <a:rPr lang="ru-RU" dirty="0" smtClean="0"/>
              <a:t>1060 р.</a:t>
            </a:r>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3321470"/>
            <a:ext cx="1901825" cy="142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4293096"/>
            <a:ext cx="2846387"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78067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87424"/>
            <a:ext cx="8229600" cy="5112568"/>
          </a:xfrm>
        </p:spPr>
        <p:txBody>
          <a:bodyPr>
            <a:normAutofit/>
          </a:bodyPr>
          <a:lstStyle/>
          <a:p>
            <a:r>
              <a:rPr lang="ru-RU" sz="2800" b="1" dirty="0" smtClean="0">
                <a:latin typeface="Times New Roman" panose="02020603050405020304" pitchFamily="18" charset="0"/>
                <a:cs typeface="Times New Roman" panose="02020603050405020304" pitchFamily="18" charset="0"/>
              </a:rPr>
              <a:t/>
            </a:r>
            <a:br>
              <a:rPr lang="ru-RU" sz="2800" b="1" dirty="0" smtClean="0">
                <a:latin typeface="Times New Roman" panose="02020603050405020304" pitchFamily="18" charset="0"/>
                <a:cs typeface="Times New Roman" panose="02020603050405020304" pitchFamily="18" charset="0"/>
              </a:rPr>
            </a:br>
            <a:r>
              <a:rPr lang="ru-RU" sz="2800" b="1" dirty="0" err="1" smtClean="0">
                <a:latin typeface="Times New Roman" panose="02020603050405020304" pitchFamily="18" charset="0"/>
                <a:cs typeface="Times New Roman" panose="02020603050405020304" pitchFamily="18" charset="0"/>
              </a:rPr>
              <a:t>Про́тивень</a:t>
            </a:r>
            <a:r>
              <a:rPr lang="ru-RU" sz="2800" b="1" dirty="0" smtClean="0">
                <a:latin typeface="Times New Roman" panose="02020603050405020304" pitchFamily="18" charset="0"/>
                <a:cs typeface="Times New Roman" panose="02020603050405020304" pitchFamily="18" charset="0"/>
              </a:rPr>
              <a:t> </a:t>
            </a:r>
            <a:r>
              <a:rPr lang="ru-RU" sz="2800" b="1" dirty="0">
                <a:latin typeface="Times New Roman" panose="02020603050405020304" pitchFamily="18" charset="0"/>
                <a:cs typeface="Times New Roman" panose="02020603050405020304" pitchFamily="18" charset="0"/>
              </a:rPr>
              <a:t>— </a:t>
            </a:r>
            <a:r>
              <a:rPr lang="ru-RU" sz="2800" dirty="0" smtClean="0">
                <a:latin typeface="Times New Roman" panose="02020603050405020304" pitchFamily="18" charset="0"/>
                <a:cs typeface="Times New Roman" panose="02020603050405020304" pitchFamily="18" charset="0"/>
              </a:rPr>
              <a:t>тонкий металлический </a:t>
            </a:r>
            <a:r>
              <a:rPr lang="ru-RU" sz="2800" dirty="0">
                <a:latin typeface="Times New Roman" panose="02020603050405020304" pitchFamily="18" charset="0"/>
                <a:cs typeface="Times New Roman" panose="02020603050405020304" pitchFamily="18" charset="0"/>
              </a:rPr>
              <a:t>лист с </a:t>
            </a:r>
            <a:r>
              <a:rPr lang="ru-RU" sz="2800" dirty="0" smtClean="0">
                <a:latin typeface="Times New Roman" panose="02020603050405020304" pitchFamily="18" charset="0"/>
                <a:cs typeface="Times New Roman" panose="02020603050405020304" pitchFamily="18" charset="0"/>
              </a:rPr>
              <a:t>загнутыми краями </a:t>
            </a:r>
            <a:r>
              <a:rPr lang="ru-RU" sz="2800" dirty="0">
                <a:latin typeface="Times New Roman" panose="02020603050405020304" pitchFamily="18" charset="0"/>
                <a:cs typeface="Times New Roman" panose="02020603050405020304" pitchFamily="18" charset="0"/>
              </a:rPr>
              <a:t>и невысоким бортиком для </a:t>
            </a:r>
            <a:r>
              <a:rPr lang="ru-RU" sz="2800" dirty="0" smtClean="0">
                <a:latin typeface="Times New Roman" panose="02020603050405020304" pitchFamily="18" charset="0"/>
                <a:cs typeface="Times New Roman" panose="02020603050405020304" pitchFamily="18" charset="0"/>
              </a:rPr>
              <a:t>жарения </a:t>
            </a:r>
            <a:r>
              <a:rPr lang="ru-RU" sz="2800" dirty="0">
                <a:latin typeface="Times New Roman" panose="02020603050405020304" pitchFamily="18" charset="0"/>
                <a:cs typeface="Times New Roman" panose="02020603050405020304" pitchFamily="18" charset="0"/>
              </a:rPr>
              <a:t>и </a:t>
            </a:r>
            <a:r>
              <a:rPr lang="ru-RU" sz="2800" dirty="0" smtClean="0">
                <a:latin typeface="Times New Roman" panose="02020603050405020304" pitchFamily="18" charset="0"/>
                <a:cs typeface="Times New Roman" panose="02020603050405020304" pitchFamily="18" charset="0"/>
              </a:rPr>
              <a:t>выпекания.</a:t>
            </a:r>
            <a:r>
              <a:rPr lang="ru-RU" sz="2800" u="sng" dirty="0"/>
              <a:t> Проти</a:t>
            </a:r>
            <a:r>
              <a:rPr lang="ru-RU" sz="2800" u="sng" dirty="0">
                <a:solidFill>
                  <a:srgbClr val="FF0000"/>
                </a:solidFill>
              </a:rPr>
              <a:t>вн</a:t>
            </a:r>
            <a:r>
              <a:rPr lang="ru-RU" sz="2800" u="sng" dirty="0"/>
              <a:t>и </a:t>
            </a:r>
            <a:r>
              <a:rPr lang="ru-RU" sz="2800" dirty="0"/>
              <a:t>удобны для выпекания больших пирогов, небольших булочек  или </a:t>
            </a:r>
            <a:r>
              <a:rPr lang="ru-RU" sz="2800" dirty="0" smtClean="0"/>
              <a:t>для жарения курицы.</a:t>
            </a: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ru-RU" sz="2800" dirty="0">
                <a:latin typeface="Times New Roman" panose="02020603050405020304" pitchFamily="18" charset="0"/>
                <a:cs typeface="Times New Roman" panose="02020603050405020304" pitchFamily="18" charset="0"/>
              </a:rPr>
              <a:t/>
            </a:r>
            <a:br>
              <a:rPr lang="ru-RU" sz="2800" dirty="0">
                <a:latin typeface="Times New Roman" panose="02020603050405020304" pitchFamily="18" charset="0"/>
                <a:cs typeface="Times New Roman" panose="02020603050405020304" pitchFamily="18" charset="0"/>
              </a:rPr>
            </a:br>
            <a:endParaRPr lang="ru-RU" sz="3200"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7" y="3970437"/>
            <a:ext cx="2952000" cy="2216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2385" y="3841258"/>
            <a:ext cx="3706813" cy="247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815" y="3284984"/>
            <a:ext cx="2376000" cy="211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4527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810546"/>
          </a:xfrm>
        </p:spPr>
        <p:txBody>
          <a:bodyPr>
            <a:normAutofit fontScale="90000"/>
          </a:bodyPr>
          <a:lstStyle/>
          <a:p>
            <a:r>
              <a:rPr lang="ru-RU" sz="4000" b="1" dirty="0" smtClean="0"/>
              <a:t> </a:t>
            </a:r>
            <a:r>
              <a:rPr lang="ru-RU" sz="4000" b="1" dirty="0"/>
              <a:t>Соедини стрелками слова, подходящие по смыслу</a:t>
            </a:r>
            <a:r>
              <a:rPr lang="ru-RU" sz="4000" b="1" dirty="0" smtClean="0"/>
              <a:t>.</a:t>
            </a:r>
            <a:br>
              <a:rPr lang="ru-RU" sz="4000" b="1" dirty="0" smtClean="0"/>
            </a:br>
            <a:r>
              <a:rPr lang="ru-RU" dirty="0"/>
              <a:t/>
            </a:r>
            <a:br>
              <a:rPr lang="ru-RU" dirty="0"/>
            </a:br>
            <a:r>
              <a:rPr lang="ru-RU" dirty="0"/>
              <a:t>Кастрюля </a:t>
            </a:r>
            <a:r>
              <a:rPr lang="ru-RU" dirty="0" smtClean="0"/>
              <a:t>              </a:t>
            </a:r>
            <a:r>
              <a:rPr lang="ru-RU" dirty="0"/>
              <a:t>выпекание булочек</a:t>
            </a:r>
            <a:br>
              <a:rPr lang="ru-RU" dirty="0"/>
            </a:br>
            <a:r>
              <a:rPr lang="ru-RU" dirty="0"/>
              <a:t>Сковорода </a:t>
            </a:r>
            <a:r>
              <a:rPr lang="ru-RU" dirty="0" smtClean="0"/>
              <a:t>             </a:t>
            </a:r>
            <a:r>
              <a:rPr lang="ru-RU" dirty="0"/>
              <a:t>варка </a:t>
            </a:r>
            <a:r>
              <a:rPr lang="ru-RU" dirty="0" smtClean="0"/>
              <a:t>рассольника</a:t>
            </a:r>
            <a:br>
              <a:rPr lang="ru-RU" dirty="0" smtClean="0"/>
            </a:br>
            <a:r>
              <a:rPr lang="ru-RU" dirty="0" smtClean="0"/>
              <a:t>Противень            печь </a:t>
            </a:r>
            <a:r>
              <a:rPr lang="ru-RU" dirty="0"/>
              <a:t>блины </a:t>
            </a:r>
            <a:br>
              <a:rPr lang="ru-RU" dirty="0"/>
            </a:br>
            <a:endParaRPr lang="ru-RU" dirty="0"/>
          </a:p>
        </p:txBody>
      </p:sp>
    </p:spTree>
    <p:extLst>
      <p:ext uri="{BB962C8B-B14F-4D97-AF65-F5344CB8AC3E}">
        <p14:creationId xmlns:p14="http://schemas.microsoft.com/office/powerpoint/2010/main" val="7996110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02634"/>
          </a:xfrm>
        </p:spPr>
        <p:txBody>
          <a:bodyPr>
            <a:normAutofit fontScale="90000"/>
          </a:bodyPr>
          <a:lstStyle/>
          <a:p>
            <a:r>
              <a:rPr lang="ru-RU" sz="3600" b="1" dirty="0"/>
              <a:t>4</a:t>
            </a:r>
            <a:r>
              <a:rPr lang="ru-RU" sz="3600" b="1" dirty="0" smtClean="0"/>
              <a:t>.Соедини </a:t>
            </a:r>
            <a:r>
              <a:rPr lang="ru-RU" sz="3600" b="1" dirty="0"/>
              <a:t>стрелками слова, подходящие по </a:t>
            </a:r>
            <a:r>
              <a:rPr lang="ru-RU" sz="3600" b="1" dirty="0" smtClean="0"/>
              <a:t>смыслу.</a:t>
            </a:r>
            <a:r>
              <a:rPr lang="ru-RU" sz="3600" dirty="0"/>
              <a:t/>
            </a:r>
            <a:br>
              <a:rPr lang="ru-RU" sz="3600" dirty="0"/>
            </a:br>
            <a:r>
              <a:rPr lang="ru-RU" sz="3600" dirty="0"/>
              <a:t/>
            </a:r>
            <a:br>
              <a:rPr lang="ru-RU" sz="3600" dirty="0"/>
            </a:br>
            <a:r>
              <a:rPr lang="ru-RU" dirty="0" smtClean="0"/>
              <a:t>Кастрюля               </a:t>
            </a:r>
            <a:r>
              <a:rPr lang="ru-RU" dirty="0"/>
              <a:t>выпекание </a:t>
            </a:r>
            <a:r>
              <a:rPr lang="ru-RU" dirty="0" smtClean="0"/>
              <a:t>булочек</a:t>
            </a:r>
            <a:r>
              <a:rPr lang="ru-RU" dirty="0"/>
              <a:t/>
            </a:r>
            <a:br>
              <a:rPr lang="ru-RU" dirty="0"/>
            </a:br>
            <a:r>
              <a:rPr lang="ru-RU" dirty="0" smtClean="0"/>
              <a:t>Сковорода              </a:t>
            </a:r>
            <a:r>
              <a:rPr lang="ru-RU" dirty="0"/>
              <a:t>варка рассольника</a:t>
            </a:r>
            <a:br>
              <a:rPr lang="ru-RU" dirty="0"/>
            </a:br>
            <a:r>
              <a:rPr lang="ru-RU" dirty="0"/>
              <a:t> </a:t>
            </a:r>
            <a:r>
              <a:rPr lang="ru-RU" dirty="0" smtClean="0"/>
              <a:t>Противень              </a:t>
            </a:r>
            <a:r>
              <a:rPr lang="ru-RU" dirty="0"/>
              <a:t>печь блины </a:t>
            </a:r>
            <a:br>
              <a:rPr lang="ru-RU" dirty="0"/>
            </a:br>
            <a:endParaRPr lang="ru-RU" dirty="0"/>
          </a:p>
        </p:txBody>
      </p:sp>
      <p:cxnSp>
        <p:nvCxnSpPr>
          <p:cNvPr id="4" name="Прямая со стрелкой 3"/>
          <p:cNvCxnSpPr/>
          <p:nvPr/>
        </p:nvCxnSpPr>
        <p:spPr>
          <a:xfrm>
            <a:off x="2699792" y="2996952"/>
            <a:ext cx="1728192"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p:nvPr/>
        </p:nvCxnSpPr>
        <p:spPr>
          <a:xfrm>
            <a:off x="3059832" y="3573016"/>
            <a:ext cx="216024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flipV="1">
            <a:off x="3851920" y="2996952"/>
            <a:ext cx="576064" cy="11521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1380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802434"/>
          </a:xfrm>
        </p:spPr>
        <p:txBody>
          <a:bodyPr>
            <a:normAutofit/>
          </a:bodyPr>
          <a:lstStyle/>
          <a:p>
            <a:r>
              <a:rPr lang="ru-RU" dirty="0" smtClean="0"/>
              <a:t>Что ещё можно купить в отделе кухонной посуды?</a:t>
            </a:r>
            <a:endParaRPr lang="ru-RU" dirty="0"/>
          </a:p>
        </p:txBody>
      </p:sp>
    </p:spTree>
    <p:extLst>
      <p:ext uri="{BB962C8B-B14F-4D97-AF65-F5344CB8AC3E}">
        <p14:creationId xmlns:p14="http://schemas.microsoft.com/office/powerpoint/2010/main" val="18810609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загадка</a:t>
            </a:r>
            <a:endParaRPr lang="ru-RU" dirty="0"/>
          </a:p>
        </p:txBody>
      </p:sp>
      <p:sp>
        <p:nvSpPr>
          <p:cNvPr id="3" name="Прямоугольник 2"/>
          <p:cNvSpPr/>
          <p:nvPr/>
        </p:nvSpPr>
        <p:spPr>
          <a:xfrm>
            <a:off x="1331640" y="3244334"/>
            <a:ext cx="7667213" cy="646331"/>
          </a:xfrm>
          <a:prstGeom prst="rect">
            <a:avLst/>
          </a:prstGeom>
        </p:spPr>
        <p:txBody>
          <a:bodyPr wrap="square">
            <a:spAutoFit/>
          </a:bodyPr>
          <a:lstStyle/>
          <a:p>
            <a:r>
              <a:rPr lang="ru-RU" sz="3600" b="1" dirty="0">
                <a:latin typeface="Times New Roman" panose="02020603050405020304" pitchFamily="18" charset="0"/>
                <a:cs typeface="Times New Roman" panose="02020603050405020304" pitchFamily="18" charset="0"/>
              </a:rPr>
              <a:t>Рыба в море, хвост на заборе</a:t>
            </a:r>
          </a:p>
        </p:txBody>
      </p:sp>
    </p:spTree>
    <p:extLst>
      <p:ext uri="{BB962C8B-B14F-4D97-AF65-F5344CB8AC3E}">
        <p14:creationId xmlns:p14="http://schemas.microsoft.com/office/powerpoint/2010/main" val="1869886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fontScale="90000"/>
          </a:bodyPr>
          <a:lstStyle/>
          <a:p>
            <a:r>
              <a:rPr lang="ru-RU" sz="3600" b="1" u="sng" dirty="0"/>
              <a:t>КОВШ</a:t>
            </a:r>
            <a:r>
              <a:rPr lang="ru-RU" sz="3600" u="sng" dirty="0"/>
              <a:t> </a:t>
            </a:r>
            <a:r>
              <a:rPr lang="ru-RU" sz="3600" dirty="0"/>
              <a:t>— деревянный или </a:t>
            </a:r>
            <a:r>
              <a:rPr lang="ru-RU" sz="3600" b="1" dirty="0"/>
              <a:t>металлический сосуд для питья </a:t>
            </a:r>
            <a:r>
              <a:rPr lang="ru-RU" sz="3600" dirty="0"/>
              <a:t>и </a:t>
            </a:r>
            <a:r>
              <a:rPr lang="ru-RU" sz="3600" dirty="0" smtClean="0"/>
              <a:t>разлива  </a:t>
            </a:r>
            <a:r>
              <a:rPr lang="ru-RU" sz="3600" dirty="0"/>
              <a:t>кваса и </a:t>
            </a:r>
            <a:r>
              <a:rPr lang="ru-RU" sz="3600" b="1" dirty="0" smtClean="0"/>
              <a:t>другого</a:t>
            </a:r>
            <a:r>
              <a:rPr lang="ru-RU" sz="3600" dirty="0"/>
              <a:t> </a:t>
            </a:r>
            <a:r>
              <a:rPr lang="ru-RU" sz="3600" b="1" dirty="0" smtClean="0"/>
              <a:t>назначения.</a:t>
            </a:r>
            <a:r>
              <a:rPr lang="ru-RU" sz="3600" dirty="0"/>
              <a:t/>
            </a:r>
            <a:br>
              <a:rPr lang="ru-RU" sz="3600" dirty="0"/>
            </a:br>
            <a:r>
              <a:rPr lang="ru-RU" sz="3600" dirty="0" smtClean="0"/>
              <a:t>Имеет </a:t>
            </a:r>
            <a:r>
              <a:rPr lang="ru-RU" sz="3600" dirty="0"/>
              <a:t>форму ладьи с одной высоко </a:t>
            </a:r>
            <a:r>
              <a:rPr lang="ru-RU" sz="3600" b="1" dirty="0"/>
              <a:t>приподнятой ручкой </a:t>
            </a:r>
            <a:r>
              <a:rPr lang="ru-RU" sz="3600" dirty="0"/>
              <a:t>или </a:t>
            </a:r>
            <a:r>
              <a:rPr lang="ru-RU" sz="3600" b="1" dirty="0"/>
              <a:t>двумя в виде головы и хвоста птицы</a:t>
            </a:r>
            <a:r>
              <a:rPr lang="ru-RU" b="1" dirty="0"/>
              <a:t>.</a:t>
            </a:r>
            <a:br>
              <a:rPr lang="ru-RU" b="1" dirty="0"/>
            </a:br>
            <a:r>
              <a:rPr lang="ru-RU" dirty="0"/>
              <a:t> </a:t>
            </a:r>
            <a:br>
              <a:rPr lang="ru-RU" dirty="0"/>
            </a:br>
            <a:endParaRPr lang="ru-RU" dirty="0"/>
          </a:p>
        </p:txBody>
      </p:sp>
      <p:sp>
        <p:nvSpPr>
          <p:cNvPr id="3" name="Подзаголовок 2"/>
          <p:cNvSpPr>
            <a:spLocks noGrp="1"/>
          </p:cNvSpPr>
          <p:nvPr>
            <p:ph type="subTitle" idx="1"/>
          </p:nvPr>
        </p:nvSpPr>
        <p:spPr/>
        <p:txBody>
          <a:bodyPr/>
          <a:lstStyle/>
          <a:p>
            <a:endParaRPr lang="ru-RU"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094351"/>
            <a:ext cx="2628000" cy="234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4293096"/>
            <a:ext cx="2664000" cy="2139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8618" y="4157064"/>
            <a:ext cx="2412000"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82878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smtClean="0"/>
              <a:t>Приготовление булочки с корицей и кремом.</a:t>
            </a:r>
            <a:endParaRPr lang="ru-RU" sz="2800" b="1" dirty="0"/>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132856"/>
            <a:ext cx="428625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916832"/>
            <a:ext cx="4068000" cy="304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60254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54562"/>
          </a:xfrm>
        </p:spPr>
        <p:txBody>
          <a:bodyPr>
            <a:normAutofit/>
          </a:bodyPr>
          <a:lstStyle/>
          <a:p>
            <a:r>
              <a:rPr lang="ru-RU" sz="3600" b="1" dirty="0" smtClean="0"/>
              <a:t> </a:t>
            </a:r>
            <a:r>
              <a:rPr lang="ru-RU" sz="3600" b="1" dirty="0"/>
              <a:t>Найди в наборе букв слова, относящиеся к кухонной посуде, подчеркни их</a:t>
            </a:r>
            <a:r>
              <a:rPr lang="ru-RU" sz="3600" b="1" dirty="0" smtClean="0"/>
              <a:t>.</a:t>
            </a:r>
            <a:br>
              <a:rPr lang="ru-RU" sz="3600" b="1" dirty="0" smtClean="0"/>
            </a:br>
            <a:r>
              <a:rPr lang="ru-RU" sz="3600" dirty="0"/>
              <a:t/>
            </a:r>
            <a:br>
              <a:rPr lang="ru-RU" sz="3600" dirty="0"/>
            </a:br>
            <a:r>
              <a:rPr lang="ru-RU" sz="3600" dirty="0" smtClean="0"/>
              <a:t>роимвьикастрюлябжэъзгнкясковородатрнвыфёбпротивеньюлыфсенгбюфроковштрлцжэътяч</a:t>
            </a:r>
            <a:r>
              <a:rPr lang="ru-RU" dirty="0"/>
              <a:t/>
            </a:r>
            <a:br>
              <a:rPr lang="ru-RU" dirty="0"/>
            </a:br>
            <a:endParaRPr lang="ru-RU" dirty="0"/>
          </a:p>
        </p:txBody>
      </p:sp>
    </p:spTree>
    <p:extLst>
      <p:ext uri="{BB962C8B-B14F-4D97-AF65-F5344CB8AC3E}">
        <p14:creationId xmlns:p14="http://schemas.microsoft.com/office/powerpoint/2010/main" val="1557080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000739"/>
            <a:ext cx="8496944" cy="3864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94545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54562"/>
          </a:xfrm>
        </p:spPr>
        <p:txBody>
          <a:bodyPr>
            <a:normAutofit/>
          </a:bodyPr>
          <a:lstStyle/>
          <a:p>
            <a:r>
              <a:rPr lang="ru-RU" sz="3200" b="1" dirty="0" smtClean="0"/>
              <a:t> </a:t>
            </a:r>
            <a:r>
              <a:rPr lang="ru-RU" sz="3200" b="1" dirty="0"/>
              <a:t>Найди в наборе букв слова, относящиеся к кухонной посуде, подчеркни их.</a:t>
            </a:r>
            <a:br>
              <a:rPr lang="ru-RU" sz="3200" b="1" dirty="0"/>
            </a:br>
            <a:r>
              <a:rPr lang="ru-RU" dirty="0"/>
              <a:t/>
            </a:r>
            <a:br>
              <a:rPr lang="ru-RU" dirty="0"/>
            </a:br>
            <a:r>
              <a:rPr lang="ru-RU" sz="3200" dirty="0" smtClean="0">
                <a:latin typeface="Times New Roman" pitchFamily="18" charset="0"/>
                <a:cs typeface="Times New Roman" pitchFamily="18" charset="0"/>
              </a:rPr>
              <a:t>роимвьи</a:t>
            </a:r>
            <a:r>
              <a:rPr lang="ru-RU" sz="3200" u="sng" dirty="0" smtClean="0">
                <a:latin typeface="Times New Roman" pitchFamily="18" charset="0"/>
                <a:cs typeface="Times New Roman" pitchFamily="18" charset="0"/>
              </a:rPr>
              <a:t>кастрюля</a:t>
            </a:r>
            <a:r>
              <a:rPr lang="ru-RU" sz="3200" dirty="0" smtClean="0">
                <a:latin typeface="Times New Roman" pitchFamily="18" charset="0"/>
                <a:cs typeface="Times New Roman" pitchFamily="18" charset="0"/>
              </a:rPr>
              <a:t>бжэъзгнкя</a:t>
            </a:r>
            <a:r>
              <a:rPr lang="ru-RU" sz="3200" u="sng" dirty="0" smtClean="0">
                <a:latin typeface="Times New Roman" pitchFamily="18" charset="0"/>
                <a:cs typeface="Times New Roman" pitchFamily="18" charset="0"/>
              </a:rPr>
              <a:t>сковорода</a:t>
            </a:r>
            <a:r>
              <a:rPr lang="ru-RU" sz="3200" dirty="0" smtClean="0">
                <a:latin typeface="Times New Roman" pitchFamily="18" charset="0"/>
                <a:cs typeface="Times New Roman" pitchFamily="18" charset="0"/>
              </a:rPr>
              <a:t>трнвыфёб</a:t>
            </a:r>
            <a:r>
              <a:rPr lang="ru-RU" sz="3200" u="sng" dirty="0" smtClean="0">
                <a:latin typeface="Times New Roman" pitchFamily="18" charset="0"/>
                <a:cs typeface="Times New Roman" pitchFamily="18" charset="0"/>
              </a:rPr>
              <a:t>противень</a:t>
            </a:r>
            <a:r>
              <a:rPr lang="ru-RU" sz="3200" dirty="0" smtClean="0">
                <a:latin typeface="Times New Roman" pitchFamily="18" charset="0"/>
                <a:cs typeface="Times New Roman" pitchFamily="18" charset="0"/>
              </a:rPr>
              <a:t>юлыфсенгбюфроуц</a:t>
            </a:r>
            <a:r>
              <a:rPr lang="ru-RU" sz="3200" u="sng" dirty="0" smtClean="0">
                <a:latin typeface="Times New Roman" pitchFamily="18" charset="0"/>
                <a:cs typeface="Times New Roman" pitchFamily="18" charset="0"/>
              </a:rPr>
              <a:t>ковш</a:t>
            </a:r>
            <a:r>
              <a:rPr lang="ru-RU" sz="3200" dirty="0" smtClean="0">
                <a:latin typeface="Times New Roman" pitchFamily="18" charset="0"/>
                <a:cs typeface="Times New Roman" pitchFamily="18" charset="0"/>
              </a:rPr>
              <a:t>трлцжэътяч</a:t>
            </a:r>
            <a:endParaRPr lang="ru-RU" sz="3200" dirty="0">
              <a:latin typeface="Times New Roman" pitchFamily="18" charset="0"/>
              <a:cs typeface="Times New Roman" pitchFamily="18" charset="0"/>
            </a:endParaRPr>
          </a:p>
        </p:txBody>
      </p:sp>
    </p:spTree>
    <p:extLst>
      <p:ext uri="{BB962C8B-B14F-4D97-AF65-F5344CB8AC3E}">
        <p14:creationId xmlns:p14="http://schemas.microsoft.com/office/powerpoint/2010/main" val="3044087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Прямоугольник 2"/>
          <p:cNvSpPr/>
          <p:nvPr/>
        </p:nvSpPr>
        <p:spPr>
          <a:xfrm>
            <a:off x="1106431" y="2420888"/>
            <a:ext cx="6909264" cy="1569660"/>
          </a:xfrm>
          <a:prstGeom prst="rect">
            <a:avLst/>
          </a:prstGeom>
          <a:noFill/>
        </p:spPr>
        <p:txBody>
          <a:bodyPr wrap="none" lIns="91440" tIns="45720" rIns="91440" bIns="45720">
            <a:spAutoFit/>
          </a:bodyPr>
          <a:lstStyle/>
          <a:p>
            <a:pPr algn="ctr"/>
            <a:r>
              <a:rPr lang="ru-RU" sz="9600" i="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КРОССВОРД</a:t>
            </a:r>
            <a:endParaRPr lang="ru-RU" sz="9600" i="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9269109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12776"/>
            <a:ext cx="8229600" cy="4752528"/>
          </a:xfrm>
        </p:spPr>
        <p:txBody>
          <a:bodyPr>
            <a:normAutofit fontScale="90000"/>
          </a:bodyPr>
          <a:lstStyle/>
          <a:p>
            <a:pPr lvl="0">
              <a:spcBef>
                <a:spcPts val="0"/>
              </a:spcBef>
            </a:pPr>
            <a:r>
              <a:rPr lang="ru-RU" sz="2400" b="1" dirty="0" smtClean="0">
                <a:solidFill>
                  <a:prstClr val="black"/>
                </a:solidFill>
              </a:rPr>
              <a:t>1. Имеет круглую форму, в ней удобно жарить </a:t>
            </a:r>
            <a:r>
              <a:rPr lang="ru-RU" sz="2400" b="1" dirty="0">
                <a:solidFill>
                  <a:prstClr val="black"/>
                </a:solidFill>
              </a:rPr>
              <a:t>мясо, </a:t>
            </a:r>
            <a:r>
              <a:rPr lang="ru-RU" sz="2400" b="1" dirty="0" smtClean="0">
                <a:solidFill>
                  <a:prstClr val="black"/>
                </a:solidFill>
              </a:rPr>
              <a:t>овощи,  </a:t>
            </a:r>
            <a:r>
              <a:rPr lang="ru-RU" sz="2400" b="1" dirty="0">
                <a:solidFill>
                  <a:prstClr val="black"/>
                </a:solidFill>
              </a:rPr>
              <a:t>рыбу</a:t>
            </a:r>
            <a:r>
              <a:rPr lang="ru-RU" sz="2400" b="1" dirty="0" smtClean="0">
                <a:solidFill>
                  <a:prstClr val="black"/>
                </a:solidFill>
              </a:rPr>
              <a:t> .</a:t>
            </a:r>
            <a:br>
              <a:rPr lang="ru-RU" sz="2400" b="1" dirty="0" smtClean="0">
                <a:solidFill>
                  <a:prstClr val="black"/>
                </a:solidFill>
              </a:rPr>
            </a:br>
            <a:r>
              <a:rPr lang="ru-RU" sz="2400" b="1" dirty="0" smtClean="0">
                <a:solidFill>
                  <a:prstClr val="black"/>
                </a:solidFill>
              </a:rPr>
              <a:t/>
            </a:r>
            <a:br>
              <a:rPr lang="ru-RU" sz="2400" b="1" dirty="0" smtClean="0">
                <a:solidFill>
                  <a:prstClr val="black"/>
                </a:solidFill>
              </a:rPr>
            </a:br>
            <a:r>
              <a:rPr lang="ru-RU" sz="2400" b="1" dirty="0" smtClean="0">
                <a:solidFill>
                  <a:prstClr val="black"/>
                </a:solidFill>
              </a:rPr>
              <a:t>2.  </a:t>
            </a:r>
            <a:r>
              <a:rPr lang="ru-RU" sz="2400" b="1" dirty="0" smtClean="0">
                <a:latin typeface="Times New Roman" panose="02020603050405020304" pitchFamily="18" charset="0"/>
                <a:cs typeface="Times New Roman" panose="02020603050405020304" pitchFamily="18" charset="0"/>
              </a:rPr>
              <a:t>Ёмкость  </a:t>
            </a:r>
            <a:r>
              <a:rPr lang="ru-RU" sz="2400" b="1" dirty="0">
                <a:latin typeface="Times New Roman" panose="02020603050405020304" pitchFamily="18" charset="0"/>
                <a:cs typeface="Times New Roman" panose="02020603050405020304" pitchFamily="18" charset="0"/>
              </a:rPr>
              <a:t>для приготовления пищи методом варки на открытом </a:t>
            </a:r>
            <a:r>
              <a:rPr lang="ru-RU" sz="2400" b="1" dirty="0" smtClean="0">
                <a:latin typeface="Times New Roman" panose="02020603050405020304" pitchFamily="18" charset="0"/>
                <a:cs typeface="Times New Roman" panose="02020603050405020304" pitchFamily="18" charset="0"/>
              </a:rPr>
              <a:t>огне.</a:t>
            </a:r>
            <a:br>
              <a:rPr lang="ru-RU" sz="2400" b="1" dirty="0" smtClean="0">
                <a:latin typeface="Times New Roman" panose="02020603050405020304" pitchFamily="18" charset="0"/>
                <a:cs typeface="Times New Roman" panose="02020603050405020304" pitchFamily="18" charset="0"/>
              </a:rPr>
            </a:br>
            <a:r>
              <a:rPr lang="ru-RU" sz="2400" b="1" dirty="0" smtClean="0">
                <a:latin typeface="Times New Roman" panose="02020603050405020304" pitchFamily="18" charset="0"/>
                <a:cs typeface="Times New Roman" panose="02020603050405020304" pitchFamily="18" charset="0"/>
              </a:rPr>
              <a:t> </a:t>
            </a:r>
            <a:br>
              <a:rPr lang="ru-RU" sz="2400" b="1" dirty="0" smtClean="0">
                <a:latin typeface="Times New Roman" panose="02020603050405020304" pitchFamily="18" charset="0"/>
                <a:cs typeface="Times New Roman" panose="02020603050405020304" pitchFamily="18" charset="0"/>
              </a:rPr>
            </a:br>
            <a:r>
              <a:rPr lang="ru-RU" sz="2400" b="1" dirty="0" smtClean="0">
                <a:solidFill>
                  <a:prstClr val="black"/>
                </a:solidFill>
              </a:rPr>
              <a:t>3. Тонкий, </a:t>
            </a:r>
            <a:r>
              <a:rPr lang="ru-RU" sz="2400" b="1" dirty="0">
                <a:solidFill>
                  <a:prstClr val="black"/>
                </a:solidFill>
              </a:rPr>
              <a:t>м</a:t>
            </a:r>
            <a:r>
              <a:rPr lang="ru-RU" sz="2400" b="1" dirty="0" smtClean="0">
                <a:solidFill>
                  <a:prstClr val="black"/>
                </a:solidFill>
              </a:rPr>
              <a:t>еталлический лист  служит </a:t>
            </a:r>
            <a:r>
              <a:rPr lang="ru-RU" sz="2400" b="1" dirty="0">
                <a:solidFill>
                  <a:prstClr val="black"/>
                </a:solidFill>
              </a:rPr>
              <a:t>для выпекания больших пирогов, </a:t>
            </a:r>
            <a:r>
              <a:rPr lang="ru-RU" sz="2400" b="1" dirty="0" smtClean="0">
                <a:solidFill>
                  <a:prstClr val="black"/>
                </a:solidFill>
              </a:rPr>
              <a:t> булочек, а также для тушения курицы.</a:t>
            </a:r>
            <a:r>
              <a:rPr lang="ru-RU" sz="2400" b="1" dirty="0">
                <a:solidFill>
                  <a:prstClr val="black"/>
                </a:solidFill>
              </a:rPr>
              <a:t/>
            </a:r>
            <a:br>
              <a:rPr lang="ru-RU" sz="2400" b="1" dirty="0">
                <a:solidFill>
                  <a:prstClr val="black"/>
                </a:solidFill>
              </a:rPr>
            </a:br>
            <a:r>
              <a:rPr lang="ru-RU" sz="2400" b="1" dirty="0">
                <a:solidFill>
                  <a:prstClr val="black"/>
                </a:solidFill>
              </a:rPr>
              <a:t/>
            </a:r>
            <a:br>
              <a:rPr lang="ru-RU" sz="2400" b="1" dirty="0">
                <a:solidFill>
                  <a:prstClr val="black"/>
                </a:solidFill>
              </a:rPr>
            </a:br>
            <a:r>
              <a:rPr lang="ru-RU" sz="2400" b="1" dirty="0">
                <a:solidFill>
                  <a:prstClr val="black"/>
                </a:solidFill>
              </a:rPr>
              <a:t/>
            </a:r>
            <a:br>
              <a:rPr lang="ru-RU" sz="2400" b="1" dirty="0">
                <a:solidFill>
                  <a:prstClr val="black"/>
                </a:solidFill>
              </a:rPr>
            </a:br>
            <a:r>
              <a:rPr lang="ru-RU" sz="2400" b="1" dirty="0" smtClean="0">
                <a:solidFill>
                  <a:prstClr val="black"/>
                </a:solidFill>
              </a:rPr>
              <a:t>4. В этой посуде можно сварить </a:t>
            </a:r>
            <a:r>
              <a:rPr lang="ru-RU" sz="2400" b="1" dirty="0">
                <a:solidFill>
                  <a:prstClr val="black"/>
                </a:solidFill>
              </a:rPr>
              <a:t>молочную </a:t>
            </a:r>
            <a:r>
              <a:rPr lang="ru-RU" sz="2400" b="1" dirty="0" smtClean="0">
                <a:solidFill>
                  <a:prstClr val="black"/>
                </a:solidFill>
              </a:rPr>
              <a:t>кашу, </a:t>
            </a:r>
            <a:br>
              <a:rPr lang="ru-RU" sz="2400" b="1" dirty="0" smtClean="0">
                <a:solidFill>
                  <a:prstClr val="black"/>
                </a:solidFill>
              </a:rPr>
            </a:br>
            <a:r>
              <a:rPr lang="ru-RU" sz="2400" b="1" dirty="0" smtClean="0">
                <a:solidFill>
                  <a:prstClr val="black"/>
                </a:solidFill>
              </a:rPr>
              <a:t> яйца.</a:t>
            </a:r>
            <a:br>
              <a:rPr lang="ru-RU" sz="2400" b="1" dirty="0" smtClean="0">
                <a:solidFill>
                  <a:prstClr val="black"/>
                </a:solidFill>
              </a:rPr>
            </a:br>
            <a:r>
              <a:rPr lang="ru-RU" sz="2400" b="1" dirty="0" smtClean="0">
                <a:solidFill>
                  <a:prstClr val="black"/>
                </a:solidFill>
              </a:rPr>
              <a:t/>
            </a:r>
            <a:br>
              <a:rPr lang="ru-RU" sz="2400" b="1" dirty="0" smtClean="0">
                <a:solidFill>
                  <a:prstClr val="black"/>
                </a:solidFill>
              </a:rPr>
            </a:br>
            <a:r>
              <a:rPr lang="ru-RU" sz="2400" b="1" dirty="0" smtClean="0">
                <a:solidFill>
                  <a:prstClr val="black"/>
                </a:solidFill>
              </a:rPr>
              <a:t>5.  Кухонные </a:t>
            </a:r>
            <a:r>
              <a:rPr lang="ru-RU" sz="2400" b="1" dirty="0">
                <a:solidFill>
                  <a:prstClr val="black"/>
                </a:solidFill>
                <a:latin typeface="Times New Roman" panose="02020603050405020304" pitchFamily="18" charset="0"/>
                <a:cs typeface="Times New Roman" panose="02020603050405020304" pitchFamily="18" charset="0"/>
              </a:rPr>
              <a:t>п</a:t>
            </a:r>
            <a:r>
              <a:rPr lang="ru-RU" sz="2400" b="1" dirty="0" smtClean="0">
                <a:solidFill>
                  <a:prstClr val="black"/>
                </a:solidFill>
                <a:latin typeface="Times New Roman" panose="02020603050405020304" pitchFamily="18" charset="0"/>
                <a:cs typeface="Times New Roman" panose="02020603050405020304" pitchFamily="18" charset="0"/>
              </a:rPr>
              <a:t>редметы</a:t>
            </a:r>
            <a:r>
              <a:rPr lang="ru-RU" sz="2400" b="1" dirty="0">
                <a:solidFill>
                  <a:prstClr val="black"/>
                </a:solidFill>
                <a:latin typeface="Times New Roman" panose="02020603050405020304" pitchFamily="18" charset="0"/>
                <a:cs typeface="Times New Roman" panose="02020603050405020304" pitchFamily="18" charset="0"/>
              </a:rPr>
              <a:t>, принадлежности какого-нибудь обихода. </a:t>
            </a:r>
            <a:r>
              <a:rPr lang="ru-RU" sz="2400" b="1" dirty="0" smtClean="0">
                <a:solidFill>
                  <a:prstClr val="black"/>
                </a:solidFill>
                <a:latin typeface="Times New Roman" panose="02020603050405020304" pitchFamily="18" charset="0"/>
                <a:cs typeface="Times New Roman" panose="02020603050405020304" pitchFamily="18" charset="0"/>
              </a:rPr>
              <a:t/>
            </a:r>
            <a:br>
              <a:rPr lang="ru-RU" sz="2400" b="1" dirty="0" smtClean="0">
                <a:solidFill>
                  <a:prstClr val="black"/>
                </a:solidFill>
                <a:latin typeface="Times New Roman" panose="02020603050405020304" pitchFamily="18" charset="0"/>
                <a:cs typeface="Times New Roman" panose="02020603050405020304" pitchFamily="18" charset="0"/>
              </a:rPr>
            </a:br>
            <a:r>
              <a:rPr lang="ru-RU" sz="2400" b="1" dirty="0">
                <a:solidFill>
                  <a:prstClr val="black"/>
                </a:solidFill>
              </a:rPr>
              <a:t/>
            </a:r>
            <a:br>
              <a:rPr lang="ru-RU" sz="2400" b="1" dirty="0">
                <a:solidFill>
                  <a:prstClr val="black"/>
                </a:solidFill>
              </a:rPr>
            </a:br>
            <a:r>
              <a:rPr lang="ru-RU" sz="2400" b="1" dirty="0" smtClean="0">
                <a:solidFill>
                  <a:prstClr val="black"/>
                </a:solidFill>
              </a:rPr>
              <a:t/>
            </a:r>
            <a:br>
              <a:rPr lang="ru-RU" sz="2400" b="1" dirty="0" smtClean="0">
                <a:solidFill>
                  <a:prstClr val="black"/>
                </a:solidFill>
              </a:rPr>
            </a:br>
            <a:r>
              <a:rPr lang="ru-RU" sz="2400" b="1" dirty="0">
                <a:solidFill>
                  <a:prstClr val="black"/>
                </a:solidFill>
              </a:rPr>
              <a:t/>
            </a:r>
            <a:br>
              <a:rPr lang="ru-RU" sz="2400" b="1" dirty="0">
                <a:solidFill>
                  <a:prstClr val="black"/>
                </a:solidFill>
              </a:rPr>
            </a:br>
            <a:r>
              <a:rPr lang="ru-RU" sz="1800" b="1" dirty="0">
                <a:solidFill>
                  <a:prstClr val="black"/>
                </a:solidFill>
              </a:rPr>
              <a:t/>
            </a:r>
            <a:br>
              <a:rPr lang="ru-RU" sz="1800" b="1" dirty="0">
                <a:solidFill>
                  <a:prstClr val="black"/>
                </a:solidFill>
              </a:rPr>
            </a:br>
            <a:r>
              <a:rPr lang="ru-RU" sz="1800" b="1" dirty="0">
                <a:solidFill>
                  <a:prstClr val="black"/>
                </a:solidFill>
              </a:rPr>
              <a:t/>
            </a:r>
            <a:br>
              <a:rPr lang="ru-RU" sz="1800" b="1" dirty="0">
                <a:solidFill>
                  <a:prstClr val="black"/>
                </a:solidFill>
              </a:rPr>
            </a:br>
            <a:r>
              <a:rPr lang="ru-RU" sz="1800" b="1" dirty="0">
                <a:solidFill>
                  <a:prstClr val="black"/>
                </a:solidFill>
              </a:rPr>
              <a:t> </a:t>
            </a:r>
            <a:endParaRPr lang="ru-RU" dirty="0"/>
          </a:p>
        </p:txBody>
      </p:sp>
    </p:spTree>
    <p:extLst>
      <p:ext uri="{BB962C8B-B14F-4D97-AF65-F5344CB8AC3E}">
        <p14:creationId xmlns:p14="http://schemas.microsoft.com/office/powerpoint/2010/main" val="82899921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187624" y="404664"/>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1188705" y="1067812"/>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1187624" y="4989776"/>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1190598" y="4341704"/>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1190598" y="3693632"/>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188705" y="3017402"/>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1188705" y="2369330"/>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1187624" y="1715884"/>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1923930" y="1723550"/>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5542923" y="1715884"/>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4819597" y="1721258"/>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2644010" y="1723550"/>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4097622" y="1723550"/>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err="1" smtClean="0"/>
              <a:t>оооо</a:t>
            </a:r>
            <a:endParaRPr lang="ru-RU" dirty="0"/>
          </a:p>
        </p:txBody>
      </p:sp>
      <p:sp>
        <p:nvSpPr>
          <p:cNvPr id="16" name="Прямоугольник 15"/>
          <p:cNvSpPr/>
          <p:nvPr/>
        </p:nvSpPr>
        <p:spPr>
          <a:xfrm>
            <a:off x="3364090" y="1721258"/>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6263003" y="1723550"/>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6991265" y="1723550"/>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4822843" y="1067812"/>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Прямоугольник 20"/>
          <p:cNvSpPr/>
          <p:nvPr/>
        </p:nvSpPr>
        <p:spPr>
          <a:xfrm>
            <a:off x="4817702" y="2358815"/>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4817702" y="2974230"/>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4822843" y="3606546"/>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4822843" y="4250387"/>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рямоугольник 24"/>
          <p:cNvSpPr/>
          <p:nvPr/>
        </p:nvSpPr>
        <p:spPr>
          <a:xfrm>
            <a:off x="4819597" y="4917903"/>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рямоугольник 25"/>
          <p:cNvSpPr/>
          <p:nvPr/>
        </p:nvSpPr>
        <p:spPr>
          <a:xfrm>
            <a:off x="4819597" y="5565975"/>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рямоугольник 26"/>
          <p:cNvSpPr/>
          <p:nvPr/>
        </p:nvSpPr>
        <p:spPr>
          <a:xfrm>
            <a:off x="4822843" y="6214047"/>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27"/>
          <p:cNvSpPr/>
          <p:nvPr/>
        </p:nvSpPr>
        <p:spPr>
          <a:xfrm>
            <a:off x="5537782" y="2963239"/>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рямоугольник 28"/>
          <p:cNvSpPr/>
          <p:nvPr/>
        </p:nvSpPr>
        <p:spPr>
          <a:xfrm>
            <a:off x="4102763" y="2963239"/>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рямоугольник 29"/>
          <p:cNvSpPr/>
          <p:nvPr/>
        </p:nvSpPr>
        <p:spPr>
          <a:xfrm>
            <a:off x="6263003" y="2958369"/>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ик 30"/>
          <p:cNvSpPr/>
          <p:nvPr/>
        </p:nvSpPr>
        <p:spPr>
          <a:xfrm>
            <a:off x="6991265" y="2958369"/>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рямоугольник 31"/>
          <p:cNvSpPr/>
          <p:nvPr/>
        </p:nvSpPr>
        <p:spPr>
          <a:xfrm>
            <a:off x="7711345" y="2963239"/>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Прямоугольник 32"/>
          <p:cNvSpPr/>
          <p:nvPr/>
        </p:nvSpPr>
        <p:spPr>
          <a:xfrm>
            <a:off x="4102763" y="4250387"/>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Прямоугольник 33"/>
          <p:cNvSpPr/>
          <p:nvPr/>
        </p:nvSpPr>
        <p:spPr>
          <a:xfrm>
            <a:off x="3396198" y="4240284"/>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p:cNvSpPr/>
          <p:nvPr/>
        </p:nvSpPr>
        <p:spPr>
          <a:xfrm>
            <a:off x="5537782" y="4254618"/>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35"/>
          <p:cNvSpPr/>
          <p:nvPr/>
        </p:nvSpPr>
        <p:spPr>
          <a:xfrm>
            <a:off x="6271185" y="4240284"/>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Прямоугольник 36"/>
          <p:cNvSpPr/>
          <p:nvPr/>
        </p:nvSpPr>
        <p:spPr>
          <a:xfrm>
            <a:off x="6991265" y="4250387"/>
            <a:ext cx="720080" cy="648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Прямоугольник 37"/>
          <p:cNvSpPr/>
          <p:nvPr/>
        </p:nvSpPr>
        <p:spPr>
          <a:xfrm>
            <a:off x="1331640" y="0"/>
            <a:ext cx="432048" cy="404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Прямоугольник 38"/>
          <p:cNvSpPr/>
          <p:nvPr/>
        </p:nvSpPr>
        <p:spPr>
          <a:xfrm>
            <a:off x="755576" y="1837588"/>
            <a:ext cx="432048" cy="404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Прямоугольник 39"/>
          <p:cNvSpPr/>
          <p:nvPr/>
        </p:nvSpPr>
        <p:spPr>
          <a:xfrm>
            <a:off x="4970172" y="663148"/>
            <a:ext cx="432048" cy="404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Прямоугольник 40"/>
          <p:cNvSpPr/>
          <p:nvPr/>
        </p:nvSpPr>
        <p:spPr>
          <a:xfrm>
            <a:off x="3670715" y="3097615"/>
            <a:ext cx="432048" cy="404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2" name="Прямоугольник 41"/>
          <p:cNvSpPr/>
          <p:nvPr/>
        </p:nvSpPr>
        <p:spPr>
          <a:xfrm>
            <a:off x="2964150" y="4357283"/>
            <a:ext cx="432048" cy="404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TextBox 42"/>
          <p:cNvSpPr txBox="1"/>
          <p:nvPr/>
        </p:nvSpPr>
        <p:spPr>
          <a:xfrm>
            <a:off x="1331640" y="0"/>
            <a:ext cx="432048" cy="369332"/>
          </a:xfrm>
          <a:prstGeom prst="rect">
            <a:avLst/>
          </a:prstGeom>
          <a:noFill/>
        </p:spPr>
        <p:txBody>
          <a:bodyPr wrap="square" rtlCol="0">
            <a:spAutoFit/>
          </a:bodyPr>
          <a:lstStyle/>
          <a:p>
            <a:r>
              <a:rPr lang="ru-RU" dirty="0" smtClean="0"/>
              <a:t> </a:t>
            </a:r>
            <a:r>
              <a:rPr lang="ru-RU" b="1" dirty="0" smtClean="0"/>
              <a:t>2</a:t>
            </a:r>
            <a:endParaRPr lang="ru-RU" b="1" dirty="0"/>
          </a:p>
        </p:txBody>
      </p:sp>
      <p:sp>
        <p:nvSpPr>
          <p:cNvPr id="44" name="TextBox 43"/>
          <p:cNvSpPr txBox="1"/>
          <p:nvPr/>
        </p:nvSpPr>
        <p:spPr>
          <a:xfrm>
            <a:off x="762132" y="1837588"/>
            <a:ext cx="425492" cy="369332"/>
          </a:xfrm>
          <a:prstGeom prst="rect">
            <a:avLst/>
          </a:prstGeom>
          <a:noFill/>
        </p:spPr>
        <p:txBody>
          <a:bodyPr wrap="square" rtlCol="0">
            <a:spAutoFit/>
          </a:bodyPr>
          <a:lstStyle/>
          <a:p>
            <a:r>
              <a:rPr lang="ru-RU" dirty="0" smtClean="0"/>
              <a:t> </a:t>
            </a:r>
            <a:r>
              <a:rPr lang="ru-RU" b="1" dirty="0" smtClean="0"/>
              <a:t>1</a:t>
            </a:r>
            <a:endParaRPr lang="ru-RU" b="1" dirty="0"/>
          </a:p>
        </p:txBody>
      </p:sp>
      <p:sp>
        <p:nvSpPr>
          <p:cNvPr id="45" name="TextBox 44"/>
          <p:cNvSpPr txBox="1"/>
          <p:nvPr/>
        </p:nvSpPr>
        <p:spPr>
          <a:xfrm>
            <a:off x="4970172" y="663148"/>
            <a:ext cx="432048" cy="369332"/>
          </a:xfrm>
          <a:prstGeom prst="rect">
            <a:avLst/>
          </a:prstGeom>
          <a:noFill/>
        </p:spPr>
        <p:txBody>
          <a:bodyPr wrap="square" rtlCol="0">
            <a:spAutoFit/>
          </a:bodyPr>
          <a:lstStyle/>
          <a:p>
            <a:r>
              <a:rPr lang="ru-RU" dirty="0" smtClean="0"/>
              <a:t> </a:t>
            </a:r>
            <a:r>
              <a:rPr lang="ru-RU" b="1" dirty="0" smtClean="0"/>
              <a:t>3</a:t>
            </a:r>
            <a:endParaRPr lang="ru-RU" b="1" dirty="0"/>
          </a:p>
        </p:txBody>
      </p:sp>
      <p:sp>
        <p:nvSpPr>
          <p:cNvPr id="46" name="TextBox 45"/>
          <p:cNvSpPr txBox="1"/>
          <p:nvPr/>
        </p:nvSpPr>
        <p:spPr>
          <a:xfrm>
            <a:off x="3756238" y="3095934"/>
            <a:ext cx="327932" cy="369332"/>
          </a:xfrm>
          <a:prstGeom prst="rect">
            <a:avLst/>
          </a:prstGeom>
          <a:noFill/>
        </p:spPr>
        <p:txBody>
          <a:bodyPr wrap="square" rtlCol="0">
            <a:spAutoFit/>
          </a:bodyPr>
          <a:lstStyle/>
          <a:p>
            <a:r>
              <a:rPr lang="ru-RU" b="1" dirty="0" smtClean="0"/>
              <a:t>5</a:t>
            </a:r>
            <a:endParaRPr lang="ru-RU" b="1" dirty="0"/>
          </a:p>
        </p:txBody>
      </p:sp>
      <p:sp>
        <p:nvSpPr>
          <p:cNvPr id="47" name="TextBox 46"/>
          <p:cNvSpPr txBox="1"/>
          <p:nvPr/>
        </p:nvSpPr>
        <p:spPr>
          <a:xfrm>
            <a:off x="2964150" y="4357283"/>
            <a:ext cx="399940" cy="369332"/>
          </a:xfrm>
          <a:prstGeom prst="rect">
            <a:avLst/>
          </a:prstGeom>
          <a:noFill/>
        </p:spPr>
        <p:txBody>
          <a:bodyPr wrap="square" rtlCol="0">
            <a:spAutoFit/>
          </a:bodyPr>
          <a:lstStyle/>
          <a:p>
            <a:r>
              <a:rPr lang="ru-RU" dirty="0" smtClean="0"/>
              <a:t>4</a:t>
            </a:r>
            <a:endParaRPr lang="ru-RU" b="1" dirty="0"/>
          </a:p>
        </p:txBody>
      </p:sp>
      <p:sp>
        <p:nvSpPr>
          <p:cNvPr id="49" name="TextBox 48"/>
          <p:cNvSpPr txBox="1"/>
          <p:nvPr/>
        </p:nvSpPr>
        <p:spPr>
          <a:xfrm>
            <a:off x="1272275" y="1468781"/>
            <a:ext cx="579038" cy="1015663"/>
          </a:xfrm>
          <a:prstGeom prst="rect">
            <a:avLst/>
          </a:prstGeom>
          <a:noFill/>
        </p:spPr>
        <p:txBody>
          <a:bodyPr wrap="square" rtlCol="0">
            <a:spAutoFit/>
          </a:bodyPr>
          <a:lstStyle/>
          <a:p>
            <a:r>
              <a:rPr lang="ru-RU" sz="6000" dirty="0" smtClean="0"/>
              <a:t>с</a:t>
            </a:r>
            <a:endParaRPr lang="ru-RU" sz="6000" dirty="0"/>
          </a:p>
        </p:txBody>
      </p:sp>
      <p:sp>
        <p:nvSpPr>
          <p:cNvPr id="50" name="TextBox 49"/>
          <p:cNvSpPr txBox="1"/>
          <p:nvPr/>
        </p:nvSpPr>
        <p:spPr>
          <a:xfrm>
            <a:off x="1994781" y="1468781"/>
            <a:ext cx="432048" cy="1015663"/>
          </a:xfrm>
          <a:prstGeom prst="rect">
            <a:avLst/>
          </a:prstGeom>
          <a:noFill/>
        </p:spPr>
        <p:txBody>
          <a:bodyPr wrap="square" rtlCol="0">
            <a:spAutoFit/>
          </a:bodyPr>
          <a:lstStyle/>
          <a:p>
            <a:r>
              <a:rPr lang="ru-RU" sz="6000" dirty="0" smtClean="0"/>
              <a:t>к</a:t>
            </a:r>
            <a:endParaRPr lang="ru-RU" sz="6000" dirty="0"/>
          </a:p>
        </p:txBody>
      </p:sp>
      <p:sp>
        <p:nvSpPr>
          <p:cNvPr id="51" name="TextBox 50"/>
          <p:cNvSpPr txBox="1"/>
          <p:nvPr/>
        </p:nvSpPr>
        <p:spPr>
          <a:xfrm>
            <a:off x="2704341" y="1468781"/>
            <a:ext cx="720080" cy="1015663"/>
          </a:xfrm>
          <a:prstGeom prst="rect">
            <a:avLst/>
          </a:prstGeom>
          <a:noFill/>
        </p:spPr>
        <p:txBody>
          <a:bodyPr wrap="square" rtlCol="0">
            <a:spAutoFit/>
          </a:bodyPr>
          <a:lstStyle/>
          <a:p>
            <a:r>
              <a:rPr lang="ru-RU" sz="6000" dirty="0"/>
              <a:t>о</a:t>
            </a:r>
          </a:p>
        </p:txBody>
      </p:sp>
      <p:sp>
        <p:nvSpPr>
          <p:cNvPr id="52" name="TextBox 51"/>
          <p:cNvSpPr txBox="1"/>
          <p:nvPr/>
        </p:nvSpPr>
        <p:spPr>
          <a:xfrm>
            <a:off x="3413940" y="1468780"/>
            <a:ext cx="659749" cy="1015663"/>
          </a:xfrm>
          <a:prstGeom prst="rect">
            <a:avLst/>
          </a:prstGeom>
          <a:noFill/>
        </p:spPr>
        <p:txBody>
          <a:bodyPr wrap="square" rtlCol="0">
            <a:spAutoFit/>
          </a:bodyPr>
          <a:lstStyle/>
          <a:p>
            <a:r>
              <a:rPr lang="ru-RU" sz="6000" dirty="0" smtClean="0"/>
              <a:t>в</a:t>
            </a:r>
            <a:endParaRPr lang="ru-RU" sz="6000" dirty="0"/>
          </a:p>
        </p:txBody>
      </p:sp>
      <p:sp>
        <p:nvSpPr>
          <p:cNvPr id="53" name="TextBox 52"/>
          <p:cNvSpPr txBox="1"/>
          <p:nvPr/>
        </p:nvSpPr>
        <p:spPr>
          <a:xfrm>
            <a:off x="4084170" y="1468781"/>
            <a:ext cx="642327" cy="1015663"/>
          </a:xfrm>
          <a:prstGeom prst="rect">
            <a:avLst/>
          </a:prstGeom>
          <a:noFill/>
        </p:spPr>
        <p:txBody>
          <a:bodyPr wrap="square" rtlCol="0">
            <a:spAutoFit/>
          </a:bodyPr>
          <a:lstStyle/>
          <a:p>
            <a:r>
              <a:rPr lang="ru-RU" sz="6000" dirty="0" smtClean="0"/>
              <a:t>о</a:t>
            </a:r>
            <a:endParaRPr lang="ru-RU" sz="6000" dirty="0"/>
          </a:p>
        </p:txBody>
      </p:sp>
      <p:sp>
        <p:nvSpPr>
          <p:cNvPr id="54" name="TextBox 53"/>
          <p:cNvSpPr txBox="1"/>
          <p:nvPr/>
        </p:nvSpPr>
        <p:spPr>
          <a:xfrm>
            <a:off x="4913576" y="1411522"/>
            <a:ext cx="432048" cy="1015663"/>
          </a:xfrm>
          <a:prstGeom prst="rect">
            <a:avLst/>
          </a:prstGeom>
          <a:noFill/>
        </p:spPr>
        <p:txBody>
          <a:bodyPr wrap="square" rtlCol="0">
            <a:spAutoFit/>
          </a:bodyPr>
          <a:lstStyle/>
          <a:p>
            <a:r>
              <a:rPr lang="ru-RU" sz="6000" dirty="0" smtClean="0"/>
              <a:t>р</a:t>
            </a:r>
            <a:endParaRPr lang="ru-RU" sz="6000" dirty="0"/>
          </a:p>
        </p:txBody>
      </p:sp>
      <p:sp>
        <p:nvSpPr>
          <p:cNvPr id="55" name="TextBox 54"/>
          <p:cNvSpPr txBox="1"/>
          <p:nvPr/>
        </p:nvSpPr>
        <p:spPr>
          <a:xfrm>
            <a:off x="5553000" y="1447646"/>
            <a:ext cx="718185" cy="1015663"/>
          </a:xfrm>
          <a:prstGeom prst="rect">
            <a:avLst/>
          </a:prstGeom>
          <a:noFill/>
        </p:spPr>
        <p:txBody>
          <a:bodyPr wrap="square" rtlCol="0">
            <a:spAutoFit/>
          </a:bodyPr>
          <a:lstStyle/>
          <a:p>
            <a:r>
              <a:rPr lang="ru-RU" sz="6000" dirty="0" smtClean="0"/>
              <a:t>о</a:t>
            </a:r>
            <a:endParaRPr lang="ru-RU" sz="6000" dirty="0"/>
          </a:p>
        </p:txBody>
      </p:sp>
      <p:sp>
        <p:nvSpPr>
          <p:cNvPr id="56" name="TextBox 55"/>
          <p:cNvSpPr txBox="1"/>
          <p:nvPr/>
        </p:nvSpPr>
        <p:spPr>
          <a:xfrm>
            <a:off x="6271185" y="1433293"/>
            <a:ext cx="605071" cy="1015663"/>
          </a:xfrm>
          <a:prstGeom prst="rect">
            <a:avLst/>
          </a:prstGeom>
          <a:noFill/>
        </p:spPr>
        <p:txBody>
          <a:bodyPr wrap="square" rtlCol="0">
            <a:spAutoFit/>
          </a:bodyPr>
          <a:lstStyle/>
          <a:p>
            <a:r>
              <a:rPr lang="ru-RU" sz="6000" dirty="0" smtClean="0"/>
              <a:t>д</a:t>
            </a:r>
            <a:endParaRPr lang="ru-RU" sz="6000" dirty="0"/>
          </a:p>
        </p:txBody>
      </p:sp>
      <p:sp>
        <p:nvSpPr>
          <p:cNvPr id="57" name="TextBox 56"/>
          <p:cNvSpPr txBox="1"/>
          <p:nvPr/>
        </p:nvSpPr>
        <p:spPr>
          <a:xfrm>
            <a:off x="7100462" y="1468779"/>
            <a:ext cx="432048" cy="1015663"/>
          </a:xfrm>
          <a:prstGeom prst="rect">
            <a:avLst/>
          </a:prstGeom>
          <a:noFill/>
        </p:spPr>
        <p:txBody>
          <a:bodyPr wrap="square" rtlCol="0">
            <a:spAutoFit/>
          </a:bodyPr>
          <a:lstStyle/>
          <a:p>
            <a:r>
              <a:rPr lang="ru-RU" sz="6000" dirty="0" smtClean="0"/>
              <a:t>а</a:t>
            </a:r>
            <a:endParaRPr lang="ru-RU" sz="6000" dirty="0"/>
          </a:p>
        </p:txBody>
      </p:sp>
      <p:sp>
        <p:nvSpPr>
          <p:cNvPr id="58" name="TextBox 57"/>
          <p:cNvSpPr txBox="1"/>
          <p:nvPr/>
        </p:nvSpPr>
        <p:spPr>
          <a:xfrm>
            <a:off x="1222071" y="220868"/>
            <a:ext cx="573090" cy="1015663"/>
          </a:xfrm>
          <a:prstGeom prst="rect">
            <a:avLst/>
          </a:prstGeom>
          <a:noFill/>
        </p:spPr>
        <p:txBody>
          <a:bodyPr wrap="square" rtlCol="0">
            <a:spAutoFit/>
          </a:bodyPr>
          <a:lstStyle/>
          <a:p>
            <a:r>
              <a:rPr lang="ru-RU" sz="6000" dirty="0" smtClean="0"/>
              <a:t>к</a:t>
            </a:r>
            <a:endParaRPr lang="ru-RU" sz="6000" dirty="0"/>
          </a:p>
        </p:txBody>
      </p:sp>
      <p:sp>
        <p:nvSpPr>
          <p:cNvPr id="59" name="TextBox 58"/>
          <p:cNvSpPr txBox="1"/>
          <p:nvPr/>
        </p:nvSpPr>
        <p:spPr>
          <a:xfrm>
            <a:off x="1242930" y="847814"/>
            <a:ext cx="502569" cy="1015663"/>
          </a:xfrm>
          <a:prstGeom prst="rect">
            <a:avLst/>
          </a:prstGeom>
          <a:noFill/>
        </p:spPr>
        <p:txBody>
          <a:bodyPr wrap="square" rtlCol="0">
            <a:spAutoFit/>
          </a:bodyPr>
          <a:lstStyle/>
          <a:p>
            <a:r>
              <a:rPr lang="ru-RU" sz="6000" dirty="0" smtClean="0"/>
              <a:t>а</a:t>
            </a:r>
            <a:endParaRPr lang="ru-RU" sz="6000" dirty="0"/>
          </a:p>
        </p:txBody>
      </p:sp>
      <p:sp>
        <p:nvSpPr>
          <p:cNvPr id="60" name="TextBox 59"/>
          <p:cNvSpPr txBox="1"/>
          <p:nvPr/>
        </p:nvSpPr>
        <p:spPr>
          <a:xfrm>
            <a:off x="1287285" y="2132513"/>
            <a:ext cx="520758" cy="1015663"/>
          </a:xfrm>
          <a:prstGeom prst="rect">
            <a:avLst/>
          </a:prstGeom>
          <a:noFill/>
        </p:spPr>
        <p:txBody>
          <a:bodyPr wrap="square" rtlCol="0">
            <a:spAutoFit/>
          </a:bodyPr>
          <a:lstStyle/>
          <a:p>
            <a:r>
              <a:rPr lang="ru-RU" sz="6000" dirty="0" smtClean="0"/>
              <a:t>т</a:t>
            </a:r>
            <a:endParaRPr lang="ru-RU" sz="6000" dirty="0"/>
          </a:p>
        </p:txBody>
      </p:sp>
      <p:sp>
        <p:nvSpPr>
          <p:cNvPr id="61" name="TextBox 60"/>
          <p:cNvSpPr txBox="1"/>
          <p:nvPr/>
        </p:nvSpPr>
        <p:spPr>
          <a:xfrm>
            <a:off x="1275588" y="2693366"/>
            <a:ext cx="520758" cy="1015663"/>
          </a:xfrm>
          <a:prstGeom prst="rect">
            <a:avLst/>
          </a:prstGeom>
          <a:noFill/>
        </p:spPr>
        <p:txBody>
          <a:bodyPr wrap="square" rtlCol="0">
            <a:spAutoFit/>
          </a:bodyPr>
          <a:lstStyle/>
          <a:p>
            <a:r>
              <a:rPr lang="ru-RU" sz="6000" dirty="0" smtClean="0"/>
              <a:t>р</a:t>
            </a:r>
            <a:endParaRPr lang="ru-RU" sz="6000" dirty="0"/>
          </a:p>
        </p:txBody>
      </p:sp>
      <p:sp>
        <p:nvSpPr>
          <p:cNvPr id="62" name="TextBox 61"/>
          <p:cNvSpPr txBox="1"/>
          <p:nvPr/>
        </p:nvSpPr>
        <p:spPr>
          <a:xfrm>
            <a:off x="1190598" y="3444851"/>
            <a:ext cx="484380" cy="1015663"/>
          </a:xfrm>
          <a:prstGeom prst="rect">
            <a:avLst/>
          </a:prstGeom>
          <a:noFill/>
        </p:spPr>
        <p:txBody>
          <a:bodyPr wrap="square" rtlCol="0">
            <a:spAutoFit/>
          </a:bodyPr>
          <a:lstStyle/>
          <a:p>
            <a:r>
              <a:rPr lang="ru-RU" sz="6000" dirty="0" smtClean="0"/>
              <a:t>ю</a:t>
            </a:r>
            <a:endParaRPr lang="ru-RU" sz="6000" dirty="0"/>
          </a:p>
        </p:txBody>
      </p:sp>
      <p:sp>
        <p:nvSpPr>
          <p:cNvPr id="63" name="TextBox 62"/>
          <p:cNvSpPr txBox="1"/>
          <p:nvPr/>
        </p:nvSpPr>
        <p:spPr>
          <a:xfrm>
            <a:off x="1254086" y="4070822"/>
            <a:ext cx="509061" cy="1015663"/>
          </a:xfrm>
          <a:prstGeom prst="rect">
            <a:avLst/>
          </a:prstGeom>
          <a:noFill/>
        </p:spPr>
        <p:txBody>
          <a:bodyPr wrap="square" rtlCol="0">
            <a:spAutoFit/>
          </a:bodyPr>
          <a:lstStyle/>
          <a:p>
            <a:r>
              <a:rPr lang="ru-RU" sz="6000" dirty="0" smtClean="0"/>
              <a:t>л</a:t>
            </a:r>
            <a:endParaRPr lang="ru-RU" sz="6000" dirty="0"/>
          </a:p>
        </p:txBody>
      </p:sp>
      <p:sp>
        <p:nvSpPr>
          <p:cNvPr id="64" name="TextBox 63"/>
          <p:cNvSpPr txBox="1"/>
          <p:nvPr/>
        </p:nvSpPr>
        <p:spPr>
          <a:xfrm>
            <a:off x="1231606" y="4734180"/>
            <a:ext cx="608722" cy="1015663"/>
          </a:xfrm>
          <a:prstGeom prst="rect">
            <a:avLst/>
          </a:prstGeom>
          <a:noFill/>
        </p:spPr>
        <p:txBody>
          <a:bodyPr wrap="square" rtlCol="0">
            <a:spAutoFit/>
          </a:bodyPr>
          <a:lstStyle/>
          <a:p>
            <a:r>
              <a:rPr lang="ru-RU" sz="6000" dirty="0" smtClean="0"/>
              <a:t>я</a:t>
            </a:r>
            <a:endParaRPr lang="ru-RU" sz="6000" dirty="0"/>
          </a:p>
        </p:txBody>
      </p:sp>
      <p:sp>
        <p:nvSpPr>
          <p:cNvPr id="65" name="TextBox 64"/>
          <p:cNvSpPr txBox="1"/>
          <p:nvPr/>
        </p:nvSpPr>
        <p:spPr>
          <a:xfrm>
            <a:off x="4874837" y="847814"/>
            <a:ext cx="714939" cy="1015663"/>
          </a:xfrm>
          <a:prstGeom prst="rect">
            <a:avLst/>
          </a:prstGeom>
          <a:noFill/>
        </p:spPr>
        <p:txBody>
          <a:bodyPr wrap="square" rtlCol="0">
            <a:spAutoFit/>
          </a:bodyPr>
          <a:lstStyle/>
          <a:p>
            <a:r>
              <a:rPr lang="ru-RU" sz="6000" dirty="0" smtClean="0"/>
              <a:t>п</a:t>
            </a:r>
            <a:endParaRPr lang="ru-RU" sz="6000" dirty="0"/>
          </a:p>
        </p:txBody>
      </p:sp>
      <p:sp>
        <p:nvSpPr>
          <p:cNvPr id="66" name="TextBox 65"/>
          <p:cNvSpPr txBox="1"/>
          <p:nvPr/>
        </p:nvSpPr>
        <p:spPr>
          <a:xfrm>
            <a:off x="4874837" y="2080271"/>
            <a:ext cx="432048" cy="1015663"/>
          </a:xfrm>
          <a:prstGeom prst="rect">
            <a:avLst/>
          </a:prstGeom>
          <a:noFill/>
        </p:spPr>
        <p:txBody>
          <a:bodyPr wrap="square" rtlCol="0">
            <a:spAutoFit/>
          </a:bodyPr>
          <a:lstStyle/>
          <a:p>
            <a:r>
              <a:rPr lang="ru-RU" sz="6000" dirty="0" smtClean="0"/>
              <a:t>о</a:t>
            </a:r>
            <a:endParaRPr lang="ru-RU" sz="6000" dirty="0"/>
          </a:p>
        </p:txBody>
      </p:sp>
      <p:sp>
        <p:nvSpPr>
          <p:cNvPr id="67" name="TextBox 66"/>
          <p:cNvSpPr txBox="1"/>
          <p:nvPr/>
        </p:nvSpPr>
        <p:spPr>
          <a:xfrm>
            <a:off x="4911613" y="2697366"/>
            <a:ext cx="579377" cy="1015663"/>
          </a:xfrm>
          <a:prstGeom prst="rect">
            <a:avLst/>
          </a:prstGeom>
          <a:noFill/>
        </p:spPr>
        <p:txBody>
          <a:bodyPr wrap="square" rtlCol="0">
            <a:spAutoFit/>
          </a:bodyPr>
          <a:lstStyle/>
          <a:p>
            <a:r>
              <a:rPr lang="ru-RU" sz="6000" dirty="0" smtClean="0"/>
              <a:t>т</a:t>
            </a:r>
            <a:endParaRPr lang="ru-RU" sz="6000" dirty="0"/>
          </a:p>
        </p:txBody>
      </p:sp>
      <p:sp>
        <p:nvSpPr>
          <p:cNvPr id="68" name="TextBox 67"/>
          <p:cNvSpPr txBox="1"/>
          <p:nvPr/>
        </p:nvSpPr>
        <p:spPr>
          <a:xfrm>
            <a:off x="4885278" y="3335874"/>
            <a:ext cx="488644" cy="1015663"/>
          </a:xfrm>
          <a:prstGeom prst="rect">
            <a:avLst/>
          </a:prstGeom>
          <a:noFill/>
        </p:spPr>
        <p:txBody>
          <a:bodyPr wrap="square" rtlCol="0">
            <a:spAutoFit/>
          </a:bodyPr>
          <a:lstStyle/>
          <a:p>
            <a:r>
              <a:rPr lang="ru-RU" sz="6000" dirty="0" smtClean="0"/>
              <a:t>и</a:t>
            </a:r>
            <a:endParaRPr lang="ru-RU" sz="6000" dirty="0"/>
          </a:p>
        </p:txBody>
      </p:sp>
      <p:sp>
        <p:nvSpPr>
          <p:cNvPr id="69" name="TextBox 68"/>
          <p:cNvSpPr txBox="1"/>
          <p:nvPr/>
        </p:nvSpPr>
        <p:spPr>
          <a:xfrm>
            <a:off x="4885278" y="4017668"/>
            <a:ext cx="470787" cy="1015663"/>
          </a:xfrm>
          <a:prstGeom prst="rect">
            <a:avLst/>
          </a:prstGeom>
          <a:noFill/>
        </p:spPr>
        <p:txBody>
          <a:bodyPr wrap="square" rtlCol="0">
            <a:spAutoFit/>
          </a:bodyPr>
          <a:lstStyle/>
          <a:p>
            <a:r>
              <a:rPr lang="ru-RU" sz="6000" dirty="0" smtClean="0"/>
              <a:t>в</a:t>
            </a:r>
            <a:endParaRPr lang="ru-RU" sz="6000" dirty="0"/>
          </a:p>
        </p:txBody>
      </p:sp>
      <p:sp>
        <p:nvSpPr>
          <p:cNvPr id="70" name="TextBox 69"/>
          <p:cNvSpPr txBox="1"/>
          <p:nvPr/>
        </p:nvSpPr>
        <p:spPr>
          <a:xfrm>
            <a:off x="4885278" y="4671722"/>
            <a:ext cx="577414" cy="1015663"/>
          </a:xfrm>
          <a:prstGeom prst="rect">
            <a:avLst/>
          </a:prstGeom>
          <a:noFill/>
        </p:spPr>
        <p:txBody>
          <a:bodyPr wrap="square" rtlCol="0">
            <a:spAutoFit/>
          </a:bodyPr>
          <a:lstStyle/>
          <a:p>
            <a:r>
              <a:rPr lang="ru-RU" sz="6000" dirty="0" smtClean="0"/>
              <a:t>е</a:t>
            </a:r>
            <a:endParaRPr lang="ru-RU" sz="6000" dirty="0"/>
          </a:p>
        </p:txBody>
      </p:sp>
      <p:sp>
        <p:nvSpPr>
          <p:cNvPr id="71" name="TextBox 70"/>
          <p:cNvSpPr txBox="1"/>
          <p:nvPr/>
        </p:nvSpPr>
        <p:spPr>
          <a:xfrm>
            <a:off x="4885278" y="5313812"/>
            <a:ext cx="624206" cy="1015663"/>
          </a:xfrm>
          <a:prstGeom prst="rect">
            <a:avLst/>
          </a:prstGeom>
          <a:noFill/>
        </p:spPr>
        <p:txBody>
          <a:bodyPr wrap="square" rtlCol="0">
            <a:spAutoFit/>
          </a:bodyPr>
          <a:lstStyle/>
          <a:p>
            <a:r>
              <a:rPr lang="ru-RU" sz="6000" dirty="0" smtClean="0"/>
              <a:t>н</a:t>
            </a:r>
            <a:endParaRPr lang="ru-RU" sz="6000" dirty="0"/>
          </a:p>
        </p:txBody>
      </p:sp>
      <p:sp>
        <p:nvSpPr>
          <p:cNvPr id="72" name="TextBox 71"/>
          <p:cNvSpPr txBox="1"/>
          <p:nvPr/>
        </p:nvSpPr>
        <p:spPr>
          <a:xfrm>
            <a:off x="4911613" y="5959095"/>
            <a:ext cx="516942" cy="1015663"/>
          </a:xfrm>
          <a:prstGeom prst="rect">
            <a:avLst/>
          </a:prstGeom>
          <a:noFill/>
        </p:spPr>
        <p:txBody>
          <a:bodyPr wrap="square" rtlCol="0">
            <a:spAutoFit/>
          </a:bodyPr>
          <a:lstStyle/>
          <a:p>
            <a:r>
              <a:rPr lang="ru-RU" sz="6000" dirty="0" smtClean="0"/>
              <a:t>ь</a:t>
            </a:r>
            <a:endParaRPr lang="ru-RU" sz="6000" dirty="0"/>
          </a:p>
        </p:txBody>
      </p:sp>
      <p:sp>
        <p:nvSpPr>
          <p:cNvPr id="73" name="TextBox 72"/>
          <p:cNvSpPr txBox="1"/>
          <p:nvPr/>
        </p:nvSpPr>
        <p:spPr>
          <a:xfrm>
            <a:off x="4206379" y="2658418"/>
            <a:ext cx="610219" cy="1015663"/>
          </a:xfrm>
          <a:prstGeom prst="rect">
            <a:avLst/>
          </a:prstGeom>
          <a:noFill/>
        </p:spPr>
        <p:txBody>
          <a:bodyPr wrap="square" rtlCol="0">
            <a:spAutoFit/>
          </a:bodyPr>
          <a:lstStyle/>
          <a:p>
            <a:r>
              <a:rPr lang="ru-RU" sz="6000" dirty="0" smtClean="0"/>
              <a:t>у</a:t>
            </a:r>
            <a:endParaRPr lang="ru-RU" sz="6000" dirty="0"/>
          </a:p>
        </p:txBody>
      </p:sp>
      <p:sp>
        <p:nvSpPr>
          <p:cNvPr id="74" name="TextBox 73"/>
          <p:cNvSpPr txBox="1"/>
          <p:nvPr/>
        </p:nvSpPr>
        <p:spPr>
          <a:xfrm>
            <a:off x="5598904" y="2682851"/>
            <a:ext cx="432048" cy="1015663"/>
          </a:xfrm>
          <a:prstGeom prst="rect">
            <a:avLst/>
          </a:prstGeom>
          <a:noFill/>
        </p:spPr>
        <p:txBody>
          <a:bodyPr wrap="square" rtlCol="0">
            <a:spAutoFit/>
          </a:bodyPr>
          <a:lstStyle/>
          <a:p>
            <a:r>
              <a:rPr lang="ru-RU" sz="6000" dirty="0" smtClean="0"/>
              <a:t>в</a:t>
            </a:r>
            <a:endParaRPr lang="ru-RU" sz="6000" dirty="0"/>
          </a:p>
        </p:txBody>
      </p:sp>
      <p:sp>
        <p:nvSpPr>
          <p:cNvPr id="75" name="TextBox 74"/>
          <p:cNvSpPr txBox="1"/>
          <p:nvPr/>
        </p:nvSpPr>
        <p:spPr>
          <a:xfrm>
            <a:off x="6321692" y="2697737"/>
            <a:ext cx="504056" cy="1015663"/>
          </a:xfrm>
          <a:prstGeom prst="rect">
            <a:avLst/>
          </a:prstGeom>
          <a:noFill/>
        </p:spPr>
        <p:txBody>
          <a:bodyPr wrap="square" rtlCol="0">
            <a:spAutoFit/>
          </a:bodyPr>
          <a:lstStyle/>
          <a:p>
            <a:r>
              <a:rPr lang="ru-RU" sz="6000" dirty="0" smtClean="0"/>
              <a:t>а</a:t>
            </a:r>
            <a:endParaRPr lang="ru-RU" sz="6000" dirty="0"/>
          </a:p>
        </p:txBody>
      </p:sp>
      <p:sp>
        <p:nvSpPr>
          <p:cNvPr id="76" name="TextBox 75"/>
          <p:cNvSpPr txBox="1"/>
          <p:nvPr/>
        </p:nvSpPr>
        <p:spPr>
          <a:xfrm>
            <a:off x="7038868" y="2640344"/>
            <a:ext cx="495874" cy="1015663"/>
          </a:xfrm>
          <a:prstGeom prst="rect">
            <a:avLst/>
          </a:prstGeom>
          <a:noFill/>
        </p:spPr>
        <p:txBody>
          <a:bodyPr wrap="square" rtlCol="0">
            <a:spAutoFit/>
          </a:bodyPr>
          <a:lstStyle/>
          <a:p>
            <a:r>
              <a:rPr lang="ru-RU" sz="6000" dirty="0" smtClean="0"/>
              <a:t>р</a:t>
            </a:r>
            <a:endParaRPr lang="ru-RU" sz="6000" dirty="0"/>
          </a:p>
        </p:txBody>
      </p:sp>
      <p:sp>
        <p:nvSpPr>
          <p:cNvPr id="77" name="TextBox 76"/>
          <p:cNvSpPr txBox="1"/>
          <p:nvPr/>
        </p:nvSpPr>
        <p:spPr>
          <a:xfrm>
            <a:off x="7812359" y="2697737"/>
            <a:ext cx="619065" cy="1015663"/>
          </a:xfrm>
          <a:prstGeom prst="rect">
            <a:avLst/>
          </a:prstGeom>
          <a:noFill/>
        </p:spPr>
        <p:txBody>
          <a:bodyPr wrap="square" rtlCol="0">
            <a:spAutoFit/>
          </a:bodyPr>
          <a:lstStyle/>
          <a:p>
            <a:r>
              <a:rPr lang="ru-RU" sz="6000" dirty="0" smtClean="0"/>
              <a:t>ь</a:t>
            </a:r>
            <a:endParaRPr lang="ru-RU" sz="6000" dirty="0"/>
          </a:p>
        </p:txBody>
      </p:sp>
      <p:sp>
        <p:nvSpPr>
          <p:cNvPr id="78" name="TextBox 77"/>
          <p:cNvSpPr txBox="1"/>
          <p:nvPr/>
        </p:nvSpPr>
        <p:spPr>
          <a:xfrm>
            <a:off x="3476238" y="3980195"/>
            <a:ext cx="495783" cy="1015663"/>
          </a:xfrm>
          <a:prstGeom prst="rect">
            <a:avLst/>
          </a:prstGeom>
          <a:noFill/>
        </p:spPr>
        <p:txBody>
          <a:bodyPr wrap="square" rtlCol="0">
            <a:spAutoFit/>
          </a:bodyPr>
          <a:lstStyle/>
          <a:p>
            <a:r>
              <a:rPr lang="ru-RU" sz="6000" dirty="0" smtClean="0"/>
              <a:t>к</a:t>
            </a:r>
            <a:endParaRPr lang="ru-RU" sz="6000" dirty="0"/>
          </a:p>
        </p:txBody>
      </p:sp>
      <p:sp>
        <p:nvSpPr>
          <p:cNvPr id="79" name="TextBox 78"/>
          <p:cNvSpPr txBox="1"/>
          <p:nvPr/>
        </p:nvSpPr>
        <p:spPr>
          <a:xfrm>
            <a:off x="4142543" y="3980195"/>
            <a:ext cx="610219" cy="1015663"/>
          </a:xfrm>
          <a:prstGeom prst="rect">
            <a:avLst/>
          </a:prstGeom>
          <a:noFill/>
        </p:spPr>
        <p:txBody>
          <a:bodyPr wrap="square" rtlCol="0">
            <a:spAutoFit/>
          </a:bodyPr>
          <a:lstStyle/>
          <a:p>
            <a:r>
              <a:rPr lang="ru-RU" sz="6000" dirty="0" smtClean="0"/>
              <a:t>о</a:t>
            </a:r>
            <a:endParaRPr lang="ru-RU" sz="6000" dirty="0"/>
          </a:p>
        </p:txBody>
      </p:sp>
      <p:sp>
        <p:nvSpPr>
          <p:cNvPr id="80" name="TextBox 79"/>
          <p:cNvSpPr txBox="1"/>
          <p:nvPr/>
        </p:nvSpPr>
        <p:spPr>
          <a:xfrm>
            <a:off x="5521552" y="3990752"/>
            <a:ext cx="603176" cy="1015663"/>
          </a:xfrm>
          <a:prstGeom prst="rect">
            <a:avLst/>
          </a:prstGeom>
          <a:noFill/>
        </p:spPr>
        <p:txBody>
          <a:bodyPr wrap="square" rtlCol="0">
            <a:spAutoFit/>
          </a:bodyPr>
          <a:lstStyle/>
          <a:p>
            <a:r>
              <a:rPr lang="ru-RU" sz="6000" dirty="0" smtClean="0"/>
              <a:t>ш</a:t>
            </a:r>
            <a:endParaRPr lang="ru-RU" sz="6000" dirty="0"/>
          </a:p>
        </p:txBody>
      </p:sp>
      <p:sp>
        <p:nvSpPr>
          <p:cNvPr id="81" name="TextBox 80"/>
          <p:cNvSpPr txBox="1"/>
          <p:nvPr/>
        </p:nvSpPr>
        <p:spPr>
          <a:xfrm>
            <a:off x="6321692" y="3996822"/>
            <a:ext cx="554564" cy="1015663"/>
          </a:xfrm>
          <a:prstGeom prst="rect">
            <a:avLst/>
          </a:prstGeom>
          <a:noFill/>
        </p:spPr>
        <p:txBody>
          <a:bodyPr wrap="square" rtlCol="0">
            <a:spAutoFit/>
          </a:bodyPr>
          <a:lstStyle/>
          <a:p>
            <a:r>
              <a:rPr lang="ru-RU" sz="6000" dirty="0" smtClean="0"/>
              <a:t>и</a:t>
            </a:r>
            <a:endParaRPr lang="ru-RU" sz="6000" dirty="0"/>
          </a:p>
        </p:txBody>
      </p:sp>
      <p:sp>
        <p:nvSpPr>
          <p:cNvPr id="82" name="TextBox 81"/>
          <p:cNvSpPr txBox="1"/>
          <p:nvPr/>
        </p:nvSpPr>
        <p:spPr>
          <a:xfrm>
            <a:off x="7070781" y="3979866"/>
            <a:ext cx="720080" cy="1015663"/>
          </a:xfrm>
          <a:prstGeom prst="rect">
            <a:avLst/>
          </a:prstGeom>
          <a:noFill/>
        </p:spPr>
        <p:txBody>
          <a:bodyPr wrap="square" rtlCol="0">
            <a:spAutoFit/>
          </a:bodyPr>
          <a:lstStyle/>
          <a:p>
            <a:r>
              <a:rPr lang="ru-RU" sz="6000" dirty="0" smtClean="0"/>
              <a:t>к</a:t>
            </a:r>
            <a:endParaRPr lang="ru-RU" sz="6000" dirty="0"/>
          </a:p>
        </p:txBody>
      </p:sp>
    </p:spTree>
    <p:extLst>
      <p:ext uri="{BB962C8B-B14F-4D97-AF65-F5344CB8AC3E}">
        <p14:creationId xmlns:p14="http://schemas.microsoft.com/office/powerpoint/2010/main" val="150595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t>Отрывки из мультфильма «</a:t>
            </a:r>
            <a:r>
              <a:rPr lang="ru-RU" b="1" dirty="0" err="1" smtClean="0"/>
              <a:t>Федорино</a:t>
            </a:r>
            <a:r>
              <a:rPr lang="ru-RU" b="1" dirty="0" smtClean="0"/>
              <a:t> горе».</a:t>
            </a:r>
            <a:endParaRPr lang="ru-RU" b="1" dirty="0"/>
          </a:p>
        </p:txBody>
      </p:sp>
    </p:spTree>
    <p:extLst>
      <p:ext uri="{BB962C8B-B14F-4D97-AF65-F5344CB8AC3E}">
        <p14:creationId xmlns:p14="http://schemas.microsoft.com/office/powerpoint/2010/main" val="20153909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819472"/>
            <a:ext cx="8229600" cy="4954562"/>
          </a:xfrm>
        </p:spPr>
        <p:txBody>
          <a:bodyPr>
            <a:noAutofit/>
          </a:bodyPr>
          <a:lstStyle/>
          <a:p>
            <a:r>
              <a:rPr lang="ru-RU" sz="3200" dirty="0" smtClean="0"/>
              <a:t>- О чём </a:t>
            </a:r>
            <a:r>
              <a:rPr lang="ru-RU" sz="3200" dirty="0"/>
              <a:t>вы посмотрели? </a:t>
            </a:r>
            <a:br>
              <a:rPr lang="ru-RU" sz="3200" dirty="0"/>
            </a:br>
            <a:r>
              <a:rPr lang="ru-RU" sz="3200" dirty="0"/>
              <a:t>- Назовите, </a:t>
            </a:r>
            <a:r>
              <a:rPr lang="ru-RU" sz="3200" dirty="0" smtClean="0"/>
              <a:t>какая кухонная утварь </a:t>
            </a:r>
            <a:r>
              <a:rPr lang="ru-RU" sz="3200" dirty="0"/>
              <a:t>сбежала </a:t>
            </a:r>
            <a:r>
              <a:rPr lang="ru-RU" sz="3200" dirty="0" smtClean="0"/>
              <a:t>от Федоры</a:t>
            </a:r>
            <a:r>
              <a:rPr lang="ru-RU" sz="3200" dirty="0"/>
              <a:t>?</a:t>
            </a:r>
            <a:br>
              <a:rPr lang="ru-RU" sz="3200" dirty="0"/>
            </a:br>
            <a:r>
              <a:rPr lang="ru-RU" sz="3200" dirty="0"/>
              <a:t>- Почему посуда сбежала от Федоры? </a:t>
            </a:r>
            <a:br>
              <a:rPr lang="ru-RU" sz="3200" dirty="0"/>
            </a:br>
            <a:r>
              <a:rPr lang="ru-RU" sz="3200" dirty="0"/>
              <a:t>- А </a:t>
            </a:r>
            <a:r>
              <a:rPr lang="ru-RU" sz="3200" dirty="0" smtClean="0"/>
              <a:t>чем </a:t>
            </a:r>
            <a:r>
              <a:rPr lang="ru-RU" sz="3200" dirty="0"/>
              <a:t>закончилась эта сказка?</a:t>
            </a:r>
            <a:br>
              <a:rPr lang="ru-RU" sz="3200" dirty="0"/>
            </a:br>
            <a:endParaRPr lang="ru-RU" sz="3200" dirty="0"/>
          </a:p>
        </p:txBody>
      </p:sp>
      <p:pic>
        <p:nvPicPr>
          <p:cNvPr id="3" name="Picture 2" descr="C:\Users\Попова Наташа\Desktop\20-creative-ideas-to-organize-pots-and-pans-storage-on-your-kitchen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201333"/>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3368637"/>
            <a:ext cx="3599952" cy="289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85330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54562"/>
          </a:xfrm>
        </p:spPr>
        <p:txBody>
          <a:bodyPr>
            <a:normAutofit/>
          </a:bodyPr>
          <a:lstStyle/>
          <a:p>
            <a:r>
              <a:rPr lang="ru-RU" b="1" dirty="0" smtClean="0"/>
              <a:t>По </a:t>
            </a:r>
            <a:r>
              <a:rPr lang="ru-RU" b="1" dirty="0"/>
              <a:t>порядку собери пословицу из набора слов.</a:t>
            </a:r>
            <a:r>
              <a:rPr lang="ru-RU" dirty="0"/>
              <a:t/>
            </a:r>
            <a:br>
              <a:rPr lang="ru-RU" dirty="0"/>
            </a:br>
            <a:r>
              <a:rPr lang="ru-RU" dirty="0">
                <a:latin typeface="Arial Black" pitchFamily="34" charset="0"/>
              </a:rPr>
              <a:t>Чистую, легко, посуду, и, полоскать.</a:t>
            </a:r>
            <a:br>
              <a:rPr lang="ru-RU" dirty="0">
                <a:latin typeface="Arial Black" pitchFamily="34" charset="0"/>
              </a:rPr>
            </a:br>
            <a:r>
              <a:rPr lang="ru-RU" b="1" dirty="0"/>
              <a:t>Объясни смысл этой пословицы.</a:t>
            </a:r>
            <a:r>
              <a:rPr lang="ru-RU" dirty="0"/>
              <a:t>	</a:t>
            </a:r>
          </a:p>
        </p:txBody>
      </p:sp>
    </p:spTree>
    <p:extLst>
      <p:ext uri="{BB962C8B-B14F-4D97-AF65-F5344CB8AC3E}">
        <p14:creationId xmlns:p14="http://schemas.microsoft.com/office/powerpoint/2010/main" val="23077573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882554"/>
          </a:xfrm>
        </p:spPr>
        <p:txBody>
          <a:bodyPr>
            <a:normAutofit/>
          </a:bodyPr>
          <a:lstStyle/>
          <a:p>
            <a:r>
              <a:rPr lang="ru-RU" dirty="0"/>
              <a:t/>
            </a:r>
            <a:br>
              <a:rPr lang="ru-RU" dirty="0"/>
            </a:br>
            <a:r>
              <a:rPr lang="ru-RU" b="1" dirty="0" smtClean="0"/>
              <a:t>Чистую  посуду и полоскать</a:t>
            </a:r>
            <a:r>
              <a:rPr lang="ru-RU" b="1" dirty="0"/>
              <a:t> легко</a:t>
            </a:r>
            <a:r>
              <a:rPr lang="ru-RU" b="1" dirty="0" smtClean="0"/>
              <a:t>. </a:t>
            </a:r>
            <a:endParaRPr lang="ru-RU" b="1" dirty="0"/>
          </a:p>
        </p:txBody>
      </p:sp>
    </p:spTree>
    <p:extLst>
      <p:ext uri="{BB962C8B-B14F-4D97-AF65-F5344CB8AC3E}">
        <p14:creationId xmlns:p14="http://schemas.microsoft.com/office/powerpoint/2010/main" val="15058942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988840"/>
            <a:ext cx="8229600" cy="3600400"/>
          </a:xfrm>
        </p:spPr>
        <p:txBody>
          <a:bodyPr>
            <a:normAutofit fontScale="90000"/>
          </a:bodyPr>
          <a:lstStyle/>
          <a:p>
            <a:pPr algn="l"/>
            <a:r>
              <a:rPr lang="ru-RU" sz="2700" b="1" dirty="0" smtClean="0">
                <a:latin typeface="Times New Roman" panose="02020603050405020304" pitchFamily="18" charset="0"/>
                <a:cs typeface="Times New Roman" panose="02020603050405020304" pitchFamily="18" charset="0"/>
              </a:rPr>
              <a:t>Тренировочные упражнения.</a:t>
            </a:r>
            <a:br>
              <a:rPr lang="ru-RU" sz="2700" b="1" dirty="0" smtClean="0">
                <a:latin typeface="Times New Roman" panose="02020603050405020304" pitchFamily="18" charset="0"/>
                <a:cs typeface="Times New Roman" panose="02020603050405020304" pitchFamily="18" charset="0"/>
              </a:rPr>
            </a:br>
            <a:r>
              <a:rPr lang="ru-RU" sz="3600" b="1" dirty="0" smtClean="0">
                <a:latin typeface="Times New Roman" panose="02020603050405020304" pitchFamily="18" charset="0"/>
                <a:cs typeface="Times New Roman" panose="02020603050405020304" pitchFamily="18" charset="0"/>
              </a:rPr>
              <a:t>1.</a:t>
            </a:r>
            <a:r>
              <a:rPr lang="ru-RU" sz="3600" dirty="0" smtClean="0">
                <a:latin typeface="Times New Roman" panose="02020603050405020304" pitchFamily="18" charset="0"/>
                <a:cs typeface="Times New Roman" panose="02020603050405020304" pitchFamily="18" charset="0"/>
              </a:rPr>
              <a:t>Выбери из набора кухонной посуды противень.</a:t>
            </a:r>
            <a:br>
              <a:rPr lang="ru-RU" sz="3600" dirty="0" smtClean="0">
                <a:latin typeface="Times New Roman" panose="02020603050405020304" pitchFamily="18" charset="0"/>
                <a:cs typeface="Times New Roman" panose="02020603050405020304" pitchFamily="18" charset="0"/>
              </a:rPr>
            </a:br>
            <a:r>
              <a:rPr lang="ru-RU" sz="3600" dirty="0" smtClean="0">
                <a:latin typeface="Times New Roman" panose="02020603050405020304" pitchFamily="18" charset="0"/>
                <a:cs typeface="Times New Roman" panose="02020603050405020304" pitchFamily="18" charset="0"/>
              </a:rPr>
              <a:t>Расскажи назначение этой кухонной утвари?</a:t>
            </a:r>
            <a:br>
              <a:rPr lang="ru-RU" sz="3600" dirty="0" smtClean="0">
                <a:latin typeface="Times New Roman" panose="02020603050405020304" pitchFamily="18" charset="0"/>
                <a:cs typeface="Times New Roman" panose="02020603050405020304" pitchFamily="18" charset="0"/>
              </a:rPr>
            </a:br>
            <a:r>
              <a:rPr lang="ru-RU" sz="3600" dirty="0" smtClean="0">
                <a:latin typeface="Times New Roman" panose="02020603050405020304" pitchFamily="18" charset="0"/>
                <a:cs typeface="Times New Roman" panose="02020603050405020304" pitchFamily="18" charset="0"/>
              </a:rPr>
              <a:t>2.Покажи, в какой кухонной посуде можно и тушить и жарить? Какие блюда можно в ней приготовить?</a:t>
            </a:r>
            <a:br>
              <a:rPr lang="ru-RU" sz="3600" dirty="0" smtClean="0">
                <a:latin typeface="Times New Roman" panose="02020603050405020304" pitchFamily="18" charset="0"/>
                <a:cs typeface="Times New Roman" panose="02020603050405020304" pitchFamily="18" charset="0"/>
              </a:rPr>
            </a:br>
            <a:r>
              <a:rPr lang="ru-RU" sz="3600" dirty="0" smtClean="0">
                <a:latin typeface="Times New Roman" panose="02020603050405020304" pitchFamily="18" charset="0"/>
                <a:cs typeface="Times New Roman" panose="02020603050405020304" pitchFamily="18" charset="0"/>
              </a:rPr>
              <a:t>3.Покажи эмалированную кастрюлю?</a:t>
            </a:r>
            <a:br>
              <a:rPr lang="ru-RU" sz="3600" dirty="0" smtClean="0">
                <a:latin typeface="Times New Roman" panose="02020603050405020304" pitchFamily="18" charset="0"/>
                <a:cs typeface="Times New Roman" panose="02020603050405020304" pitchFamily="18" charset="0"/>
              </a:rPr>
            </a:br>
            <a:r>
              <a:rPr lang="ru-RU" sz="3600" dirty="0" smtClean="0">
                <a:latin typeface="Times New Roman" panose="02020603050405020304" pitchFamily="18" charset="0"/>
                <a:cs typeface="Times New Roman" panose="02020603050405020304" pitchFamily="18" charset="0"/>
              </a:rPr>
              <a:t>Какую пищу в ней можно готовить? Почему нельзя варить молочную кашу?</a:t>
            </a:r>
            <a:br>
              <a:rPr lang="ru-RU" sz="3600" dirty="0" smtClean="0">
                <a:latin typeface="Times New Roman" panose="02020603050405020304" pitchFamily="18" charset="0"/>
                <a:cs typeface="Times New Roman" panose="02020603050405020304" pitchFamily="18" charset="0"/>
              </a:rPr>
            </a:br>
            <a:r>
              <a:rPr lang="ru-RU" sz="3600" dirty="0" smtClean="0">
                <a:latin typeface="Times New Roman" panose="02020603050405020304" pitchFamily="18" charset="0"/>
                <a:cs typeface="Times New Roman" panose="02020603050405020304" pitchFamily="18" charset="0"/>
              </a:rPr>
              <a:t>4.Покажи ковшик.</a:t>
            </a:r>
            <a:br>
              <a:rPr lang="ru-RU" sz="3600" dirty="0" smtClean="0">
                <a:latin typeface="Times New Roman" panose="02020603050405020304" pitchFamily="18" charset="0"/>
                <a:cs typeface="Times New Roman" panose="02020603050405020304" pitchFamily="18" charset="0"/>
              </a:rPr>
            </a:br>
            <a:r>
              <a:rPr lang="ru-RU" sz="3600" dirty="0" smtClean="0">
                <a:latin typeface="Times New Roman" panose="02020603050405020304" pitchFamily="18" charset="0"/>
                <a:cs typeface="Times New Roman" panose="02020603050405020304" pitchFamily="18" charset="0"/>
              </a:rPr>
              <a:t/>
            </a:r>
            <a:br>
              <a:rPr lang="ru-RU" sz="3600" dirty="0" smtClean="0">
                <a:latin typeface="Times New Roman" panose="02020603050405020304" pitchFamily="18" charset="0"/>
                <a:cs typeface="Times New Roman" panose="02020603050405020304" pitchFamily="18" charset="0"/>
              </a:rPr>
            </a:br>
            <a:r>
              <a:rPr lang="ru-RU" sz="4000" dirty="0" smtClean="0">
                <a:latin typeface="Times New Roman" panose="02020603050405020304" pitchFamily="18" charset="0"/>
                <a:cs typeface="Times New Roman" panose="02020603050405020304" pitchFamily="18" charset="0"/>
              </a:rPr>
              <a:t/>
            </a:r>
            <a:br>
              <a:rPr lang="ru-RU" sz="4000" dirty="0" smtClean="0">
                <a:latin typeface="Times New Roman" panose="02020603050405020304" pitchFamily="18" charset="0"/>
                <a:cs typeface="Times New Roman" panose="02020603050405020304" pitchFamily="18" charset="0"/>
              </a:rPr>
            </a:br>
            <a:r>
              <a:rPr lang="ru-RU" sz="4000" dirty="0" smtClean="0">
                <a:latin typeface="Times New Roman" panose="02020603050405020304" pitchFamily="18" charset="0"/>
                <a:cs typeface="Times New Roman" panose="02020603050405020304" pitchFamily="18" charset="0"/>
              </a:rPr>
              <a:t/>
            </a:r>
            <a:br>
              <a:rPr lang="ru-RU" sz="4000" dirty="0" smtClean="0">
                <a:latin typeface="Times New Roman" panose="02020603050405020304" pitchFamily="18" charset="0"/>
                <a:cs typeface="Times New Roman" panose="02020603050405020304" pitchFamily="18" charset="0"/>
              </a:rPr>
            </a:br>
            <a:endParaRPr lang="ru-RU"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57898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954562"/>
          </a:xfrm>
        </p:spPr>
        <p:txBody>
          <a:bodyPr>
            <a:noAutofit/>
          </a:bodyPr>
          <a:lstStyle/>
          <a:p>
            <a:pPr lvl="0"/>
            <a:r>
              <a:rPr lang="ru-RU" sz="3600" b="1" dirty="0" smtClean="0"/>
              <a:t>Итог урока.</a:t>
            </a:r>
            <a:br>
              <a:rPr lang="ru-RU" sz="3600" b="1" dirty="0" smtClean="0"/>
            </a:br>
            <a:r>
              <a:rPr lang="ru-RU" sz="3600" b="1" dirty="0" smtClean="0"/>
              <a:t>- </a:t>
            </a:r>
            <a:r>
              <a:rPr lang="ru-RU" sz="3600" dirty="0" smtClean="0"/>
              <a:t>Как </a:t>
            </a:r>
            <a:r>
              <a:rPr lang="ru-RU" sz="3600" dirty="0"/>
              <a:t>вы думаете, пригодятся ли вам знания и умения, которые вы получили сегодня на уроке?</a:t>
            </a:r>
            <a:br>
              <a:rPr lang="ru-RU" sz="3600" dirty="0"/>
            </a:br>
            <a:r>
              <a:rPr lang="ru-RU" sz="3600" dirty="0" smtClean="0"/>
              <a:t>- Где </a:t>
            </a:r>
            <a:r>
              <a:rPr lang="ru-RU" sz="3600" dirty="0"/>
              <a:t>пригодятся?</a:t>
            </a:r>
            <a:br>
              <a:rPr lang="ru-RU" sz="3600" dirty="0"/>
            </a:br>
            <a:r>
              <a:rPr lang="ru-RU" sz="3600" dirty="0" smtClean="0"/>
              <a:t/>
            </a:r>
            <a:br>
              <a:rPr lang="ru-RU" sz="3600" dirty="0" smtClean="0"/>
            </a:br>
            <a:r>
              <a:rPr lang="ru-RU" sz="3600" dirty="0" smtClean="0"/>
              <a:t>- Подсчитываем количество предметов кухонной утвари.</a:t>
            </a:r>
            <a:br>
              <a:rPr lang="ru-RU" sz="3600" dirty="0" smtClean="0"/>
            </a:br>
            <a:r>
              <a:rPr lang="ru-RU" sz="3600" dirty="0" smtClean="0"/>
              <a:t>Оценки за урок.</a:t>
            </a:r>
            <a:endParaRPr lang="ru-RU" sz="3600" dirty="0"/>
          </a:p>
        </p:txBody>
      </p:sp>
    </p:spTree>
    <p:extLst>
      <p:ext uri="{BB962C8B-B14F-4D97-AF65-F5344CB8AC3E}">
        <p14:creationId xmlns:p14="http://schemas.microsoft.com/office/powerpoint/2010/main" val="27579708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700" b="1" dirty="0" smtClean="0"/>
              <a:t> </a:t>
            </a:r>
            <a:r>
              <a:rPr lang="ru-RU" sz="2700" b="1" dirty="0"/>
              <a:t>Найди в таблице слова (по горизонтали), относящиеся к столовой посуде, и выдели их ручкой.</a:t>
            </a:r>
            <a:r>
              <a:rPr lang="ru-RU" dirty="0"/>
              <a:t/>
            </a:r>
            <a:br>
              <a:rPr lang="ru-RU" dirty="0"/>
            </a:b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2321039078"/>
              </p:ext>
            </p:extLst>
          </p:nvPr>
        </p:nvGraphicFramePr>
        <p:xfrm>
          <a:off x="1524000" y="1397000"/>
          <a:ext cx="6096000" cy="2225040"/>
        </p:xfrm>
        <a:graphic>
          <a:graphicData uri="http://schemas.openxmlformats.org/drawingml/2006/table">
            <a:tbl>
              <a:tblPr firstRow="1" bandRow="1">
                <a:tableStyleId>{5C22544A-7EE6-4342-B048-85BDC9FD1C3A}</a:tableStyleId>
              </a:tblPr>
              <a:tblGrid>
                <a:gridCol w="406400"/>
                <a:gridCol w="406400"/>
                <a:gridCol w="406400"/>
                <a:gridCol w="406400"/>
                <a:gridCol w="406400"/>
                <a:gridCol w="406400"/>
                <a:gridCol w="406400"/>
                <a:gridCol w="406400"/>
                <a:gridCol w="406400"/>
                <a:gridCol w="406400"/>
                <a:gridCol w="406400"/>
                <a:gridCol w="406400"/>
                <a:gridCol w="406400"/>
                <a:gridCol w="406400"/>
                <a:gridCol w="406400"/>
              </a:tblGrid>
              <a:tr h="370840">
                <a:tc>
                  <a:txBody>
                    <a:bodyPr/>
                    <a:lstStyle/>
                    <a:p>
                      <a:r>
                        <a:rPr lang="ru-RU" dirty="0" smtClean="0"/>
                        <a:t>М</a:t>
                      </a:r>
                      <a:endParaRPr lang="ru-RU" dirty="0"/>
                    </a:p>
                  </a:txBody>
                  <a:tcPr/>
                </a:tc>
                <a:tc>
                  <a:txBody>
                    <a:bodyPr/>
                    <a:lstStyle/>
                    <a:p>
                      <a:r>
                        <a:rPr lang="ru-RU" dirty="0" smtClean="0"/>
                        <a:t>С</a:t>
                      </a:r>
                      <a:endParaRPr lang="ru-RU" dirty="0"/>
                    </a:p>
                  </a:txBody>
                  <a:tcPr/>
                </a:tc>
                <a:tc>
                  <a:txBody>
                    <a:bodyPr/>
                    <a:lstStyle/>
                    <a:p>
                      <a:r>
                        <a:rPr lang="ru-RU" dirty="0" smtClean="0"/>
                        <a:t>О</a:t>
                      </a:r>
                      <a:endParaRPr lang="ru-RU" dirty="0"/>
                    </a:p>
                  </a:txBody>
                  <a:tcPr/>
                </a:tc>
                <a:tc>
                  <a:txBody>
                    <a:bodyPr/>
                    <a:lstStyle/>
                    <a:p>
                      <a:r>
                        <a:rPr lang="ru-RU" dirty="0" smtClean="0"/>
                        <a:t>Ж</a:t>
                      </a:r>
                      <a:endParaRPr lang="ru-RU" dirty="0"/>
                    </a:p>
                  </a:txBody>
                  <a:tcPr/>
                </a:tc>
                <a:tc>
                  <a:txBody>
                    <a:bodyPr/>
                    <a:lstStyle/>
                    <a:p>
                      <a:r>
                        <a:rPr lang="ru-RU" dirty="0" smtClean="0"/>
                        <a:t>А</a:t>
                      </a:r>
                      <a:endParaRPr lang="ru-RU" dirty="0"/>
                    </a:p>
                  </a:txBody>
                  <a:tcPr/>
                </a:tc>
                <a:tc>
                  <a:txBody>
                    <a:bodyPr/>
                    <a:lstStyle/>
                    <a:p>
                      <a:r>
                        <a:rPr lang="ru-RU" dirty="0" smtClean="0"/>
                        <a:t>Т</a:t>
                      </a:r>
                      <a:endParaRPr lang="ru-RU" dirty="0"/>
                    </a:p>
                  </a:txBody>
                  <a:tcPr/>
                </a:tc>
                <a:tc>
                  <a:txBody>
                    <a:bodyPr/>
                    <a:lstStyle/>
                    <a:p>
                      <a:r>
                        <a:rPr lang="ru-RU" dirty="0" smtClean="0"/>
                        <a:t>Н</a:t>
                      </a:r>
                      <a:endParaRPr lang="ru-RU" dirty="0"/>
                    </a:p>
                  </a:txBody>
                  <a:tcPr/>
                </a:tc>
                <a:tc>
                  <a:txBody>
                    <a:bodyPr/>
                    <a:lstStyle/>
                    <a:p>
                      <a:r>
                        <a:rPr lang="ru-RU" dirty="0" smtClean="0"/>
                        <a:t>И</a:t>
                      </a:r>
                      <a:endParaRPr lang="ru-RU" dirty="0"/>
                    </a:p>
                  </a:txBody>
                  <a:tcPr/>
                </a:tc>
                <a:tc>
                  <a:txBody>
                    <a:bodyPr/>
                    <a:lstStyle/>
                    <a:p>
                      <a:r>
                        <a:rPr lang="ru-RU" dirty="0" smtClean="0"/>
                        <a:t>К</a:t>
                      </a:r>
                      <a:endParaRPr lang="ru-RU" dirty="0"/>
                    </a:p>
                  </a:txBody>
                  <a:tcPr/>
                </a:tc>
                <a:tc>
                  <a:txBody>
                    <a:bodyPr/>
                    <a:lstStyle/>
                    <a:p>
                      <a:r>
                        <a:rPr lang="ru-RU" dirty="0" smtClean="0"/>
                        <a:t>А</a:t>
                      </a:r>
                      <a:endParaRPr lang="ru-RU" dirty="0"/>
                    </a:p>
                  </a:txBody>
                  <a:tcPr/>
                </a:tc>
                <a:tc>
                  <a:txBody>
                    <a:bodyPr/>
                    <a:lstStyle/>
                    <a:p>
                      <a:r>
                        <a:rPr lang="ru-RU" dirty="0" smtClean="0"/>
                        <a:t>Т</a:t>
                      </a:r>
                      <a:endParaRPr lang="ru-RU" dirty="0"/>
                    </a:p>
                  </a:txBody>
                  <a:tcPr/>
                </a:tc>
                <a:tc>
                  <a:txBody>
                    <a:bodyPr/>
                    <a:lstStyle/>
                    <a:p>
                      <a:r>
                        <a:rPr lang="ru-RU" dirty="0" smtClean="0"/>
                        <a:t>Ь</a:t>
                      </a:r>
                      <a:endParaRPr lang="ru-RU" dirty="0"/>
                    </a:p>
                  </a:txBody>
                  <a:tcPr/>
                </a:tc>
                <a:tc>
                  <a:txBody>
                    <a:bodyPr/>
                    <a:lstStyle/>
                    <a:p>
                      <a:r>
                        <a:rPr lang="ru-RU" dirty="0" smtClean="0"/>
                        <a:t>Ю</a:t>
                      </a:r>
                      <a:endParaRPr lang="ru-RU" dirty="0"/>
                    </a:p>
                  </a:txBody>
                  <a:tcPr/>
                </a:tc>
                <a:tc>
                  <a:txBody>
                    <a:bodyPr/>
                    <a:lstStyle/>
                    <a:p>
                      <a:r>
                        <a:rPr lang="ru-RU" dirty="0" smtClean="0"/>
                        <a:t>Э</a:t>
                      </a:r>
                      <a:endParaRPr lang="ru-RU" dirty="0"/>
                    </a:p>
                  </a:txBody>
                  <a:tcPr/>
                </a:tc>
                <a:tc>
                  <a:txBody>
                    <a:bodyPr/>
                    <a:lstStyle/>
                    <a:p>
                      <a:r>
                        <a:rPr lang="ru-RU" dirty="0" smtClean="0"/>
                        <a:t>Щ</a:t>
                      </a:r>
                      <a:endParaRPr lang="ru-RU" dirty="0"/>
                    </a:p>
                  </a:txBody>
                  <a:tcPr/>
                </a:tc>
              </a:tr>
              <a:tr h="370840">
                <a:tc>
                  <a:txBody>
                    <a:bodyPr/>
                    <a:lstStyle/>
                    <a:p>
                      <a:r>
                        <a:rPr lang="ru-RU" b="1" dirty="0" smtClean="0">
                          <a:solidFill>
                            <a:schemeClr val="bg1"/>
                          </a:solidFill>
                        </a:rPr>
                        <a:t>С</a:t>
                      </a:r>
                      <a:endParaRPr lang="ru-RU" b="1" dirty="0">
                        <a:solidFill>
                          <a:schemeClr val="bg1"/>
                        </a:solidFill>
                      </a:endParaRPr>
                    </a:p>
                  </a:txBody>
                  <a:tcPr/>
                </a:tc>
                <a:tc>
                  <a:txBody>
                    <a:bodyPr/>
                    <a:lstStyle/>
                    <a:p>
                      <a:r>
                        <a:rPr lang="ru-RU" b="1" dirty="0" smtClean="0">
                          <a:solidFill>
                            <a:schemeClr val="bg1"/>
                          </a:solidFill>
                        </a:rPr>
                        <a:t>В</a:t>
                      </a:r>
                      <a:endParaRPr lang="ru-RU" b="1" dirty="0">
                        <a:solidFill>
                          <a:schemeClr val="bg1"/>
                        </a:solidFill>
                      </a:endParaRPr>
                    </a:p>
                  </a:txBody>
                  <a:tcPr/>
                </a:tc>
                <a:tc>
                  <a:txBody>
                    <a:bodyPr/>
                    <a:lstStyle/>
                    <a:p>
                      <a:r>
                        <a:rPr lang="ru-RU" b="1" dirty="0" smtClean="0">
                          <a:solidFill>
                            <a:schemeClr val="bg1"/>
                          </a:solidFill>
                        </a:rPr>
                        <a:t>О</a:t>
                      </a:r>
                      <a:endParaRPr lang="ru-RU" b="1" dirty="0">
                        <a:solidFill>
                          <a:schemeClr val="bg1"/>
                        </a:solidFill>
                      </a:endParaRPr>
                    </a:p>
                  </a:txBody>
                  <a:tcPr/>
                </a:tc>
                <a:tc>
                  <a:txBody>
                    <a:bodyPr/>
                    <a:lstStyle/>
                    <a:p>
                      <a:r>
                        <a:rPr lang="ru-RU" b="1" dirty="0" smtClean="0">
                          <a:solidFill>
                            <a:schemeClr val="bg1"/>
                          </a:solidFill>
                        </a:rPr>
                        <a:t>Ш</a:t>
                      </a:r>
                      <a:endParaRPr lang="ru-RU" b="1" dirty="0">
                        <a:solidFill>
                          <a:schemeClr val="bg1"/>
                        </a:solidFill>
                      </a:endParaRPr>
                    </a:p>
                  </a:txBody>
                  <a:tcPr/>
                </a:tc>
                <a:tc>
                  <a:txBody>
                    <a:bodyPr/>
                    <a:lstStyle/>
                    <a:p>
                      <a:r>
                        <a:rPr lang="ru-RU" b="1" dirty="0" smtClean="0"/>
                        <a:t>Т</a:t>
                      </a:r>
                      <a:endParaRPr lang="ru-RU" b="1" dirty="0"/>
                    </a:p>
                  </a:txBody>
                  <a:tcPr/>
                </a:tc>
                <a:tc>
                  <a:txBody>
                    <a:bodyPr/>
                    <a:lstStyle/>
                    <a:p>
                      <a:r>
                        <a:rPr lang="ru-RU" b="1" u="sng" dirty="0" smtClean="0"/>
                        <a:t>А</a:t>
                      </a:r>
                      <a:endParaRPr lang="ru-RU" b="1" u="sng" dirty="0"/>
                    </a:p>
                  </a:txBody>
                  <a:tcPr/>
                </a:tc>
                <a:tc>
                  <a:txBody>
                    <a:bodyPr/>
                    <a:lstStyle/>
                    <a:p>
                      <a:r>
                        <a:rPr lang="ru-RU" b="1" u="sng" dirty="0" smtClean="0"/>
                        <a:t>Р</a:t>
                      </a:r>
                      <a:endParaRPr lang="ru-RU" b="1" u="sng" dirty="0"/>
                    </a:p>
                  </a:txBody>
                  <a:tcPr/>
                </a:tc>
                <a:tc>
                  <a:txBody>
                    <a:bodyPr/>
                    <a:lstStyle/>
                    <a:p>
                      <a:r>
                        <a:rPr lang="ru-RU" b="1" u="sng" dirty="0" smtClean="0"/>
                        <a:t>Е</a:t>
                      </a:r>
                      <a:endParaRPr lang="ru-RU" b="1" u="sng" dirty="0"/>
                    </a:p>
                  </a:txBody>
                  <a:tcPr/>
                </a:tc>
                <a:tc>
                  <a:txBody>
                    <a:bodyPr/>
                    <a:lstStyle/>
                    <a:p>
                      <a:r>
                        <a:rPr lang="ru-RU" b="1" u="sng" dirty="0" smtClean="0"/>
                        <a:t>Л</a:t>
                      </a:r>
                      <a:endParaRPr lang="ru-RU" b="1" u="sng" dirty="0"/>
                    </a:p>
                  </a:txBody>
                  <a:tcPr/>
                </a:tc>
                <a:tc>
                  <a:txBody>
                    <a:bodyPr/>
                    <a:lstStyle/>
                    <a:p>
                      <a:r>
                        <a:rPr lang="ru-RU" b="1" u="sng" dirty="0" smtClean="0"/>
                        <a:t>К</a:t>
                      </a:r>
                      <a:endParaRPr lang="ru-RU" b="1" u="sng" dirty="0"/>
                    </a:p>
                  </a:txBody>
                  <a:tcPr/>
                </a:tc>
                <a:tc>
                  <a:txBody>
                    <a:bodyPr/>
                    <a:lstStyle/>
                    <a:p>
                      <a:r>
                        <a:rPr lang="ru-RU" b="1" u="sng" dirty="0" smtClean="0"/>
                        <a:t>А</a:t>
                      </a:r>
                      <a:endParaRPr lang="ru-RU" b="1" u="sng" dirty="0"/>
                    </a:p>
                  </a:txBody>
                  <a:tcPr/>
                </a:tc>
                <a:tc>
                  <a:txBody>
                    <a:bodyPr/>
                    <a:lstStyle/>
                    <a:p>
                      <a:r>
                        <a:rPr lang="ru-RU" b="1" dirty="0" smtClean="0">
                          <a:solidFill>
                            <a:schemeClr val="bg1"/>
                          </a:solidFill>
                        </a:rPr>
                        <a:t>Д</a:t>
                      </a:r>
                      <a:endParaRPr lang="ru-RU" b="1" dirty="0">
                        <a:solidFill>
                          <a:schemeClr val="bg1"/>
                        </a:solidFill>
                      </a:endParaRPr>
                    </a:p>
                  </a:txBody>
                  <a:tcPr/>
                </a:tc>
                <a:tc>
                  <a:txBody>
                    <a:bodyPr/>
                    <a:lstStyle/>
                    <a:p>
                      <a:r>
                        <a:rPr lang="ru-RU" b="1" dirty="0" smtClean="0">
                          <a:solidFill>
                            <a:schemeClr val="bg1"/>
                          </a:solidFill>
                        </a:rPr>
                        <a:t>Е</a:t>
                      </a:r>
                      <a:endParaRPr lang="ru-RU" b="1" dirty="0">
                        <a:solidFill>
                          <a:schemeClr val="bg1"/>
                        </a:solidFill>
                      </a:endParaRPr>
                    </a:p>
                  </a:txBody>
                  <a:tcPr/>
                </a:tc>
                <a:tc>
                  <a:txBody>
                    <a:bodyPr/>
                    <a:lstStyle/>
                    <a:p>
                      <a:r>
                        <a:rPr lang="ru-RU" b="1" dirty="0" smtClean="0">
                          <a:solidFill>
                            <a:schemeClr val="bg1"/>
                          </a:solidFill>
                        </a:rPr>
                        <a:t>Р</a:t>
                      </a:r>
                      <a:endParaRPr lang="ru-RU" b="1" dirty="0">
                        <a:solidFill>
                          <a:schemeClr val="bg1"/>
                        </a:solidFill>
                      </a:endParaRPr>
                    </a:p>
                  </a:txBody>
                  <a:tcPr/>
                </a:tc>
                <a:tc>
                  <a:txBody>
                    <a:bodyPr/>
                    <a:lstStyle/>
                    <a:p>
                      <a:r>
                        <a:rPr lang="ru-RU" b="1" dirty="0" smtClean="0">
                          <a:solidFill>
                            <a:schemeClr val="bg1"/>
                          </a:solidFill>
                        </a:rPr>
                        <a:t>И</a:t>
                      </a:r>
                      <a:endParaRPr lang="ru-RU" b="1" dirty="0">
                        <a:solidFill>
                          <a:schemeClr val="bg1"/>
                        </a:solidFill>
                      </a:endParaRPr>
                    </a:p>
                  </a:txBody>
                  <a:tcPr/>
                </a:tc>
              </a:tr>
              <a:tr h="370840">
                <a:tc>
                  <a:txBody>
                    <a:bodyPr/>
                    <a:lstStyle/>
                    <a:p>
                      <a:r>
                        <a:rPr lang="ru-RU" b="1" dirty="0" smtClean="0">
                          <a:solidFill>
                            <a:schemeClr val="bg1"/>
                          </a:solidFill>
                        </a:rPr>
                        <a:t>Ц</a:t>
                      </a:r>
                      <a:endParaRPr lang="ru-RU" b="1" dirty="0">
                        <a:solidFill>
                          <a:schemeClr val="bg1"/>
                        </a:solidFill>
                      </a:endParaRPr>
                    </a:p>
                  </a:txBody>
                  <a:tcPr/>
                </a:tc>
                <a:tc>
                  <a:txBody>
                    <a:bodyPr/>
                    <a:lstStyle/>
                    <a:p>
                      <a:r>
                        <a:rPr lang="ru-RU" b="1" dirty="0" smtClean="0">
                          <a:solidFill>
                            <a:schemeClr val="bg1"/>
                          </a:solidFill>
                        </a:rPr>
                        <a:t>Е</a:t>
                      </a:r>
                      <a:endParaRPr lang="ru-RU" b="1" dirty="0">
                        <a:solidFill>
                          <a:schemeClr val="bg1"/>
                        </a:solidFill>
                      </a:endParaRPr>
                    </a:p>
                  </a:txBody>
                  <a:tcPr/>
                </a:tc>
                <a:tc>
                  <a:txBody>
                    <a:bodyPr/>
                    <a:lstStyle/>
                    <a:p>
                      <a:r>
                        <a:rPr lang="ru-RU" b="1" u="sng" dirty="0" smtClean="0"/>
                        <a:t>С</a:t>
                      </a:r>
                      <a:endParaRPr lang="ru-RU" b="1" u="sng" dirty="0"/>
                    </a:p>
                  </a:txBody>
                  <a:tcPr/>
                </a:tc>
                <a:tc>
                  <a:txBody>
                    <a:bodyPr/>
                    <a:lstStyle/>
                    <a:p>
                      <a:r>
                        <a:rPr lang="ru-RU" b="1" u="sng" dirty="0" smtClean="0"/>
                        <a:t>У</a:t>
                      </a:r>
                      <a:endParaRPr lang="ru-RU" b="1" u="sng" dirty="0"/>
                    </a:p>
                  </a:txBody>
                  <a:tcPr/>
                </a:tc>
                <a:tc>
                  <a:txBody>
                    <a:bodyPr/>
                    <a:lstStyle/>
                    <a:p>
                      <a:r>
                        <a:rPr lang="ru-RU" b="1" u="sng" dirty="0" smtClean="0"/>
                        <a:t>П</a:t>
                      </a:r>
                      <a:endParaRPr lang="ru-RU" b="1" u="sng" dirty="0"/>
                    </a:p>
                  </a:txBody>
                  <a:tcPr/>
                </a:tc>
                <a:tc>
                  <a:txBody>
                    <a:bodyPr/>
                    <a:lstStyle/>
                    <a:p>
                      <a:r>
                        <a:rPr lang="ru-RU" b="1" u="sng" dirty="0" smtClean="0"/>
                        <a:t>Н</a:t>
                      </a:r>
                      <a:endParaRPr lang="ru-RU" b="1" u="sng" dirty="0"/>
                    </a:p>
                  </a:txBody>
                  <a:tcPr/>
                </a:tc>
                <a:tc>
                  <a:txBody>
                    <a:bodyPr/>
                    <a:lstStyle/>
                    <a:p>
                      <a:r>
                        <a:rPr lang="ru-RU" b="1" u="sng" dirty="0" smtClean="0"/>
                        <a:t>И</a:t>
                      </a:r>
                      <a:endParaRPr lang="ru-RU" b="1" u="sng" dirty="0"/>
                    </a:p>
                  </a:txBody>
                  <a:tcPr/>
                </a:tc>
                <a:tc>
                  <a:txBody>
                    <a:bodyPr/>
                    <a:lstStyle/>
                    <a:p>
                      <a:r>
                        <a:rPr lang="ru-RU" b="1" u="sng" dirty="0" smtClean="0"/>
                        <a:t>Ц</a:t>
                      </a:r>
                      <a:endParaRPr lang="ru-RU" b="1" u="sng" dirty="0"/>
                    </a:p>
                  </a:txBody>
                  <a:tcPr/>
                </a:tc>
                <a:tc>
                  <a:txBody>
                    <a:bodyPr/>
                    <a:lstStyle/>
                    <a:p>
                      <a:r>
                        <a:rPr lang="ru-RU" b="1" u="sng" dirty="0" smtClean="0"/>
                        <a:t>А</a:t>
                      </a:r>
                      <a:endParaRPr lang="ru-RU" b="1" u="sng" dirty="0"/>
                    </a:p>
                  </a:txBody>
                  <a:tcPr/>
                </a:tc>
                <a:tc>
                  <a:txBody>
                    <a:bodyPr/>
                    <a:lstStyle/>
                    <a:p>
                      <a:r>
                        <a:rPr lang="ru-RU" b="1" dirty="0" smtClean="0">
                          <a:solidFill>
                            <a:schemeClr val="bg1"/>
                          </a:solidFill>
                        </a:rPr>
                        <a:t>Ж</a:t>
                      </a:r>
                      <a:endParaRPr lang="ru-RU" b="1" dirty="0">
                        <a:solidFill>
                          <a:schemeClr val="bg1"/>
                        </a:solidFill>
                      </a:endParaRPr>
                    </a:p>
                  </a:txBody>
                  <a:tcPr/>
                </a:tc>
                <a:tc>
                  <a:txBody>
                    <a:bodyPr/>
                    <a:lstStyle/>
                    <a:p>
                      <a:r>
                        <a:rPr lang="ru-RU" b="1" dirty="0" smtClean="0">
                          <a:solidFill>
                            <a:schemeClr val="bg1"/>
                          </a:solidFill>
                        </a:rPr>
                        <a:t>У</a:t>
                      </a:r>
                      <a:endParaRPr lang="ru-RU" b="1" dirty="0">
                        <a:solidFill>
                          <a:schemeClr val="bg1"/>
                        </a:solidFill>
                      </a:endParaRPr>
                    </a:p>
                  </a:txBody>
                  <a:tcPr/>
                </a:tc>
                <a:tc>
                  <a:txBody>
                    <a:bodyPr/>
                    <a:lstStyle/>
                    <a:p>
                      <a:r>
                        <a:rPr lang="ru-RU" b="1" dirty="0" smtClean="0">
                          <a:solidFill>
                            <a:schemeClr val="bg1"/>
                          </a:solidFill>
                        </a:rPr>
                        <a:t>Ф</a:t>
                      </a:r>
                      <a:endParaRPr lang="ru-RU" b="1" dirty="0">
                        <a:solidFill>
                          <a:schemeClr val="bg1"/>
                        </a:solidFill>
                      </a:endParaRPr>
                    </a:p>
                  </a:txBody>
                  <a:tcPr/>
                </a:tc>
                <a:tc>
                  <a:txBody>
                    <a:bodyPr/>
                    <a:lstStyle/>
                    <a:p>
                      <a:r>
                        <a:rPr lang="ru-RU" b="1" dirty="0" smtClean="0">
                          <a:solidFill>
                            <a:schemeClr val="bg1"/>
                          </a:solidFill>
                        </a:rPr>
                        <a:t>П</a:t>
                      </a:r>
                      <a:endParaRPr lang="ru-RU" b="1" dirty="0">
                        <a:solidFill>
                          <a:schemeClr val="bg1"/>
                        </a:solidFill>
                      </a:endParaRPr>
                    </a:p>
                  </a:txBody>
                  <a:tcPr/>
                </a:tc>
                <a:tc>
                  <a:txBody>
                    <a:bodyPr/>
                    <a:lstStyle/>
                    <a:p>
                      <a:r>
                        <a:rPr lang="ru-RU" b="1" dirty="0" smtClean="0">
                          <a:solidFill>
                            <a:schemeClr val="bg1"/>
                          </a:solidFill>
                        </a:rPr>
                        <a:t>Ч</a:t>
                      </a:r>
                      <a:endParaRPr lang="ru-RU" b="1" dirty="0">
                        <a:solidFill>
                          <a:schemeClr val="bg1"/>
                        </a:solidFill>
                      </a:endParaRPr>
                    </a:p>
                  </a:txBody>
                  <a:tcPr/>
                </a:tc>
                <a:tc>
                  <a:txBody>
                    <a:bodyPr/>
                    <a:lstStyle/>
                    <a:p>
                      <a:r>
                        <a:rPr lang="ru-RU" b="1" dirty="0" smtClean="0">
                          <a:solidFill>
                            <a:schemeClr val="bg1"/>
                          </a:solidFill>
                        </a:rPr>
                        <a:t>Я</a:t>
                      </a:r>
                      <a:endParaRPr lang="ru-RU" b="1" dirty="0">
                        <a:solidFill>
                          <a:schemeClr val="bg1"/>
                        </a:solidFill>
                      </a:endParaRPr>
                    </a:p>
                  </a:txBody>
                  <a:tcPr/>
                </a:tc>
              </a:tr>
              <a:tr h="370840">
                <a:tc>
                  <a:txBody>
                    <a:bodyPr/>
                    <a:lstStyle/>
                    <a:p>
                      <a:r>
                        <a:rPr lang="ru-RU" b="1" dirty="0" smtClean="0">
                          <a:solidFill>
                            <a:schemeClr val="bg1"/>
                          </a:solidFill>
                        </a:rPr>
                        <a:t>Р</a:t>
                      </a:r>
                      <a:endParaRPr lang="ru-RU" b="1" dirty="0">
                        <a:solidFill>
                          <a:schemeClr val="bg1"/>
                        </a:solidFill>
                      </a:endParaRPr>
                    </a:p>
                  </a:txBody>
                  <a:tcPr/>
                </a:tc>
                <a:tc>
                  <a:txBody>
                    <a:bodyPr/>
                    <a:lstStyle/>
                    <a:p>
                      <a:r>
                        <a:rPr lang="ru-RU" b="1" dirty="0" smtClean="0">
                          <a:solidFill>
                            <a:schemeClr val="bg1"/>
                          </a:solidFill>
                        </a:rPr>
                        <a:t>О</a:t>
                      </a:r>
                      <a:endParaRPr lang="ru-RU" b="1" dirty="0">
                        <a:solidFill>
                          <a:schemeClr val="bg1"/>
                        </a:solidFill>
                      </a:endParaRPr>
                    </a:p>
                  </a:txBody>
                  <a:tcPr/>
                </a:tc>
                <a:tc>
                  <a:txBody>
                    <a:bodyPr/>
                    <a:lstStyle/>
                    <a:p>
                      <a:r>
                        <a:rPr lang="ru-RU" b="1" dirty="0" smtClean="0">
                          <a:solidFill>
                            <a:schemeClr val="bg1"/>
                          </a:solidFill>
                        </a:rPr>
                        <a:t>Б</a:t>
                      </a:r>
                      <a:endParaRPr lang="ru-RU" b="1" dirty="0">
                        <a:solidFill>
                          <a:schemeClr val="bg1"/>
                        </a:solidFill>
                      </a:endParaRPr>
                    </a:p>
                  </a:txBody>
                  <a:tcPr/>
                </a:tc>
                <a:tc>
                  <a:txBody>
                    <a:bodyPr/>
                    <a:lstStyle/>
                    <a:p>
                      <a:r>
                        <a:rPr lang="ru-RU" b="1" dirty="0" smtClean="0">
                          <a:solidFill>
                            <a:schemeClr val="bg1"/>
                          </a:solidFill>
                        </a:rPr>
                        <a:t>Ю</a:t>
                      </a:r>
                      <a:endParaRPr lang="ru-RU" b="1" dirty="0">
                        <a:solidFill>
                          <a:schemeClr val="bg1"/>
                        </a:solidFill>
                      </a:endParaRPr>
                    </a:p>
                  </a:txBody>
                  <a:tcPr/>
                </a:tc>
                <a:tc>
                  <a:txBody>
                    <a:bodyPr/>
                    <a:lstStyle/>
                    <a:p>
                      <a:r>
                        <a:rPr lang="ru-RU" b="1" dirty="0" smtClean="0">
                          <a:solidFill>
                            <a:schemeClr val="bg1"/>
                          </a:solidFill>
                        </a:rPr>
                        <a:t>К</a:t>
                      </a:r>
                      <a:endParaRPr lang="ru-RU" b="1" dirty="0">
                        <a:solidFill>
                          <a:schemeClr val="bg1"/>
                        </a:solidFill>
                      </a:endParaRPr>
                    </a:p>
                  </a:txBody>
                  <a:tcPr/>
                </a:tc>
                <a:tc>
                  <a:txBody>
                    <a:bodyPr/>
                    <a:lstStyle/>
                    <a:p>
                      <a:r>
                        <a:rPr lang="ru-RU" b="1" dirty="0" smtClean="0">
                          <a:solidFill>
                            <a:schemeClr val="bg1"/>
                          </a:solidFill>
                        </a:rPr>
                        <a:t>Л</a:t>
                      </a:r>
                      <a:endParaRPr lang="ru-RU" b="1" dirty="0">
                        <a:solidFill>
                          <a:schemeClr val="bg1"/>
                        </a:solidFill>
                      </a:endParaRPr>
                    </a:p>
                  </a:txBody>
                  <a:tcPr/>
                </a:tc>
                <a:tc>
                  <a:txBody>
                    <a:bodyPr/>
                    <a:lstStyle/>
                    <a:p>
                      <a:r>
                        <a:rPr lang="ru-RU" b="1" dirty="0" smtClean="0">
                          <a:solidFill>
                            <a:schemeClr val="bg1"/>
                          </a:solidFill>
                        </a:rPr>
                        <a:t>Б</a:t>
                      </a:r>
                      <a:endParaRPr lang="ru-RU" b="1" dirty="0">
                        <a:solidFill>
                          <a:schemeClr val="bg1"/>
                        </a:solidFill>
                      </a:endParaRPr>
                    </a:p>
                  </a:txBody>
                  <a:tcPr/>
                </a:tc>
                <a:tc>
                  <a:txBody>
                    <a:bodyPr/>
                    <a:lstStyle/>
                    <a:p>
                      <a:r>
                        <a:rPr lang="ru-RU" b="1" dirty="0" smtClean="0">
                          <a:solidFill>
                            <a:schemeClr val="bg1"/>
                          </a:solidFill>
                        </a:rPr>
                        <a:t>Д</a:t>
                      </a:r>
                      <a:endParaRPr lang="ru-RU" b="1" dirty="0">
                        <a:solidFill>
                          <a:schemeClr val="bg1"/>
                        </a:solidFill>
                      </a:endParaRPr>
                    </a:p>
                  </a:txBody>
                  <a:tcPr/>
                </a:tc>
                <a:tc>
                  <a:txBody>
                    <a:bodyPr/>
                    <a:lstStyle/>
                    <a:p>
                      <a:r>
                        <a:rPr lang="ru-RU" b="1" dirty="0" smtClean="0">
                          <a:solidFill>
                            <a:schemeClr val="bg1"/>
                          </a:solidFill>
                        </a:rPr>
                        <a:t>О</a:t>
                      </a:r>
                      <a:endParaRPr lang="ru-RU" b="1" dirty="0">
                        <a:solidFill>
                          <a:schemeClr val="bg1"/>
                        </a:solidFill>
                      </a:endParaRPr>
                    </a:p>
                  </a:txBody>
                  <a:tcPr/>
                </a:tc>
                <a:tc>
                  <a:txBody>
                    <a:bodyPr/>
                    <a:lstStyle/>
                    <a:p>
                      <a:r>
                        <a:rPr lang="ru-RU" b="1" dirty="0" smtClean="0">
                          <a:solidFill>
                            <a:schemeClr val="bg1"/>
                          </a:solidFill>
                        </a:rPr>
                        <a:t>Ь</a:t>
                      </a:r>
                      <a:endParaRPr lang="ru-RU" b="1" dirty="0">
                        <a:solidFill>
                          <a:schemeClr val="bg1"/>
                        </a:solidFill>
                      </a:endParaRPr>
                    </a:p>
                  </a:txBody>
                  <a:tcPr/>
                </a:tc>
                <a:tc>
                  <a:txBody>
                    <a:bodyPr/>
                    <a:lstStyle/>
                    <a:p>
                      <a:r>
                        <a:rPr lang="ru-RU" b="1" dirty="0" smtClean="0">
                          <a:solidFill>
                            <a:schemeClr val="bg1"/>
                          </a:solidFill>
                        </a:rPr>
                        <a:t>К</a:t>
                      </a:r>
                      <a:endParaRPr lang="ru-RU" b="1" dirty="0">
                        <a:solidFill>
                          <a:schemeClr val="bg1"/>
                        </a:solidFill>
                      </a:endParaRPr>
                    </a:p>
                  </a:txBody>
                  <a:tcPr/>
                </a:tc>
                <a:tc>
                  <a:txBody>
                    <a:bodyPr/>
                    <a:lstStyle/>
                    <a:p>
                      <a:r>
                        <a:rPr lang="ru-RU" b="1" dirty="0" smtClean="0">
                          <a:solidFill>
                            <a:schemeClr val="bg1"/>
                          </a:solidFill>
                        </a:rPr>
                        <a:t>А</a:t>
                      </a:r>
                      <a:endParaRPr lang="ru-RU" b="1" dirty="0">
                        <a:solidFill>
                          <a:schemeClr val="bg1"/>
                        </a:solidFill>
                      </a:endParaRPr>
                    </a:p>
                  </a:txBody>
                  <a:tcPr/>
                </a:tc>
                <a:tc>
                  <a:txBody>
                    <a:bodyPr/>
                    <a:lstStyle/>
                    <a:p>
                      <a:r>
                        <a:rPr lang="ru-RU" b="1" dirty="0" smtClean="0">
                          <a:solidFill>
                            <a:schemeClr val="bg1"/>
                          </a:solidFill>
                        </a:rPr>
                        <a:t>Т</a:t>
                      </a:r>
                      <a:endParaRPr lang="ru-RU" b="1" dirty="0">
                        <a:solidFill>
                          <a:schemeClr val="bg1"/>
                        </a:solidFill>
                      </a:endParaRPr>
                    </a:p>
                  </a:txBody>
                  <a:tcPr/>
                </a:tc>
                <a:tc>
                  <a:txBody>
                    <a:bodyPr/>
                    <a:lstStyle/>
                    <a:p>
                      <a:r>
                        <a:rPr lang="ru-RU" b="1" dirty="0" smtClean="0">
                          <a:solidFill>
                            <a:schemeClr val="bg1"/>
                          </a:solidFill>
                        </a:rPr>
                        <a:t>Ъ</a:t>
                      </a:r>
                      <a:endParaRPr lang="ru-RU" b="1" dirty="0">
                        <a:solidFill>
                          <a:schemeClr val="bg1"/>
                        </a:solidFill>
                      </a:endParaRPr>
                    </a:p>
                  </a:txBody>
                  <a:tcPr/>
                </a:tc>
                <a:tc>
                  <a:txBody>
                    <a:bodyPr/>
                    <a:lstStyle/>
                    <a:p>
                      <a:r>
                        <a:rPr lang="ru-RU" b="1" dirty="0" smtClean="0">
                          <a:solidFill>
                            <a:schemeClr val="bg1"/>
                          </a:solidFill>
                        </a:rPr>
                        <a:t>В</a:t>
                      </a:r>
                      <a:endParaRPr lang="ru-RU" b="1" dirty="0">
                        <a:solidFill>
                          <a:schemeClr val="bg1"/>
                        </a:solidFill>
                      </a:endParaRPr>
                    </a:p>
                  </a:txBody>
                  <a:tcPr/>
                </a:tc>
              </a:tr>
              <a:tr h="370840">
                <a:tc>
                  <a:txBody>
                    <a:bodyPr/>
                    <a:lstStyle/>
                    <a:p>
                      <a:r>
                        <a:rPr lang="ru-RU" dirty="0" smtClean="0"/>
                        <a:t>Т</a:t>
                      </a:r>
                      <a:endParaRPr lang="ru-RU" dirty="0"/>
                    </a:p>
                  </a:txBody>
                  <a:tcPr/>
                </a:tc>
                <a:tc>
                  <a:txBody>
                    <a:bodyPr/>
                    <a:lstStyle/>
                    <a:p>
                      <a:r>
                        <a:rPr lang="ru-RU" dirty="0" smtClean="0"/>
                        <a:t>Ъ</a:t>
                      </a:r>
                      <a:endParaRPr lang="ru-RU" dirty="0"/>
                    </a:p>
                  </a:txBody>
                  <a:tcPr/>
                </a:tc>
                <a:tc>
                  <a:txBody>
                    <a:bodyPr/>
                    <a:lstStyle/>
                    <a:p>
                      <a:r>
                        <a:rPr lang="ru-RU" b="1" u="sng" dirty="0" smtClean="0"/>
                        <a:t>С</a:t>
                      </a:r>
                      <a:endParaRPr lang="ru-RU" b="1" u="sng" dirty="0"/>
                    </a:p>
                  </a:txBody>
                  <a:tcPr/>
                </a:tc>
                <a:tc>
                  <a:txBody>
                    <a:bodyPr/>
                    <a:lstStyle/>
                    <a:p>
                      <a:r>
                        <a:rPr lang="ru-RU" b="1" u="sng" dirty="0" smtClean="0"/>
                        <a:t>О</a:t>
                      </a:r>
                      <a:endParaRPr lang="ru-RU" b="1" u="sng" dirty="0"/>
                    </a:p>
                  </a:txBody>
                  <a:tcPr/>
                </a:tc>
                <a:tc>
                  <a:txBody>
                    <a:bodyPr/>
                    <a:lstStyle/>
                    <a:p>
                      <a:r>
                        <a:rPr lang="ru-RU" b="1" u="sng" dirty="0" smtClean="0"/>
                        <a:t>Л</a:t>
                      </a:r>
                      <a:endParaRPr lang="ru-RU" b="1" u="sng" dirty="0"/>
                    </a:p>
                  </a:txBody>
                  <a:tcPr/>
                </a:tc>
                <a:tc>
                  <a:txBody>
                    <a:bodyPr/>
                    <a:lstStyle/>
                    <a:p>
                      <a:r>
                        <a:rPr lang="ru-RU" b="1" u="sng" dirty="0" smtClean="0"/>
                        <a:t>О</a:t>
                      </a:r>
                      <a:endParaRPr lang="ru-RU" b="1" u="sng" dirty="0"/>
                    </a:p>
                  </a:txBody>
                  <a:tcPr/>
                </a:tc>
                <a:tc>
                  <a:txBody>
                    <a:bodyPr/>
                    <a:lstStyle/>
                    <a:p>
                      <a:r>
                        <a:rPr lang="ru-RU" b="1" u="sng" dirty="0" smtClean="0"/>
                        <a:t>Н</a:t>
                      </a:r>
                      <a:endParaRPr lang="ru-RU" b="1" u="sng" dirty="0"/>
                    </a:p>
                  </a:txBody>
                  <a:tcPr/>
                </a:tc>
                <a:tc>
                  <a:txBody>
                    <a:bodyPr/>
                    <a:lstStyle/>
                    <a:p>
                      <a:r>
                        <a:rPr lang="ru-RU" b="1" u="sng" dirty="0" smtClean="0"/>
                        <a:t>К</a:t>
                      </a:r>
                      <a:endParaRPr lang="ru-RU" b="1" u="sng" dirty="0"/>
                    </a:p>
                  </a:txBody>
                  <a:tcPr/>
                </a:tc>
                <a:tc>
                  <a:txBody>
                    <a:bodyPr/>
                    <a:lstStyle/>
                    <a:p>
                      <a:r>
                        <a:rPr lang="ru-RU" b="1" u="sng" dirty="0" smtClean="0"/>
                        <a:t>А</a:t>
                      </a:r>
                      <a:endParaRPr lang="ru-RU" b="1" u="sng" dirty="0"/>
                    </a:p>
                  </a:txBody>
                  <a:tcPr/>
                </a:tc>
                <a:tc>
                  <a:txBody>
                    <a:bodyPr/>
                    <a:lstStyle/>
                    <a:p>
                      <a:r>
                        <a:rPr lang="ru-RU" dirty="0" smtClean="0"/>
                        <a:t>П</a:t>
                      </a:r>
                      <a:endParaRPr lang="ru-RU" dirty="0"/>
                    </a:p>
                  </a:txBody>
                  <a:tcPr/>
                </a:tc>
                <a:tc>
                  <a:txBody>
                    <a:bodyPr/>
                    <a:lstStyle/>
                    <a:p>
                      <a:r>
                        <a:rPr lang="ru-RU" dirty="0" smtClean="0"/>
                        <a:t>Д</a:t>
                      </a:r>
                      <a:endParaRPr lang="ru-RU" dirty="0"/>
                    </a:p>
                  </a:txBody>
                  <a:tcPr/>
                </a:tc>
                <a:tc>
                  <a:txBody>
                    <a:bodyPr/>
                    <a:lstStyle/>
                    <a:p>
                      <a:r>
                        <a:rPr lang="ru-RU" dirty="0" smtClean="0"/>
                        <a:t>А</a:t>
                      </a:r>
                      <a:endParaRPr lang="ru-RU" dirty="0"/>
                    </a:p>
                  </a:txBody>
                  <a:tcPr/>
                </a:tc>
                <a:tc>
                  <a:txBody>
                    <a:bodyPr/>
                    <a:lstStyle/>
                    <a:p>
                      <a:r>
                        <a:rPr lang="ru-RU" dirty="0" smtClean="0"/>
                        <a:t>Х</a:t>
                      </a:r>
                      <a:endParaRPr lang="ru-RU" dirty="0"/>
                    </a:p>
                  </a:txBody>
                  <a:tcPr/>
                </a:tc>
                <a:tc>
                  <a:txBody>
                    <a:bodyPr/>
                    <a:lstStyle/>
                    <a:p>
                      <a:r>
                        <a:rPr lang="ru-RU" dirty="0" smtClean="0"/>
                        <a:t>Э</a:t>
                      </a:r>
                      <a:endParaRPr lang="ru-RU" dirty="0"/>
                    </a:p>
                  </a:txBody>
                  <a:tcPr/>
                </a:tc>
                <a:tc>
                  <a:txBody>
                    <a:bodyPr/>
                    <a:lstStyle/>
                    <a:p>
                      <a:r>
                        <a:rPr lang="ru-RU" dirty="0" smtClean="0"/>
                        <a:t>П</a:t>
                      </a:r>
                      <a:endParaRPr lang="ru-RU" dirty="0"/>
                    </a:p>
                  </a:txBody>
                  <a:tcPr/>
                </a:tc>
              </a:tr>
              <a:tr h="370840">
                <a:tc>
                  <a:txBody>
                    <a:bodyPr/>
                    <a:lstStyle/>
                    <a:p>
                      <a:r>
                        <a:rPr lang="ru-RU" dirty="0" smtClean="0"/>
                        <a:t>И</a:t>
                      </a:r>
                      <a:endParaRPr lang="ru-RU" dirty="0"/>
                    </a:p>
                  </a:txBody>
                  <a:tcPr/>
                </a:tc>
                <a:tc>
                  <a:txBody>
                    <a:bodyPr/>
                    <a:lstStyle/>
                    <a:p>
                      <a:r>
                        <a:rPr lang="ru-RU" dirty="0" smtClean="0"/>
                        <a:t>О</a:t>
                      </a:r>
                      <a:endParaRPr lang="ru-RU" dirty="0"/>
                    </a:p>
                  </a:txBody>
                  <a:tcPr/>
                </a:tc>
                <a:tc>
                  <a:txBody>
                    <a:bodyPr/>
                    <a:lstStyle/>
                    <a:p>
                      <a:r>
                        <a:rPr lang="ru-RU" dirty="0" smtClean="0"/>
                        <a:t>Г</a:t>
                      </a:r>
                      <a:endParaRPr lang="ru-RU" dirty="0"/>
                    </a:p>
                  </a:txBody>
                  <a:tcPr/>
                </a:tc>
                <a:tc>
                  <a:txBody>
                    <a:bodyPr/>
                    <a:lstStyle/>
                    <a:p>
                      <a:r>
                        <a:rPr lang="ru-RU" dirty="0" smtClean="0"/>
                        <a:t>В</a:t>
                      </a:r>
                      <a:endParaRPr lang="ru-RU" dirty="0"/>
                    </a:p>
                  </a:txBody>
                  <a:tcPr/>
                </a:tc>
                <a:tc>
                  <a:txBody>
                    <a:bodyPr/>
                    <a:lstStyle/>
                    <a:p>
                      <a:r>
                        <a:rPr lang="ru-RU" dirty="0" smtClean="0"/>
                        <a:t>Ю</a:t>
                      </a:r>
                      <a:endParaRPr lang="ru-RU" dirty="0"/>
                    </a:p>
                  </a:txBody>
                  <a:tcPr/>
                </a:tc>
                <a:tc>
                  <a:txBody>
                    <a:bodyPr/>
                    <a:lstStyle/>
                    <a:p>
                      <a:r>
                        <a:rPr lang="ru-RU" b="1" u="sng" dirty="0" smtClean="0"/>
                        <a:t>С</a:t>
                      </a:r>
                      <a:endParaRPr lang="ru-RU" b="1" u="sng" dirty="0"/>
                    </a:p>
                  </a:txBody>
                  <a:tcPr/>
                </a:tc>
                <a:tc>
                  <a:txBody>
                    <a:bodyPr/>
                    <a:lstStyle/>
                    <a:p>
                      <a:r>
                        <a:rPr lang="ru-RU" b="1" u="sng" dirty="0" smtClean="0"/>
                        <a:t>А</a:t>
                      </a:r>
                      <a:endParaRPr lang="ru-RU" b="1" u="sng" dirty="0"/>
                    </a:p>
                  </a:txBody>
                  <a:tcPr/>
                </a:tc>
                <a:tc>
                  <a:txBody>
                    <a:bodyPr/>
                    <a:lstStyle/>
                    <a:p>
                      <a:r>
                        <a:rPr lang="ru-RU" b="1" u="sng" dirty="0" smtClean="0"/>
                        <a:t>Л</a:t>
                      </a:r>
                      <a:endParaRPr lang="ru-RU" b="1" u="sng" dirty="0"/>
                    </a:p>
                  </a:txBody>
                  <a:tcPr/>
                </a:tc>
                <a:tc>
                  <a:txBody>
                    <a:bodyPr/>
                    <a:lstStyle/>
                    <a:p>
                      <a:r>
                        <a:rPr lang="ru-RU" b="1" u="sng" dirty="0" smtClean="0"/>
                        <a:t>А</a:t>
                      </a:r>
                      <a:endParaRPr lang="ru-RU" b="1" u="sng" dirty="0"/>
                    </a:p>
                  </a:txBody>
                  <a:tcPr/>
                </a:tc>
                <a:tc>
                  <a:txBody>
                    <a:bodyPr/>
                    <a:lstStyle/>
                    <a:p>
                      <a:r>
                        <a:rPr lang="ru-RU" b="1" u="sng" dirty="0" smtClean="0"/>
                        <a:t>Т</a:t>
                      </a:r>
                      <a:endParaRPr lang="ru-RU" b="1" u="sng" dirty="0"/>
                    </a:p>
                  </a:txBody>
                  <a:tcPr/>
                </a:tc>
                <a:tc>
                  <a:txBody>
                    <a:bodyPr/>
                    <a:lstStyle/>
                    <a:p>
                      <a:r>
                        <a:rPr lang="ru-RU" b="1" u="sng" dirty="0" smtClean="0"/>
                        <a:t>Н</a:t>
                      </a:r>
                      <a:endParaRPr lang="ru-RU" b="1" u="sng" dirty="0"/>
                    </a:p>
                  </a:txBody>
                  <a:tcPr/>
                </a:tc>
                <a:tc>
                  <a:txBody>
                    <a:bodyPr/>
                    <a:lstStyle/>
                    <a:p>
                      <a:r>
                        <a:rPr lang="ru-RU" b="1" u="sng" dirty="0" smtClean="0"/>
                        <a:t>И</a:t>
                      </a:r>
                      <a:endParaRPr lang="ru-RU" b="1" u="sng" dirty="0"/>
                    </a:p>
                  </a:txBody>
                  <a:tcPr/>
                </a:tc>
                <a:tc>
                  <a:txBody>
                    <a:bodyPr/>
                    <a:lstStyle/>
                    <a:p>
                      <a:r>
                        <a:rPr lang="ru-RU" b="1" u="sng" dirty="0" smtClean="0"/>
                        <a:t>Ц</a:t>
                      </a:r>
                      <a:endParaRPr lang="ru-RU" b="1" u="sng" dirty="0"/>
                    </a:p>
                  </a:txBody>
                  <a:tcPr/>
                </a:tc>
                <a:tc>
                  <a:txBody>
                    <a:bodyPr/>
                    <a:lstStyle/>
                    <a:p>
                      <a:r>
                        <a:rPr lang="ru-RU" b="1" u="sng" dirty="0" smtClean="0"/>
                        <a:t>А</a:t>
                      </a:r>
                      <a:endParaRPr lang="ru-RU" b="1" u="sng" dirty="0"/>
                    </a:p>
                  </a:txBody>
                  <a:tcPr/>
                </a:tc>
                <a:tc>
                  <a:txBody>
                    <a:bodyPr/>
                    <a:lstStyle/>
                    <a:p>
                      <a:r>
                        <a:rPr lang="ru-RU" dirty="0" smtClean="0"/>
                        <a:t>Б</a:t>
                      </a:r>
                      <a:endParaRPr lang="ru-RU" dirty="0"/>
                    </a:p>
                  </a:txBody>
                  <a:tcPr/>
                </a:tc>
              </a:tr>
            </a:tbl>
          </a:graphicData>
        </a:graphic>
      </p:graphicFrame>
    </p:spTree>
    <p:extLst>
      <p:ext uri="{BB962C8B-B14F-4D97-AF65-F5344CB8AC3E}">
        <p14:creationId xmlns:p14="http://schemas.microsoft.com/office/powerpoint/2010/main" val="12865005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373216"/>
            <a:ext cx="7278688" cy="1141462"/>
          </a:xfrm>
        </p:spPr>
        <p:txBody>
          <a:bodyPr>
            <a:normAutofit/>
          </a:bodyPr>
          <a:lstStyle/>
          <a:p>
            <a:endParaRPr lang="ru-RU" dirty="0"/>
          </a:p>
        </p:txBody>
      </p:sp>
      <p:sp>
        <p:nvSpPr>
          <p:cNvPr id="4" name="Текст 3"/>
          <p:cNvSpPr>
            <a:spLocks noGrp="1"/>
          </p:cNvSpPr>
          <p:nvPr>
            <p:ph type="body" sz="half" idx="2"/>
          </p:nvPr>
        </p:nvSpPr>
        <p:spPr>
          <a:xfrm>
            <a:off x="107504" y="5367338"/>
            <a:ext cx="7171184" cy="804862"/>
          </a:xfrm>
        </p:spPr>
        <p:txBody>
          <a:bodyPr/>
          <a:lstStyle/>
          <a:p>
            <a:r>
              <a:rPr lang="ru-RU" dirty="0" smtClean="0"/>
              <a:t/>
            </a:r>
            <a:br>
              <a:rPr lang="ru-RU" dirty="0" smtClean="0"/>
            </a:br>
            <a:endParaRPr lang="ru-RU" dirty="0" smtClean="0"/>
          </a:p>
          <a:p>
            <a:endParaRPr lang="ru-RU" dirty="0"/>
          </a:p>
        </p:txBody>
      </p:sp>
      <p:pic>
        <p:nvPicPr>
          <p:cNvPr id="5" name="Рисунок 4" descr="http://ns.sitecity.ru/users/m/marino4ka100/storage/album_0506103925_5163.jpg"/>
          <p:cNvPicPr>
            <a:picLocks noGrp="1"/>
          </p:cNvPicPr>
          <p:nvPr>
            <p:ph type="pic" idx="1"/>
          </p:nvPr>
        </p:nvPicPr>
        <p:blipFill>
          <a:blip r:embed="rId2">
            <a:extLst>
              <a:ext uri="{28A0092B-C50C-407E-A947-70E740481C1C}">
                <a14:useLocalDpi xmlns:a14="http://schemas.microsoft.com/office/drawing/2010/main" val="0"/>
              </a:ext>
            </a:extLst>
          </a:blip>
          <a:srcRect t="5000" b="5000"/>
          <a:stretch>
            <a:fillRect/>
          </a:stretch>
        </p:blipFill>
        <p:spPr bwMode="auto">
          <a:xfrm>
            <a:off x="467544" y="404664"/>
            <a:ext cx="4175936" cy="3024336"/>
          </a:xfrm>
          <a:prstGeom prst="rect">
            <a:avLst/>
          </a:prstGeom>
          <a:noFill/>
          <a:ln>
            <a:noFill/>
          </a:ln>
        </p:spPr>
      </p:pic>
      <p:pic>
        <p:nvPicPr>
          <p:cNvPr id="6" name="Рисунок 5" descr="http://cs5147.vkontakte.ru/u147771657/-6/x_7795743b.jpg"/>
          <p:cNvPicPr/>
          <p:nvPr/>
        </p:nvPicPr>
        <p:blipFill>
          <a:blip r:embed="rId3">
            <a:extLst>
              <a:ext uri="{28A0092B-C50C-407E-A947-70E740481C1C}">
                <a14:useLocalDpi xmlns:a14="http://schemas.microsoft.com/office/drawing/2010/main" val="0"/>
              </a:ext>
            </a:extLst>
          </a:blip>
          <a:srcRect/>
          <a:stretch>
            <a:fillRect/>
          </a:stretch>
        </p:blipFill>
        <p:spPr bwMode="auto">
          <a:xfrm>
            <a:off x="3779912" y="3429000"/>
            <a:ext cx="3672000" cy="3085678"/>
          </a:xfrm>
          <a:prstGeom prst="rect">
            <a:avLst/>
          </a:prstGeom>
          <a:noFill/>
          <a:ln>
            <a:noFill/>
          </a:ln>
        </p:spPr>
      </p:pic>
      <p:pic>
        <p:nvPicPr>
          <p:cNvPr id="7" name="Рисунок 6" descr="http://s002.radikal.ru/i199/1002/05/77ab8a4d5622.jpg"/>
          <p:cNvPicPr/>
          <p:nvPr/>
        </p:nvPicPr>
        <p:blipFill>
          <a:blip r:embed="rId4">
            <a:extLst>
              <a:ext uri="{28A0092B-C50C-407E-A947-70E740481C1C}">
                <a14:useLocalDpi xmlns:a14="http://schemas.microsoft.com/office/drawing/2010/main" val="0"/>
              </a:ext>
            </a:extLst>
          </a:blip>
          <a:srcRect/>
          <a:stretch>
            <a:fillRect/>
          </a:stretch>
        </p:blipFill>
        <p:spPr bwMode="auto">
          <a:xfrm>
            <a:off x="6172200" y="620688"/>
            <a:ext cx="2971800" cy="2476500"/>
          </a:xfrm>
          <a:prstGeom prst="rect">
            <a:avLst/>
          </a:prstGeom>
          <a:noFill/>
          <a:ln>
            <a:noFill/>
          </a:ln>
        </p:spPr>
      </p:pic>
    </p:spTree>
    <p:extLst>
      <p:ext uri="{BB962C8B-B14F-4D97-AF65-F5344CB8AC3E}">
        <p14:creationId xmlns:p14="http://schemas.microsoft.com/office/powerpoint/2010/main" val="7575327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Прямоугольник 6"/>
          <p:cNvSpPr/>
          <p:nvPr/>
        </p:nvSpPr>
        <p:spPr>
          <a:xfrm>
            <a:off x="447789" y="764704"/>
            <a:ext cx="7855035" cy="1569660"/>
          </a:xfrm>
          <a:prstGeom prst="rect">
            <a:avLst/>
          </a:prstGeom>
          <a:noFill/>
        </p:spPr>
        <p:txBody>
          <a:bodyPr wrap="none" lIns="91440" tIns="45720" rIns="91440" bIns="45720">
            <a:spAutoFit/>
          </a:bodyPr>
          <a:lstStyle/>
          <a:p>
            <a:pPr algn="ctr"/>
            <a:r>
              <a:rPr lang="ru-RU" sz="9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МОЛОДЦЫ!!!</a:t>
            </a:r>
            <a:endParaRPr lang="ru-RU" sz="9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789" y="5013176"/>
            <a:ext cx="1143000" cy="1133475"/>
          </a:xfrm>
          <a:prstGeom prst="rect">
            <a:avLst/>
          </a:prstGeo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770" y="2638424"/>
            <a:ext cx="714375" cy="790575"/>
          </a:xfrm>
          <a:prstGeom prst="rect">
            <a:avLst/>
          </a:prstGeom>
        </p:spPr>
      </p:pic>
      <p:pic>
        <p:nvPicPr>
          <p:cNvPr id="10" name="Рисунок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2360" y="2250063"/>
            <a:ext cx="714375" cy="790575"/>
          </a:xfrm>
          <a:prstGeom prst="rect">
            <a:avLst/>
          </a:prstGeom>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9573" y="5184625"/>
            <a:ext cx="714375" cy="790575"/>
          </a:xfrm>
          <a:prstGeom prst="rect">
            <a:avLst/>
          </a:prstGeom>
        </p:spPr>
      </p:pic>
      <p:pic>
        <p:nvPicPr>
          <p:cNvPr id="12" name="Рисунок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9" y="5343500"/>
            <a:ext cx="714375" cy="790575"/>
          </a:xfrm>
          <a:prstGeom prst="rect">
            <a:avLst/>
          </a:prstGeom>
        </p:spPr>
      </p:pic>
    </p:spTree>
    <p:extLst>
      <p:ext uri="{BB962C8B-B14F-4D97-AF65-F5344CB8AC3E}">
        <p14:creationId xmlns:p14="http://schemas.microsoft.com/office/powerpoint/2010/main" val="27423021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378498"/>
          </a:xfrm>
        </p:spPr>
        <p:txBody>
          <a:bodyPr>
            <a:normAutofit/>
          </a:bodyPr>
          <a:lstStyle/>
          <a:p>
            <a:r>
              <a:rPr lang="ru-RU" u="sng" dirty="0" smtClean="0"/>
              <a:t>У́ТВАРЬ – </a:t>
            </a:r>
            <a:r>
              <a:rPr lang="ru-RU" dirty="0" smtClean="0"/>
              <a:t> </a:t>
            </a:r>
            <a:br>
              <a:rPr lang="ru-RU" dirty="0" smtClean="0"/>
            </a:br>
            <a:r>
              <a:rPr lang="ru-RU" dirty="0" smtClean="0"/>
              <a:t>предметы</a:t>
            </a:r>
            <a:r>
              <a:rPr lang="ru-RU" dirty="0"/>
              <a:t>, принадлежности </a:t>
            </a:r>
            <a:r>
              <a:rPr lang="ru-RU" dirty="0" smtClean="0"/>
              <a:t>какого-нибудь </a:t>
            </a:r>
            <a:r>
              <a:rPr lang="ru-RU" dirty="0"/>
              <a:t>обихода. </a:t>
            </a:r>
            <a:r>
              <a:rPr lang="ru-RU" dirty="0" smtClean="0"/>
              <a:t> </a:t>
            </a:r>
            <a:r>
              <a:rPr lang="ru-RU" dirty="0"/>
              <a:t>Кухонная </a:t>
            </a:r>
            <a:r>
              <a:rPr lang="ru-RU" dirty="0" smtClean="0"/>
              <a:t>утварь.</a:t>
            </a:r>
            <a:r>
              <a:rPr lang="ru-RU" dirty="0"/>
              <a:t/>
            </a:r>
            <a:br>
              <a:rPr lang="ru-RU" dirty="0"/>
            </a:br>
            <a:r>
              <a:rPr lang="ru-RU" dirty="0"/>
              <a:t> </a:t>
            </a:r>
            <a:br>
              <a:rPr lang="ru-RU" dirty="0"/>
            </a:br>
            <a:endParaRPr lang="ru-RU" dirty="0"/>
          </a:p>
        </p:txBody>
      </p:sp>
    </p:spTree>
    <p:extLst>
      <p:ext uri="{BB962C8B-B14F-4D97-AF65-F5344CB8AC3E}">
        <p14:creationId xmlns:p14="http://schemas.microsoft.com/office/powerpoint/2010/main" val="33802616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214313" y="214313"/>
            <a:ext cx="7595734" cy="3416320"/>
          </a:xfrm>
          <a:prstGeom prst="rect">
            <a:avLst/>
          </a:prstGeom>
          <a:solidFill>
            <a:schemeClr val="accent1">
              <a:lumMod val="20000"/>
              <a:lumOff val="80000"/>
            </a:schemeClr>
          </a:solidFill>
          <a:ln w="9525">
            <a:solidFill>
              <a:srgbClr val="0000FF"/>
            </a:solidFill>
            <a:miter lim="800000"/>
            <a:headEnd/>
            <a:tailEnd/>
          </a:ln>
        </p:spPr>
        <p:txBody>
          <a:bodyPr wrap="none">
            <a:spAutoFit/>
          </a:bodyPr>
          <a:lstStyle/>
          <a:p>
            <a:pPr>
              <a:defRPr/>
            </a:pPr>
            <a:r>
              <a:rPr lang="ru-RU" sz="7200" dirty="0" smtClean="0">
                <a:latin typeface="Monotype Corsiva" pitchFamily="66" charset="0"/>
              </a:rPr>
              <a:t>«</a:t>
            </a:r>
            <a:r>
              <a:rPr lang="ru-RU" sz="7200" dirty="0" smtClean="0">
                <a:latin typeface="Times New Roman" panose="02020603050405020304" pitchFamily="18" charset="0"/>
                <a:cs typeface="Times New Roman" panose="02020603050405020304" pitchFamily="18" charset="0"/>
              </a:rPr>
              <a:t>Кухонная посуда</a:t>
            </a:r>
            <a:r>
              <a:rPr lang="ru-RU" sz="7200" dirty="0">
                <a:latin typeface="Times New Roman" panose="02020603050405020304" pitchFamily="18" charset="0"/>
                <a:cs typeface="Times New Roman" panose="02020603050405020304" pitchFamily="18" charset="0"/>
              </a:rPr>
              <a:t>: </a:t>
            </a:r>
          </a:p>
          <a:p>
            <a:pPr>
              <a:defRPr/>
            </a:pPr>
            <a:r>
              <a:rPr lang="ru-RU" sz="7200" dirty="0">
                <a:latin typeface="Times New Roman" panose="02020603050405020304" pitchFamily="18" charset="0"/>
                <a:cs typeface="Times New Roman" panose="02020603050405020304" pitchFamily="18" charset="0"/>
              </a:rPr>
              <a:t>        виды, </a:t>
            </a:r>
            <a:endParaRPr lang="ru-RU" sz="7200" dirty="0" smtClean="0">
              <a:latin typeface="Times New Roman" panose="02020603050405020304" pitchFamily="18" charset="0"/>
              <a:cs typeface="Times New Roman" panose="02020603050405020304" pitchFamily="18" charset="0"/>
            </a:endParaRPr>
          </a:p>
          <a:p>
            <a:pPr>
              <a:defRPr/>
            </a:pPr>
            <a:r>
              <a:rPr lang="ru-RU" sz="7200" dirty="0">
                <a:latin typeface="Times New Roman" panose="02020603050405020304" pitchFamily="18" charset="0"/>
                <a:cs typeface="Times New Roman" panose="02020603050405020304" pitchFamily="18" charset="0"/>
              </a:rPr>
              <a:t> </a:t>
            </a:r>
            <a:r>
              <a:rPr lang="ru-RU" sz="7200" dirty="0" smtClean="0">
                <a:latin typeface="Times New Roman" panose="02020603050405020304" pitchFamily="18" charset="0"/>
                <a:cs typeface="Times New Roman" panose="02020603050405020304" pitchFamily="18" charset="0"/>
              </a:rPr>
              <a:t>    назначение</a:t>
            </a:r>
            <a:r>
              <a:rPr lang="ru-RU" sz="7200" dirty="0">
                <a:latin typeface="Monotype Corsiva" pitchFamily="66" charset="0"/>
              </a:rPr>
              <a:t>».</a:t>
            </a:r>
          </a:p>
        </p:txBody>
      </p:sp>
      <p:sp>
        <p:nvSpPr>
          <p:cNvPr id="8196" name="TextBox 3"/>
          <p:cNvSpPr txBox="1">
            <a:spLocks noChangeArrowheads="1"/>
          </p:cNvSpPr>
          <p:nvPr/>
        </p:nvSpPr>
        <p:spPr bwMode="auto">
          <a:xfrm>
            <a:off x="8643938" y="142875"/>
            <a:ext cx="184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altLang="ru-RU" sz="2800"/>
          </a:p>
        </p:txBody>
      </p:sp>
    </p:spTree>
    <p:extLst>
      <p:ext uri="{BB962C8B-B14F-4D97-AF65-F5344CB8AC3E}">
        <p14:creationId xmlns:p14="http://schemas.microsoft.com/office/powerpoint/2010/main" val="27929223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04664"/>
            <a:ext cx="8291264" cy="2016224"/>
          </a:xfrm>
        </p:spPr>
        <p:txBody>
          <a:bodyPr>
            <a:normAutofit fontScale="90000"/>
          </a:bodyPr>
          <a:lstStyle/>
          <a:p>
            <a:r>
              <a:rPr lang="ru-RU" b="1" i="1" dirty="0" smtClean="0"/>
              <a:t>Кухонная посуда (кухонная утварь)</a:t>
            </a:r>
            <a:r>
              <a:rPr lang="ru-RU" dirty="0" smtClean="0"/>
              <a:t/>
            </a:r>
            <a:br>
              <a:rPr lang="ru-RU" dirty="0" smtClean="0"/>
            </a:br>
            <a:r>
              <a:rPr lang="ru-RU" dirty="0" smtClean="0"/>
              <a:t/>
            </a:r>
            <a:br>
              <a:rPr lang="ru-RU" dirty="0" smtClean="0"/>
            </a:br>
            <a:r>
              <a:rPr lang="ru-RU" b="1" dirty="0" smtClean="0"/>
              <a:t>Виды кухонной посуды:</a:t>
            </a:r>
            <a:r>
              <a:rPr lang="ru-RU" dirty="0"/>
              <a:t/>
            </a:r>
            <a:br>
              <a:rPr lang="ru-RU" dirty="0"/>
            </a:br>
            <a:r>
              <a:rPr lang="ru-RU" dirty="0" smtClean="0"/>
              <a:t>кастрюля, сковорода, ковшик, противень   </a:t>
            </a:r>
            <a:endParaRPr lang="ru-RU" dirty="0"/>
          </a:p>
        </p:txBody>
      </p:sp>
      <p:sp>
        <p:nvSpPr>
          <p:cNvPr id="3" name="Объект 2"/>
          <p:cNvSpPr>
            <a:spLocks noGrp="1"/>
          </p:cNvSpPr>
          <p:nvPr>
            <p:ph idx="1"/>
          </p:nvPr>
        </p:nvSpPr>
        <p:spPr>
          <a:xfrm>
            <a:off x="457200" y="2348880"/>
            <a:ext cx="8229600" cy="4248472"/>
          </a:xfrm>
        </p:spPr>
        <p:txBody>
          <a:bodyPr>
            <a:normAutofit fontScale="77500" lnSpcReduction="20000"/>
          </a:bodyPr>
          <a:lstStyle/>
          <a:p>
            <a:pPr marL="0" indent="0">
              <a:buNone/>
            </a:pPr>
            <a:endParaRPr lang="ru-RU" dirty="0" smtClean="0"/>
          </a:p>
          <a:p>
            <a:pPr marL="0" indent="0">
              <a:buNone/>
            </a:pPr>
            <a:endParaRPr lang="ru-RU" dirty="0" smtClean="0"/>
          </a:p>
          <a:p>
            <a:pPr marL="0" indent="0" algn="ctr">
              <a:buNone/>
            </a:pPr>
            <a:r>
              <a:rPr lang="ru-RU" sz="4000" dirty="0" smtClean="0"/>
              <a:t>      </a:t>
            </a:r>
          </a:p>
          <a:p>
            <a:pPr marL="0" indent="0" algn="ctr">
              <a:buNone/>
            </a:pPr>
            <a:r>
              <a:rPr lang="ru-RU" sz="4000" b="1" dirty="0" smtClean="0"/>
              <a:t>Назначение:</a:t>
            </a:r>
          </a:p>
          <a:p>
            <a:pPr marL="0" indent="0" algn="ctr">
              <a:buNone/>
            </a:pPr>
            <a:endParaRPr lang="ru-RU" sz="4000" b="1" dirty="0" smtClean="0"/>
          </a:p>
          <a:p>
            <a:pPr marL="0" indent="0" algn="ctr">
              <a:buNone/>
            </a:pPr>
            <a:endParaRPr lang="ru-RU" sz="4000" b="1" dirty="0" smtClean="0"/>
          </a:p>
          <a:p>
            <a:pPr marL="0" indent="0" algn="ctr">
              <a:buNone/>
            </a:pPr>
            <a:endParaRPr lang="ru-RU" sz="4000" b="1" dirty="0"/>
          </a:p>
          <a:p>
            <a:pPr marL="0" indent="0" algn="ctr">
              <a:buNone/>
            </a:pPr>
            <a:endParaRPr lang="ru-RU" sz="4000" b="1" dirty="0" smtClean="0"/>
          </a:p>
          <a:p>
            <a:pPr marL="0" indent="0" algn="ctr">
              <a:buNone/>
            </a:pPr>
            <a:r>
              <a:rPr lang="ru-RU" sz="4000" b="1" dirty="0"/>
              <a:t> </a:t>
            </a:r>
            <a:r>
              <a:rPr lang="ru-RU" sz="4000" b="1" dirty="0" smtClean="0"/>
              <a:t>  </a:t>
            </a:r>
            <a:r>
              <a:rPr lang="ru-RU" b="1" dirty="0" smtClean="0"/>
              <a:t>тушение            жарка                  варка   выпекание</a:t>
            </a:r>
          </a:p>
          <a:p>
            <a:pPr marL="0" indent="0" algn="ctr">
              <a:buNone/>
            </a:pPr>
            <a:endParaRPr lang="ru-RU" b="1" dirty="0" smtClean="0"/>
          </a:p>
        </p:txBody>
      </p:sp>
      <p:sp>
        <p:nvSpPr>
          <p:cNvPr id="11" name="Стрелка вниз 10"/>
          <p:cNvSpPr/>
          <p:nvPr/>
        </p:nvSpPr>
        <p:spPr>
          <a:xfrm>
            <a:off x="4139952" y="472131"/>
            <a:ext cx="372552" cy="680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низ 11"/>
          <p:cNvSpPr/>
          <p:nvPr/>
        </p:nvSpPr>
        <p:spPr>
          <a:xfrm>
            <a:off x="4788024" y="2852936"/>
            <a:ext cx="398556" cy="7527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Стрелка вниз 3"/>
          <p:cNvSpPr/>
          <p:nvPr/>
        </p:nvSpPr>
        <p:spPr>
          <a:xfrm>
            <a:off x="3347864" y="423594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Стрелка вниз 4"/>
          <p:cNvSpPr/>
          <p:nvPr/>
        </p:nvSpPr>
        <p:spPr>
          <a:xfrm>
            <a:off x="5242425" y="4121458"/>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p:cNvSpPr/>
          <p:nvPr/>
        </p:nvSpPr>
        <p:spPr>
          <a:xfrm>
            <a:off x="936054" y="4121458"/>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низ 13"/>
          <p:cNvSpPr/>
          <p:nvPr/>
        </p:nvSpPr>
        <p:spPr>
          <a:xfrm>
            <a:off x="7668344" y="417906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71059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4594522"/>
          </a:xfrm>
        </p:spPr>
        <p:txBody>
          <a:bodyPr>
            <a:normAutofit/>
          </a:bodyPr>
          <a:lstStyle/>
          <a:p>
            <a:r>
              <a:rPr lang="ru-RU" altLang="ru-RU" sz="4000" b="1" dirty="0">
                <a:latin typeface="Times New Roman" panose="02020603050405020304" pitchFamily="18" charset="0"/>
                <a:cs typeface="Times New Roman" panose="02020603050405020304" pitchFamily="18" charset="0"/>
              </a:rPr>
              <a:t>Кухонную посуду </a:t>
            </a:r>
            <a:br>
              <a:rPr lang="ru-RU" altLang="ru-RU" sz="4000" b="1" dirty="0">
                <a:latin typeface="Times New Roman" panose="02020603050405020304" pitchFamily="18" charset="0"/>
                <a:cs typeface="Times New Roman" panose="02020603050405020304" pitchFamily="18" charset="0"/>
              </a:rPr>
            </a:br>
            <a:r>
              <a:rPr lang="ru-RU" altLang="ru-RU" sz="4000" b="1" dirty="0">
                <a:latin typeface="Times New Roman" panose="02020603050405020304" pitchFamily="18" charset="0"/>
                <a:cs typeface="Times New Roman" panose="02020603050405020304" pitchFamily="18" charset="0"/>
              </a:rPr>
              <a:t>используют для </a:t>
            </a:r>
            <a:br>
              <a:rPr lang="ru-RU" altLang="ru-RU" sz="4000" b="1" dirty="0">
                <a:latin typeface="Times New Roman" panose="02020603050405020304" pitchFamily="18" charset="0"/>
                <a:cs typeface="Times New Roman" panose="02020603050405020304" pitchFamily="18" charset="0"/>
              </a:rPr>
            </a:br>
            <a:r>
              <a:rPr lang="ru-RU" altLang="ru-RU" sz="4000" b="1" dirty="0">
                <a:latin typeface="Times New Roman" panose="02020603050405020304" pitchFamily="18" charset="0"/>
                <a:cs typeface="Times New Roman" panose="02020603050405020304" pitchFamily="18" charset="0"/>
              </a:rPr>
              <a:t>приготовления пищи.</a:t>
            </a:r>
            <a:br>
              <a:rPr lang="ru-RU" altLang="ru-RU" sz="4000" b="1" dirty="0">
                <a:latin typeface="Times New Roman" panose="02020603050405020304" pitchFamily="18" charset="0"/>
                <a:cs typeface="Times New Roman" panose="02020603050405020304" pitchFamily="18" charset="0"/>
              </a:rPr>
            </a:br>
            <a:endParaRPr lang="ru-RU"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605188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1517</TotalTime>
  <Words>636</Words>
  <Application>Microsoft Office PowerPoint</Application>
  <PresentationFormat>Экран (4:3)</PresentationFormat>
  <Paragraphs>225</Paragraphs>
  <Slides>51</Slides>
  <Notes>6</Notes>
  <HiddenSlides>0</HiddenSlides>
  <MMClips>0</MMClips>
  <ScaleCrop>false</ScaleCrop>
  <HeadingPairs>
    <vt:vector size="4" baseType="variant">
      <vt:variant>
        <vt:lpstr>Тема</vt:lpstr>
      </vt:variant>
      <vt:variant>
        <vt:i4>1</vt:i4>
      </vt:variant>
      <vt:variant>
        <vt:lpstr>Заголовки слайдов</vt:lpstr>
      </vt:variant>
      <vt:variant>
        <vt:i4>51</vt:i4>
      </vt:variant>
    </vt:vector>
  </HeadingPairs>
  <TitlesOfParts>
    <vt:vector size="52" baseType="lpstr">
      <vt:lpstr>Тема Office</vt:lpstr>
      <vt:lpstr>Дата проведения: 24.10 2014г.  Тема.  «Кухонная посуда: виды, назначение». Тип урока: изучение нового материала. Класс: 7 Цель. Ознакомить учащихся с кухонной утварью. Задачи. 1. Познакомить учащихся с видами и назначением кухонной посуды. 2. Развитие познавательных интересов и логического мышления через    коррекционные упражнения, развитие речи. 3.Воспитание аккуратности, бережного отношения к вещам.</vt:lpstr>
      <vt:lpstr>Презентация PowerPoint</vt:lpstr>
      <vt:lpstr>Презентация PowerPoint</vt:lpstr>
      <vt:lpstr>Презентация PowerPoint</vt:lpstr>
      <vt:lpstr> Найди в таблице слова (по горизонтали), относящиеся к столовой посуде, и выдели их ручкой. </vt:lpstr>
      <vt:lpstr>У́ТВАРЬ –   предметы, принадлежности какого-нибудь обихода.  Кухонная утварь.   </vt:lpstr>
      <vt:lpstr>Презентация PowerPoint</vt:lpstr>
      <vt:lpstr>Кухонная посуда (кухонная утварь)  Виды кухонной посуды: кастрюля, сковорода, ковшик, противень   </vt:lpstr>
      <vt:lpstr>Кухонную посуду  используют для  приготовления пищи. </vt:lpstr>
      <vt:lpstr>Ваши ответы на уроке будут оцениваться картинками- жетонами кухонной посуды: кастрюля  –оценка «5» ковш, противень –оценка «4»(одна ошибка) сковорода –оценка «3»(две ошибки). Какое наибольшее количество жетонов кухонной посуды соберёте, такую оценку за урок  получите. Предметы кухонной посуды вы расставите аккуратно на полку(картинку) шкафа.                              </vt:lpstr>
      <vt:lpstr>Сегодня мы отправимся в магазин для выбора и покупки посуды.</vt:lpstr>
      <vt:lpstr>Презентация PowerPoint</vt:lpstr>
      <vt:lpstr>Презентация PowerPoint</vt:lpstr>
      <vt:lpstr>Презентация PowerPoint</vt:lpstr>
      <vt:lpstr>загадка</vt:lpstr>
      <vt:lpstr>Презентация PowerPoint</vt:lpstr>
      <vt:lpstr>                                                 Цена: 1341.00 р. </vt:lpstr>
      <vt:lpstr>Алюминиевая                                                                                Эмалированная  </vt:lpstr>
      <vt:lpstr>Презентация PowerPoint</vt:lpstr>
      <vt:lpstr>АЛЮМИНИЕВЫЕ КАСТРЮЛИ  дёшевы, легки и довольно долговечны.  </vt:lpstr>
      <vt:lpstr>Эмалированные кастрюли.   Эта посуда отличается красивым внешним видом. </vt:lpstr>
      <vt:lpstr>Кастрюля из огнеупорного стекла является  самым новейшим изобретением.</vt:lpstr>
      <vt:lpstr>  Заполни таблицу.</vt:lpstr>
      <vt:lpstr>Презентация PowerPoint</vt:lpstr>
      <vt:lpstr>загадка</vt:lpstr>
      <vt:lpstr>Сковорода́ —  приспособление для жарки пищи.  Имеет, как правило, круглую форму. Может быть без ручек, с одной ручкой или с двумя ручками.  </vt:lpstr>
      <vt:lpstr>                         Для блинов   для гриля   250 р. универсальная  для тушения и для жарки           для гриля             универсальная  </vt:lpstr>
      <vt:lpstr>Презентация PowerPoint</vt:lpstr>
      <vt:lpstr>Вставь в текст слова, подходящие по смыслу.  _________________ -  приспособление для жарки пищи. Имеет ____________ форму. Может быть без  ___________, __одной ручкой или с двумя ручками.                        Слова для справок: круглую, ручек,  сковорода, с   </vt:lpstr>
      <vt:lpstr>Сковорода -  приспособление для жарки пищи. Имеет круглую форму. Может быть без  ручек, с одной ручкой или с двумя ручками.                       </vt:lpstr>
      <vt:lpstr>На полках  кухонной посуды купим  противень. 1060 р.</vt:lpstr>
      <vt:lpstr> Про́тивень — тонкий металлический лист с загнутыми краями и невысоким бортиком для жарения и выпекания. Противни удобны для выпекания больших пирогов, небольших булочек  или для жарения курицы.  </vt:lpstr>
      <vt:lpstr> Соедини стрелками слова, подходящие по смыслу.  Кастрюля               выпекание булочек Сковорода              варка рассольника Противень            печь блины  </vt:lpstr>
      <vt:lpstr>4.Соедини стрелками слова, подходящие по смыслу.  Кастрюля               выпекание булочек Сковорода              варка рассольника  Противень              печь блины  </vt:lpstr>
      <vt:lpstr>Что ещё можно купить в отделе кухонной посуды?</vt:lpstr>
      <vt:lpstr>загадка</vt:lpstr>
      <vt:lpstr>КОВШ — деревянный или металлический сосуд для питья и разлива  кваса и другого назначения. Имеет форму ладьи с одной высоко приподнятой ручкой или двумя в виде головы и хвоста птицы.   </vt:lpstr>
      <vt:lpstr>Приготовление булочки с корицей и кремом.</vt:lpstr>
      <vt:lpstr> Найди в наборе букв слова, относящиеся к кухонной посуде, подчеркни их.  роимвьикастрюлябжэъзгнкясковородатрнвыфёбпротивеньюлыфсенгбюфроковштрлцжэътяч </vt:lpstr>
      <vt:lpstr> Найди в наборе букв слова, относящиеся к кухонной посуде, подчеркни их.  роимвьикастрюлябжэъзгнкясковородатрнвыфёбпротивеньюлыфсенгбюфроуцковштрлцжэътяч</vt:lpstr>
      <vt:lpstr>Презентация PowerPoint</vt:lpstr>
      <vt:lpstr>1. Имеет круглую форму, в ней удобно жарить мясо, овощи,  рыбу .  2.  Ёмкость  для приготовления пищи методом варки на открытом огне.   3. Тонкий, металлический лист  служит для выпекания больших пирогов,  булочек, а также для тушения курицы.   4. В этой посуде можно сварить молочную кашу,   яйца.  5.  Кухонные предметы, принадлежности какого-нибудь обихода.        </vt:lpstr>
      <vt:lpstr>Презентация PowerPoint</vt:lpstr>
      <vt:lpstr>Отрывки из мультфильма «Федорино горе».</vt:lpstr>
      <vt:lpstr>- О чём вы посмотрели?  - Назовите, какая кухонная утварь сбежала от Федоры? - Почему посуда сбежала от Федоры?  - А чем закончилась эта сказка? </vt:lpstr>
      <vt:lpstr>По порядку собери пословицу из набора слов. Чистую, легко, посуду, и, полоскать. Объясни смысл этой пословицы. </vt:lpstr>
      <vt:lpstr> Чистую  посуду и полоскать легко. </vt:lpstr>
      <vt:lpstr>Тренировочные упражнения. 1.Выбери из набора кухонной посуды противень. Расскажи назначение этой кухонной утвари? 2.Покажи, в какой кухонной посуде можно и тушить и жарить? Какие блюда можно в ней приготовить? 3.Покажи эмалированную кастрюлю? Какую пищу в ней можно готовить? Почему нельзя варить молочную кашу? 4.Покажи ковшик.    </vt:lpstr>
      <vt:lpstr>Итог урока. - Как вы думаете, пригодятся ли вам знания и умения, которые вы получили сегодня на уроке? - Где пригодятся?  - Подсчитываем количество предметов кухонной утвари. Оценки за урок.</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илья</dc:creator>
  <cp:lastModifiedBy>Попова Наташа</cp:lastModifiedBy>
  <cp:revision>113</cp:revision>
  <dcterms:created xsi:type="dcterms:W3CDTF">2014-10-16T17:41:16Z</dcterms:created>
  <dcterms:modified xsi:type="dcterms:W3CDTF">2015-10-02T07:41:39Z</dcterms:modified>
</cp:coreProperties>
</file>