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5"/>
  </p:notesMasterIdLst>
  <p:sldIdLst>
    <p:sldId id="274" r:id="rId2"/>
    <p:sldId id="262" r:id="rId3"/>
    <p:sldId id="263" r:id="rId4"/>
    <p:sldId id="273" r:id="rId5"/>
    <p:sldId id="264" r:id="rId6"/>
    <p:sldId id="260" r:id="rId7"/>
    <p:sldId id="265" r:id="rId8"/>
    <p:sldId id="261" r:id="rId9"/>
    <p:sldId id="266" r:id="rId10"/>
    <p:sldId id="268" r:id="rId11"/>
    <p:sldId id="269" r:id="rId12"/>
    <p:sldId id="271" r:id="rId13"/>
    <p:sldId id="275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5050"/>
    <a:srgbClr val="FF3300"/>
    <a:srgbClr val="990000"/>
    <a:srgbClr val="0A664A"/>
    <a:srgbClr val="66FFCC"/>
    <a:srgbClr val="660066"/>
    <a:srgbClr val="2F119F"/>
    <a:srgbClr val="FF66CC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9" autoAdjust="0"/>
    <p:restoredTop sz="94660"/>
  </p:normalViewPr>
  <p:slideViewPr>
    <p:cSldViewPr>
      <p:cViewPr varScale="1">
        <p:scale>
          <a:sx n="75" d="100"/>
          <a:sy n="75" d="100"/>
        </p:scale>
        <p:origin x="-42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11B65-FCA0-434D-8CC9-204163ED3D7D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AEFD3-DDF6-40BA-81E6-91133F6C60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85CC551-1535-4FC4-96FB-A1DDBC669E96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0BF4C55-304A-4865-99E6-B3E31FFF888F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31E0557-CCF9-4CDA-B397-84D028A5FE64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51435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95250" y="2571750"/>
            <a:ext cx="51435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400050"/>
            <a:ext cx="5105400" cy="2151126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2654898"/>
            <a:ext cx="5114778" cy="825936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4918459"/>
            <a:ext cx="2002464" cy="17017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115B282-B481-41B6-A5E2-CB9511E6D8A4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4918460"/>
            <a:ext cx="2927722" cy="17145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4917186"/>
            <a:ext cx="588336" cy="17145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BBEF15D-B04B-441E-8EF9-A4B4BB873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5B282-B481-41B6-A5E2-CB9511E6D8A4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EF15D-B04B-441E-8EF9-A4B4BB873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06217"/>
            <a:ext cx="1524000" cy="4388644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4918459"/>
            <a:ext cx="2002464" cy="170177"/>
          </a:xfrm>
        </p:spPr>
        <p:txBody>
          <a:bodyPr/>
          <a:lstStyle>
            <a:extLst/>
          </a:lstStyle>
          <a:p>
            <a:fld id="{4115B282-B481-41B6-A5E2-CB9511E6D8A4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917186"/>
            <a:ext cx="3657600" cy="17145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4914900"/>
            <a:ext cx="588336" cy="171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BEF15D-B04B-441E-8EF9-A4B4BB873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96441"/>
            <a:ext cx="8226425" cy="10751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C3E6F-BA34-4FEA-A7B7-7B2203059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5B282-B481-41B6-A5E2-CB9511E6D8A4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EF15D-B04B-441E-8EF9-A4B4BB873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16378"/>
            <a:ext cx="6255488" cy="1021556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428751"/>
            <a:ext cx="6255488" cy="55763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4917607"/>
            <a:ext cx="2002464" cy="17017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15B282-B481-41B6-A5E2-CB9511E6D8A4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4917608"/>
            <a:ext cx="2895600" cy="17145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4916334"/>
            <a:ext cx="588336" cy="171450"/>
          </a:xfrm>
        </p:spPr>
        <p:txBody>
          <a:bodyPr/>
          <a:lstStyle>
            <a:extLst/>
          </a:lstStyle>
          <a:p>
            <a:fld id="{BBBEF15D-B04B-441E-8EF9-A4B4BB873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5B282-B481-41B6-A5E2-CB9511E6D8A4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EF15D-B04B-441E-8EF9-A4B4BB873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5B282-B481-41B6-A5E2-CB9511E6D8A4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EF15D-B04B-441E-8EF9-A4B4BB873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5B282-B481-41B6-A5E2-CB9511E6D8A4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EF15D-B04B-441E-8EF9-A4B4BB873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15B282-B481-41B6-A5E2-CB9511E6D8A4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EF15D-B04B-441E-8EF9-A4B4BB873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5897880" cy="88011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23062"/>
            <a:ext cx="5897880" cy="451884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32788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5B282-B481-41B6-A5E2-CB9511E6D8A4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EF15D-B04B-441E-8EF9-A4B4BB873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9" y="753501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749112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857250"/>
            <a:ext cx="3429000" cy="154305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2462726"/>
            <a:ext cx="3429000" cy="144018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5B282-B481-41B6-A5E2-CB9511E6D8A4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EF15D-B04B-441E-8EF9-A4B4BB8733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780752"/>
            <a:ext cx="4206240" cy="315468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51435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39000" cy="85725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207062"/>
            <a:ext cx="7239000" cy="363474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4918459"/>
            <a:ext cx="2002464" cy="170177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115B282-B481-41B6-A5E2-CB9511E6D8A4}" type="datetimeFigureOut">
              <a:rPr lang="ru-RU" smtClean="0"/>
              <a:pPr/>
              <a:t>19.11.2017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4918460"/>
            <a:ext cx="3657600" cy="17145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4917186"/>
            <a:ext cx="588336" cy="1714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BBEF15D-B04B-441E-8EF9-A4B4BB873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strips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35806"/>
            <a:ext cx="7772400" cy="1619920"/>
          </a:xfrm>
        </p:spPr>
        <p:txBody>
          <a:bodyPr>
            <a:normAutofit fontScale="90000"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54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54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en-US" sz="5400" b="1" dirty="0" smtClean="0">
                <a:solidFill>
                  <a:srgbClr val="0000FF"/>
                </a:solidFill>
                <a:latin typeface="Arial Black" pitchFamily="34" charset="0"/>
              </a:rPr>
              <a:t>present</a:t>
            </a:r>
            <a:r>
              <a:rPr lang="ru-RU" sz="5400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54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en-US" sz="5400" b="1" dirty="0" smtClean="0">
                <a:solidFill>
                  <a:srgbClr val="0000FF"/>
                </a:solidFill>
                <a:latin typeface="Arial Black" pitchFamily="34" charset="0"/>
              </a:rPr>
              <a:t> Continuous</a:t>
            </a:r>
            <a:br>
              <a:rPr lang="en-US" sz="54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en-US" sz="5400" b="1" dirty="0" smtClean="0">
                <a:solidFill>
                  <a:srgbClr val="0000FF"/>
                </a:solidFill>
                <a:latin typeface="Arial Black" pitchFamily="34" charset="0"/>
              </a:rPr>
              <a:t>Tense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301875"/>
            <a:ext cx="8532813" cy="1314450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lnSpc>
                <a:spcPct val="80000"/>
              </a:lnSpc>
              <a:spcBef>
                <a:spcPts val="9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US" sz="3600" smtClean="0">
              <a:solidFill>
                <a:srgbClr val="00FF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ts val="9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3600" smtClean="0">
                <a:solidFill>
                  <a:srgbClr val="BF11AE"/>
                </a:solidFill>
                <a:latin typeface="Arial Black" pitchFamily="34" charset="0"/>
              </a:rPr>
              <a:t>Настоящее длительное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9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3600" smtClean="0">
                <a:solidFill>
                  <a:srgbClr val="BF11AE"/>
                </a:solidFill>
                <a:latin typeface="Arial Black" pitchFamily="34" charset="0"/>
              </a:rPr>
              <a:t>время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1" y="4020741"/>
            <a:ext cx="4152204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chemeClr val="tx1"/>
                </a:solidFill>
              </a:rPr>
              <a:t>Презентация учителя английского языка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/>
              <a:t>Богдановой Марины Владимировны</a:t>
            </a:r>
            <a:endParaRPr lang="ru-RU" dirty="0">
              <a:solidFill>
                <a:schemeClr val="tx1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chemeClr val="tx1"/>
                </a:solidFill>
              </a:rPr>
              <a:t>МОУ «</a:t>
            </a:r>
            <a:r>
              <a:rPr lang="ru-RU" dirty="0" err="1" smtClean="0"/>
              <a:t>Брилинская</a:t>
            </a:r>
            <a:r>
              <a:rPr lang="ru-RU" dirty="0" smtClean="0"/>
              <a:t> школа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  <a:endParaRPr lang="ru-RU" dirty="0">
              <a:solidFill>
                <a:schemeClr val="tx1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75" y="3479006"/>
            <a:ext cx="1714500" cy="138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4571999" cy="51435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982989" y="0"/>
            <a:ext cx="5178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Choose AM, IS, ARE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439" y="1228005"/>
            <a:ext cx="3163117" cy="268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87885" y="1971585"/>
            <a:ext cx="31707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</a:rPr>
              <a:t>Pasha 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…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</a:rPr>
              <a:t> doing </a:t>
            </a:r>
          </a:p>
          <a:p>
            <a:pPr algn="ctr"/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</a:rPr>
              <a:t>a 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test now.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7453" y="1958499"/>
            <a:ext cx="47160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5050"/>
                </a:solidFill>
              </a:rPr>
              <a:t>is</a:t>
            </a:r>
            <a:endParaRPr lang="ru-RU" sz="36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90384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4571999" cy="51435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982989" y="0"/>
            <a:ext cx="5178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Choose AM, IS, ARE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0043" y="1851670"/>
            <a:ext cx="34598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Listen! </a:t>
            </a:r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en-US" sz="3600" dirty="0" smtClean="0">
                <a:solidFill>
                  <a:srgbClr val="002060"/>
                </a:solidFill>
              </a:rPr>
              <a:t>They   …   singing.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854" y="991328"/>
            <a:ext cx="2859049" cy="300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2158" y="2405668"/>
            <a:ext cx="78931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are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73259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H="1">
            <a:off x="0" y="0"/>
            <a:ext cx="3851920" cy="51435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612970" y="0"/>
            <a:ext cx="3918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Speech Signals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66" y="311846"/>
            <a:ext cx="2954889" cy="442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9159" y="830997"/>
            <a:ext cx="998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now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286803" y="1563638"/>
            <a:ext cx="302999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at the moment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303017" y="3053658"/>
            <a:ext cx="122661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Look!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290593" y="3824396"/>
            <a:ext cx="143128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Listen!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404818" y="830997"/>
            <a:ext cx="149271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сейчас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253861" y="2319709"/>
            <a:ext cx="37000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в данный момент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654514" y="3053657"/>
            <a:ext cx="281897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посмотри(те)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0648" y="3824395"/>
            <a:ext cx="28464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/>
              <a:t>послушай(те)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85416604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701" y="809625"/>
            <a:ext cx="5940425" cy="424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7" name="WordArt 2"/>
          <p:cNvSpPr>
            <a:spLocks noChangeArrowheads="1" noChangeShapeType="1" noTextEdit="1"/>
          </p:cNvSpPr>
          <p:nvPr/>
        </p:nvSpPr>
        <p:spPr bwMode="auto">
          <a:xfrm>
            <a:off x="539750" y="270273"/>
            <a:ext cx="3600450" cy="135016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E6FF00"/>
                    </a:gs>
                    <a:gs pos="100000">
                      <a:srgbClr val="FF33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52735" dir="2700000" algn="ctr" rotWithShape="0">
                    <a:srgbClr val="868686"/>
                  </a:outerShdw>
                </a:effectLst>
                <a:latin typeface="Arial Black"/>
              </a:rPr>
              <a:t>GOOOD LUCK!</a:t>
            </a:r>
            <a:endParaRPr lang="ru-RU" sz="3600" kern="10">
              <a:ln w="9360">
                <a:solidFill>
                  <a:srgbClr val="000000"/>
                </a:solidFill>
                <a:miter lim="800000"/>
                <a:headEnd/>
                <a:tailEnd/>
              </a:ln>
              <a:gradFill rotWithShape="1">
                <a:gsLst>
                  <a:gs pos="0">
                    <a:srgbClr val="E6FF00"/>
                  </a:gs>
                  <a:gs pos="100000">
                    <a:srgbClr val="FF33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52735" dir="2700000" algn="ctr" rotWithShape="0">
                  <a:srgbClr val="868686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58586"/>
            <a:ext cx="2448272" cy="236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6489" y="3363838"/>
            <a:ext cx="3811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 smtClean="0"/>
              <a:t>Mike</a:t>
            </a:r>
            <a:r>
              <a:rPr lang="en-US" sz="3600" dirty="0" smtClean="0">
                <a:solidFill>
                  <a:srgbClr val="0070C0"/>
                </a:solidFill>
              </a:rPr>
              <a:t> plays </a:t>
            </a:r>
            <a:r>
              <a:rPr lang="en-US" sz="3600" dirty="0" smtClean="0"/>
              <a:t>baseball</a:t>
            </a:r>
          </a:p>
          <a:p>
            <a:pPr algn="r"/>
            <a:r>
              <a:rPr lang="en-US" sz="3600" dirty="0" smtClean="0"/>
              <a:t>every weekend.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38375" y="961985"/>
            <a:ext cx="2352311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The Present</a:t>
            </a:r>
          </a:p>
          <a:p>
            <a:pPr algn="ctr"/>
            <a:r>
              <a:rPr lang="en-US" sz="3200" dirty="0" smtClean="0"/>
              <a:t>Simple Tense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16537" y="2413109"/>
            <a:ext cx="227414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habitual, regular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action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3363838"/>
            <a:ext cx="2939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Mike </a:t>
            </a:r>
            <a:r>
              <a:rPr lang="en-US" sz="3600" dirty="0" smtClean="0">
                <a:solidFill>
                  <a:srgbClr val="660066"/>
                </a:solidFill>
              </a:rPr>
              <a:t>is playing</a:t>
            </a:r>
          </a:p>
          <a:p>
            <a:r>
              <a:rPr lang="en-US" sz="3600" dirty="0" smtClean="0"/>
              <a:t>baseball now.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2388824"/>
            <a:ext cx="297139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continuous action</a:t>
            </a:r>
          </a:p>
          <a:p>
            <a:pPr algn="ctr"/>
            <a:r>
              <a:rPr lang="en-US" sz="2400" dirty="0" smtClean="0"/>
              <a:t>taking place right now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02547" y="858586"/>
            <a:ext cx="349281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The Present </a:t>
            </a:r>
          </a:p>
          <a:p>
            <a:pPr algn="ctr"/>
            <a:r>
              <a:rPr lang="en-US" sz="3600" dirty="0" smtClean="0"/>
              <a:t>Continuous Tense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0"/>
            <a:ext cx="7844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The Present Continuous Tense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89281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7844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The Present Continuous Tense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4816" y="1356499"/>
            <a:ext cx="118718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to be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604831" y="825086"/>
            <a:ext cx="789319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am</a:t>
            </a:r>
          </a:p>
          <a:p>
            <a:pPr algn="ctr"/>
            <a:r>
              <a:rPr lang="en-US" sz="3600" dirty="0" smtClean="0"/>
              <a:t>is</a:t>
            </a:r>
          </a:p>
          <a:p>
            <a:pPr algn="ctr"/>
            <a:r>
              <a:rPr lang="en-US" sz="3600" dirty="0" smtClean="0"/>
              <a:t>are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605764" y="1271362"/>
            <a:ext cx="1114408" cy="8617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000" dirty="0" err="1" smtClean="0">
                <a:solidFill>
                  <a:schemeClr val="tx1"/>
                </a:solidFill>
              </a:rPr>
              <a:t>V</a:t>
            </a:r>
            <a:r>
              <a:rPr lang="en-US" sz="3600" dirty="0" err="1" smtClean="0">
                <a:solidFill>
                  <a:srgbClr val="FF0000"/>
                </a:solidFill>
              </a:rPr>
              <a:t>ing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099" y="830997"/>
            <a:ext cx="2232248" cy="219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3308591"/>
            <a:ext cx="310815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Mary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is painting </a:t>
            </a:r>
            <a:r>
              <a:rPr lang="en-US" sz="3600" dirty="0" smtClean="0"/>
              <a:t>now.</a:t>
            </a:r>
            <a:endParaRPr lang="ru-RU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3559" y="1022018"/>
            <a:ext cx="2476177" cy="196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8104" y="3308591"/>
            <a:ext cx="315983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Look! </a:t>
            </a:r>
          </a:p>
          <a:p>
            <a:r>
              <a:rPr lang="en-US" sz="3600" dirty="0" smtClean="0"/>
              <a:t>Nick </a:t>
            </a:r>
            <a:r>
              <a:rPr lang="en-US" sz="3600" dirty="0" smtClean="0">
                <a:solidFill>
                  <a:srgbClr val="FF0000"/>
                </a:solidFill>
              </a:rPr>
              <a:t>is sleeping</a:t>
            </a:r>
            <a:r>
              <a:rPr lang="en-US" sz="3600" dirty="0" smtClean="0"/>
              <a:t>.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94189" y="948196"/>
            <a:ext cx="99578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I am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619108" y="948196"/>
            <a:ext cx="80502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I`m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71587" y="2100432"/>
            <a:ext cx="156914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you are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021623" y="2100431"/>
            <a:ext cx="137839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you`re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71587" y="3194629"/>
            <a:ext cx="125867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she is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858099" y="3194628"/>
            <a:ext cx="115288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she`s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444208" y="948196"/>
            <a:ext cx="104708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he is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7696202" y="942235"/>
            <a:ext cx="97174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he`s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923073" y="2133136"/>
            <a:ext cx="144892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we are</a:t>
            </a:r>
            <a:endParaRPr lang="ru-RU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7552989" y="2133136"/>
            <a:ext cx="125816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we`re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722453" y="3216686"/>
            <a:ext cx="172412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they are</a:t>
            </a:r>
            <a:endParaRPr lang="ru-RU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6698653" y="3216686"/>
            <a:ext cx="153336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they`re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51660881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smtClean="0">
                <a:solidFill>
                  <a:srgbClr val="00AE00"/>
                </a:solidFill>
              </a:rPr>
              <a:t>Когда мы </a:t>
            </a:r>
            <a:r>
              <a:rPr lang="ru-RU" sz="2800" b="1" smtClean="0">
                <a:solidFill>
                  <a:srgbClr val="008000"/>
                </a:solidFill>
              </a:rPr>
              <a:t>употребляем</a:t>
            </a:r>
            <a:r>
              <a:rPr lang="en-US" sz="2800" b="1" smtClean="0">
                <a:solidFill>
                  <a:srgbClr val="008000"/>
                </a:solidFill>
              </a:rPr>
              <a:t> </a:t>
            </a:r>
            <a:r>
              <a:rPr lang="en-US" sz="2800" b="1" smtClean="0">
                <a:solidFill>
                  <a:srgbClr val="00AE00"/>
                </a:solidFill>
              </a:rPr>
              <a:t/>
            </a:r>
            <a:br>
              <a:rPr lang="en-US" sz="2800" b="1" smtClean="0">
                <a:solidFill>
                  <a:srgbClr val="00AE00"/>
                </a:solidFill>
              </a:rPr>
            </a:br>
            <a:r>
              <a:rPr lang="en-US" sz="2800" b="1" smtClean="0">
                <a:solidFill>
                  <a:srgbClr val="00AE00"/>
                </a:solidFill>
              </a:rPr>
              <a:t>Present Continuous Tense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168003"/>
            <a:ext cx="8229600" cy="4070747"/>
          </a:xfrm>
        </p:spPr>
        <p:txBody>
          <a:bodyPr>
            <a:normAutofit fontScale="92500"/>
          </a:bodyPr>
          <a:lstStyle/>
          <a:p>
            <a:pPr indent="-339725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/>
              <a:t>                 </a:t>
            </a:r>
            <a:r>
              <a:rPr lang="en-US" sz="2400" dirty="0" smtClean="0"/>
              <a:t>Present continuous </a:t>
            </a:r>
            <a:r>
              <a:rPr lang="ru-RU" sz="2400" dirty="0" smtClean="0"/>
              <a:t>обозначает</a:t>
            </a:r>
          </a:p>
          <a:p>
            <a:pPr indent="-339725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/>
              <a:t>    </a:t>
            </a:r>
            <a:r>
              <a:rPr lang="ru-RU" sz="2400" dirty="0" smtClean="0"/>
              <a:t>       длительное действие, которое совершается</a:t>
            </a:r>
          </a:p>
          <a:p>
            <a:pPr indent="-339725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/>
              <a:t>                       </a:t>
            </a:r>
            <a:r>
              <a:rPr lang="ru-RU" sz="2400" dirty="0" smtClean="0">
                <a:solidFill>
                  <a:srgbClr val="FF3300"/>
                </a:solidFill>
              </a:rPr>
              <a:t>в настоящее время, в момент речи.</a:t>
            </a:r>
          </a:p>
          <a:p>
            <a:pPr indent="-339725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3300"/>
                </a:solidFill>
              </a:rPr>
              <a:t>                                                                   </a:t>
            </a:r>
          </a:p>
          <a:p>
            <a:pPr indent="-339725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3300"/>
                </a:solidFill>
              </a:rPr>
              <a:t>                                                                     </a:t>
            </a:r>
            <a:r>
              <a:rPr lang="ru-RU" sz="2000" dirty="0" smtClean="0">
                <a:solidFill>
                  <a:srgbClr val="FF3300"/>
                </a:solidFill>
              </a:rPr>
              <a:t>Сейчас</a:t>
            </a:r>
            <a:r>
              <a:rPr lang="ru-RU" sz="2000" dirty="0" smtClean="0"/>
              <a:t> она сажает розу.</a:t>
            </a:r>
          </a:p>
          <a:p>
            <a:pPr indent="-339725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/>
              <a:t>                                                                She is planting a rose now.</a:t>
            </a:r>
          </a:p>
          <a:p>
            <a:pPr indent="-339725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 smtClean="0"/>
          </a:p>
          <a:p>
            <a:pPr indent="-339725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dirty="0" smtClean="0"/>
          </a:p>
          <a:p>
            <a:pPr indent="-339725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 smtClean="0">
              <a:solidFill>
                <a:srgbClr val="FF3300"/>
              </a:solidFill>
            </a:endParaRPr>
          </a:p>
          <a:p>
            <a:pPr indent="-339725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rgbClr val="FF3300"/>
              </a:solidFill>
            </a:endParaRPr>
          </a:p>
          <a:p>
            <a:pPr indent="-339725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FF3300"/>
                </a:solidFill>
              </a:rPr>
              <a:t>В данный момент</a:t>
            </a:r>
            <a:r>
              <a:rPr lang="ru-RU" sz="2000" dirty="0" smtClean="0"/>
              <a:t> панда кушает.</a:t>
            </a:r>
          </a:p>
          <a:p>
            <a:pPr indent="-339725" eaLnBrk="1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/>
              <a:t>          </a:t>
            </a:r>
            <a:r>
              <a:rPr lang="en-US" sz="2000" dirty="0" smtClean="0"/>
              <a:t>Panda is eating at this moment.</a:t>
            </a:r>
          </a:p>
          <a:p>
            <a:pPr indent="-339725" eaLnBrk="1" hangingPunct="1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/>
          </a:p>
          <a:p>
            <a:pPr indent="-339725" eaLnBrk="1" hangingPunct="1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4" y="2356247"/>
            <a:ext cx="1584325" cy="11882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1" y="3543300"/>
            <a:ext cx="1889125" cy="139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3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3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3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3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3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3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3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3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30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30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2000" fill="hold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2000" fill="hold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4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2000" fill="hold"/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2000" fill="hold"/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707904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8147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The Present Continuous Tense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0997"/>
            <a:ext cx="2736304" cy="351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1779662"/>
            <a:ext cx="461010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I </a:t>
            </a:r>
            <a:r>
              <a:rPr lang="en-US" sz="3600" dirty="0" smtClean="0">
                <a:solidFill>
                  <a:srgbClr val="FF0000"/>
                </a:solidFill>
              </a:rPr>
              <a:t>am waiting </a:t>
            </a:r>
            <a:r>
              <a:rPr lang="en-US" sz="3600" dirty="0" smtClean="0"/>
              <a:t>for the bus</a:t>
            </a:r>
          </a:p>
          <a:p>
            <a:pPr algn="ctr"/>
            <a:r>
              <a:rPr lang="en-US" sz="3600" dirty="0" smtClean="0"/>
              <a:t>at the moment.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09620401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851920" cy="51435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391" y="1059582"/>
            <a:ext cx="1495307" cy="174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55250"/>
            <a:ext cx="2097087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9502"/>
            <a:ext cx="7774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The Present Continuous Tense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1576920"/>
            <a:ext cx="336605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The girls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are dancing </a:t>
            </a:r>
            <a:r>
              <a:rPr lang="en-US" sz="3600" dirty="0" smtClean="0"/>
              <a:t>now.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741649" y="3147814"/>
            <a:ext cx="131478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dance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81396176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705" y="0"/>
            <a:ext cx="6594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Adding –ING to the Verbs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1856061">
            <a:off x="5330432" y="852353"/>
            <a:ext cx="773166" cy="643311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триховая стрелка вправо 3"/>
          <p:cNvSpPr/>
          <p:nvPr/>
        </p:nvSpPr>
        <p:spPr>
          <a:xfrm rot="8915764">
            <a:off x="2804849" y="857863"/>
            <a:ext cx="814324" cy="673027"/>
          </a:xfrm>
          <a:prstGeom prst="stripedRightArrow">
            <a:avLst/>
          </a:prstGeom>
          <a:solidFill>
            <a:srgbClr val="0A6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58421" y="1777664"/>
            <a:ext cx="554960" cy="646331"/>
          </a:xfrm>
          <a:prstGeom prst="rect">
            <a:avLst/>
          </a:prstGeom>
          <a:solidFill>
            <a:srgbClr val="0A664A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-e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3678" y="1777856"/>
            <a:ext cx="457176" cy="646331"/>
          </a:xfrm>
          <a:prstGeom prst="rect">
            <a:avLst/>
          </a:prstGeom>
          <a:solidFill>
            <a:srgbClr val="0A664A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V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0588" y="1780900"/>
            <a:ext cx="979755" cy="646331"/>
          </a:xfrm>
          <a:prstGeom prst="rect">
            <a:avLst/>
          </a:prstGeom>
          <a:solidFill>
            <a:srgbClr val="FF505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+</a:t>
            </a:r>
            <a:r>
              <a:rPr lang="en-US" sz="3600" dirty="0" err="1" smtClean="0">
                <a:solidFill>
                  <a:schemeClr val="bg1"/>
                </a:solidFill>
              </a:rPr>
              <a:t>ing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875735"/>
            <a:ext cx="352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A664A"/>
              </a:buCl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A664A"/>
                </a:solidFill>
              </a:rPr>
              <a:t> dance - danc</a:t>
            </a:r>
            <a:r>
              <a:rPr lang="en-US" sz="3600" dirty="0" smtClean="0">
                <a:solidFill>
                  <a:srgbClr val="FF5050"/>
                </a:solidFill>
              </a:rPr>
              <a:t>ing</a:t>
            </a:r>
            <a:endParaRPr lang="ru-RU" sz="3600" dirty="0">
              <a:solidFill>
                <a:srgbClr val="FF5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945" y="3522066"/>
            <a:ext cx="30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rgbClr val="0A664A"/>
              </a:buCl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A664A"/>
                </a:solidFill>
              </a:rPr>
              <a:t>take - tak</a:t>
            </a:r>
            <a:r>
              <a:rPr lang="en-US" sz="3600" dirty="0" smtClean="0">
                <a:solidFill>
                  <a:srgbClr val="FF5050"/>
                </a:solidFill>
              </a:rPr>
              <a:t>ing</a:t>
            </a:r>
            <a:endParaRPr lang="ru-RU" sz="3600" dirty="0">
              <a:solidFill>
                <a:srgbClr val="FF5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1780900"/>
            <a:ext cx="255146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V</a:t>
            </a:r>
            <a:r>
              <a:rPr lang="ru-RU" dirty="0" err="1" smtClean="0">
                <a:solidFill>
                  <a:schemeClr val="bg1"/>
                </a:solidFill>
              </a:rPr>
              <a:t>кратк.гласн.</a:t>
            </a:r>
            <a:r>
              <a:rPr lang="ru-RU" sz="3600" dirty="0" err="1" smtClean="0">
                <a:solidFill>
                  <a:schemeClr val="bg1"/>
                </a:solidFill>
              </a:rPr>
              <a:t>согл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3988" y="1777857"/>
            <a:ext cx="979755" cy="646331"/>
          </a:xfrm>
          <a:prstGeom prst="rect">
            <a:avLst/>
          </a:prstGeom>
          <a:solidFill>
            <a:srgbClr val="FF505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+</a:t>
            </a:r>
            <a:r>
              <a:rPr lang="en-US" sz="3600" dirty="0" err="1" smtClean="0">
                <a:solidFill>
                  <a:schemeClr val="bg1"/>
                </a:solidFill>
              </a:rPr>
              <a:t>ing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6796" y="1780899"/>
            <a:ext cx="1118576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согл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2599" y="2878448"/>
            <a:ext cx="270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sit - sitt</a:t>
            </a:r>
            <a:r>
              <a:rPr lang="en-US" sz="3600" dirty="0" smtClean="0">
                <a:solidFill>
                  <a:srgbClr val="FF5050"/>
                </a:solidFill>
              </a:rPr>
              <a:t>ing</a:t>
            </a:r>
            <a:endParaRPr lang="ru-RU" sz="3600" dirty="0">
              <a:solidFill>
                <a:srgbClr val="FF5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1092" y="3522065"/>
            <a:ext cx="3091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get - gett</a:t>
            </a:r>
            <a:r>
              <a:rPr lang="en-US" sz="3600" dirty="0" smtClean="0">
                <a:solidFill>
                  <a:srgbClr val="FF5050"/>
                </a:solidFill>
              </a:rPr>
              <a:t>ing</a:t>
            </a:r>
            <a:endParaRPr lang="ru-RU" sz="36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5920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13823E-6 L -0.10243 2.13823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13823E-6 L -0.11806 2.13823E-6 " pathEditMode="fixed" rAng="0" ptsTypes="AA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9" grpId="0"/>
      <p:bldP spid="10" grpId="0"/>
      <p:bldP spid="12" grpId="0" animBg="1"/>
      <p:bldP spid="12" grpId="1" animBg="1"/>
      <p:bldP spid="13" grpId="0" animBg="1"/>
      <p:bldP spid="14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067944" cy="51435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51475" y="0"/>
            <a:ext cx="6641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Adding –ING to the Verbs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50182"/>
            <a:ext cx="1290315" cy="207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9702"/>
            <a:ext cx="1468839" cy="232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54837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My Granny </a:t>
            </a:r>
            <a:endParaRPr lang="en-US" sz="3600" dirty="0" smtClean="0">
              <a:solidFill>
                <a:srgbClr val="002060"/>
              </a:solidFill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is  </a:t>
            </a:r>
            <a:r>
              <a:rPr lang="en-US" sz="3600" dirty="0">
                <a:solidFill>
                  <a:srgbClr val="FF0000"/>
                </a:solidFill>
              </a:rPr>
              <a:t>taking </a:t>
            </a:r>
            <a:r>
              <a:rPr lang="en-US" sz="3600" dirty="0">
                <a:solidFill>
                  <a:srgbClr val="002060"/>
                </a:solidFill>
              </a:rPr>
              <a:t>me to school </a:t>
            </a:r>
            <a:endParaRPr lang="en-US" sz="3600" dirty="0" smtClean="0">
              <a:solidFill>
                <a:srgbClr val="002060"/>
              </a:solidFill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at </a:t>
            </a:r>
            <a:r>
              <a:rPr lang="en-US" sz="3600" dirty="0">
                <a:solidFill>
                  <a:srgbClr val="002060"/>
                </a:solidFill>
              </a:rPr>
              <a:t>the moment.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8113" y="2102374"/>
            <a:ext cx="13681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(tak</a:t>
            </a:r>
            <a:r>
              <a:rPr lang="en-US" sz="3600" dirty="0" smtClean="0">
                <a:solidFill>
                  <a:srgbClr val="FF0000"/>
                </a:solidFill>
              </a:rPr>
              <a:t>e</a:t>
            </a:r>
            <a:r>
              <a:rPr lang="en-US" sz="3600" dirty="0" smtClean="0">
                <a:solidFill>
                  <a:srgbClr val="002060"/>
                </a:solidFill>
              </a:rPr>
              <a:t>)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08249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09985" y="0"/>
            <a:ext cx="6524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Adding </a:t>
            </a:r>
            <a:r>
              <a:rPr lang="ru-RU" sz="4800" b="1" dirty="0" smtClean="0">
                <a:solidFill>
                  <a:srgbClr val="002060"/>
                </a:solidFill>
              </a:rPr>
              <a:t>-</a:t>
            </a:r>
            <a:r>
              <a:rPr lang="en-US" sz="4800" b="1" dirty="0" smtClean="0">
                <a:solidFill>
                  <a:srgbClr val="002060"/>
                </a:solidFill>
              </a:rPr>
              <a:t>ING to the Verbs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082" y="1235375"/>
            <a:ext cx="3030822" cy="228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1779662"/>
            <a:ext cx="3577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I am si</a:t>
            </a:r>
            <a:r>
              <a:rPr lang="en-US" sz="3600" dirty="0" smtClean="0">
                <a:solidFill>
                  <a:srgbClr val="FF0000"/>
                </a:solidFill>
              </a:rPr>
              <a:t>tting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at the lesson now.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6216" y="1779662"/>
            <a:ext cx="12232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(si</a:t>
            </a:r>
            <a:r>
              <a:rPr lang="en-US" sz="3600" dirty="0" smtClean="0">
                <a:solidFill>
                  <a:srgbClr val="FF0000"/>
                </a:solidFill>
              </a:rPr>
              <a:t>t</a:t>
            </a:r>
            <a:r>
              <a:rPr lang="en-US" sz="3600" dirty="0" smtClean="0">
                <a:solidFill>
                  <a:srgbClr val="002060"/>
                </a:solidFill>
              </a:rPr>
              <a:t>)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87312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5" grpId="0" animBg="1"/>
      <p:bldP spid="5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3612</TotalTime>
  <Words>283</Words>
  <Application>Microsoft Office PowerPoint</Application>
  <PresentationFormat>Экран (16:9)</PresentationFormat>
  <Paragraphs>103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  present  Continuous Tense</vt:lpstr>
      <vt:lpstr>Слайд 2</vt:lpstr>
      <vt:lpstr>Слайд 3</vt:lpstr>
      <vt:lpstr>Когда мы употребляем  Present Continuous Tense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384</cp:revision>
  <dcterms:created xsi:type="dcterms:W3CDTF">2013-09-23T12:07:16Z</dcterms:created>
  <dcterms:modified xsi:type="dcterms:W3CDTF">2017-11-19T15:44:36Z</dcterms:modified>
</cp:coreProperties>
</file>