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0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82" r:id="rId11"/>
    <p:sldId id="298" r:id="rId12"/>
    <p:sldId id="299" r:id="rId13"/>
    <p:sldId id="300" r:id="rId14"/>
    <p:sldId id="301" r:id="rId15"/>
    <p:sldId id="302" r:id="rId16"/>
    <p:sldId id="28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AB1994-1034-4CAC-A73F-7EC45A16C4D7}" type="datetimeFigureOut">
              <a:rPr lang="ru-RU"/>
              <a:pPr>
                <a:defRPr/>
              </a:pPr>
              <a:t>18.06.2019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E934398-41A0-420D-B3D2-D85516DE23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297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2B6B7-4D05-49D6-A8EA-0953AD610C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6603D-99DF-4AB6-B547-D640B433EA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02E92-6634-4135-8D4F-84E88742F7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227FD-E103-4CA4-AE55-9E21703793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60A1F-9149-45C4-83CB-ED7D3B4D22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D2635-7B22-4C14-AB3E-18E99BF2E7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4E824-49DD-47D9-A291-235F701B9D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DCC29-7A9F-4832-BCF2-6CEEB1FFFE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84979-A0FF-4231-999C-8297640DDF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A94B9-709B-4A32-ABDB-DFE0B5A238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8F84A-B67A-4FBD-A0D6-7AF11561BD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7554974-E28A-4627-B620-6FB7D6D5C2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124744"/>
            <a:ext cx="8351838" cy="1470025"/>
          </a:xfrm>
        </p:spPr>
        <p:txBody>
          <a:bodyPr>
            <a:noAutofit/>
          </a:bodyPr>
          <a:lstStyle/>
          <a:p>
            <a:pPr eaLnBrk="1" hangingPunct="1"/>
            <a:r>
              <a:rPr lang="ru-RU" sz="4800" b="1" i="1" dirty="0" smtClean="0">
                <a:solidFill>
                  <a:srgbClr val="FF0000"/>
                </a:solidFill>
              </a:rPr>
              <a:t>      </a:t>
            </a:r>
            <a:r>
              <a:rPr lang="ru-RU" sz="4800" b="1" i="1" dirty="0">
                <a:solidFill>
                  <a:srgbClr val="FF0000"/>
                </a:solidFill>
              </a:rPr>
              <a:t/>
            </a:r>
            <a:br>
              <a:rPr lang="ru-RU" sz="4800" b="1" i="1" dirty="0">
                <a:solidFill>
                  <a:srgbClr val="FF0000"/>
                </a:solidFill>
              </a:rPr>
            </a:br>
            <a:r>
              <a:rPr lang="ru-RU" sz="4800" b="1" i="1" dirty="0" smtClean="0">
                <a:solidFill>
                  <a:srgbClr val="FF0000"/>
                </a:solidFill>
              </a:rPr>
              <a:t/>
            </a:r>
            <a:br>
              <a:rPr lang="ru-RU" sz="4800" b="1" i="1" dirty="0" smtClean="0">
                <a:solidFill>
                  <a:srgbClr val="FF0000"/>
                </a:solidFill>
              </a:rPr>
            </a:br>
            <a:r>
              <a:rPr lang="ru-RU" sz="4800" b="1" i="1" dirty="0" smtClean="0">
                <a:solidFill>
                  <a:srgbClr val="FF0000"/>
                </a:solidFill>
              </a:rPr>
              <a:t>     </a:t>
            </a:r>
            <a:r>
              <a:rPr lang="ru-RU" sz="4800" b="1" i="1" dirty="0" smtClean="0">
                <a:solidFill>
                  <a:srgbClr val="FF0000"/>
                </a:solidFill>
              </a:rPr>
              <a:t>Геометрия</a:t>
            </a:r>
            <a:r>
              <a:rPr lang="ru-RU" sz="5400" b="1" i="1" dirty="0" smtClean="0">
                <a:solidFill>
                  <a:srgbClr val="002060"/>
                </a:solidFill>
              </a:rPr>
              <a:t/>
            </a:r>
            <a:br>
              <a:rPr lang="ru-RU" sz="5400" b="1" i="1" dirty="0" smtClean="0">
                <a:solidFill>
                  <a:srgbClr val="002060"/>
                </a:solidFill>
              </a:rPr>
            </a:br>
            <a:r>
              <a:rPr lang="ru-RU" sz="4800" b="1" i="1" dirty="0" smtClean="0">
                <a:solidFill>
                  <a:srgbClr val="FF0000"/>
                </a:solidFill>
              </a:rPr>
              <a:t>«</a:t>
            </a:r>
            <a:r>
              <a:rPr lang="ru-RU" b="1" i="1" dirty="0" smtClean="0">
                <a:solidFill>
                  <a:srgbClr val="FF0000"/>
                </a:solidFill>
              </a:rPr>
              <a:t>Сумма  углов  </a:t>
            </a:r>
            <a:r>
              <a:rPr lang="ru-RU" sz="4800" b="1" i="1" dirty="0" smtClean="0">
                <a:solidFill>
                  <a:srgbClr val="FF0000"/>
                </a:solidFill>
              </a:rPr>
              <a:t>треугольника»</a:t>
            </a:r>
            <a:br>
              <a:rPr lang="ru-RU" sz="4800" b="1" i="1" dirty="0" smtClean="0">
                <a:solidFill>
                  <a:srgbClr val="FF0000"/>
                </a:solidFill>
              </a:rPr>
            </a:br>
            <a:r>
              <a:rPr lang="ru-RU" sz="5400" b="1" i="1" dirty="0" smtClean="0">
                <a:solidFill>
                  <a:srgbClr val="FF0000"/>
                </a:solidFill>
              </a:rPr>
              <a:t/>
            </a:r>
            <a:br>
              <a:rPr lang="ru-RU" sz="5400" b="1" i="1" dirty="0" smtClean="0">
                <a:solidFill>
                  <a:srgbClr val="FF0000"/>
                </a:solidFill>
              </a:rPr>
            </a:br>
            <a:r>
              <a:rPr lang="ru-RU" sz="4800" b="1" i="1" dirty="0" smtClean="0">
                <a:solidFill>
                  <a:srgbClr val="FF0000"/>
                </a:solidFill>
              </a:rPr>
              <a:t>                7 класс.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644900"/>
            <a:ext cx="6769100" cy="21844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sz="2800" b="1" i="1" dirty="0" smtClean="0">
                <a:solidFill>
                  <a:srgbClr val="0070C0"/>
                </a:solidFill>
              </a:rPr>
              <a:t>  </a:t>
            </a:r>
            <a:endParaRPr lang="ru-RU" sz="2800" b="1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569325" cy="1773238"/>
          </a:xfrm>
        </p:spPr>
        <p:txBody>
          <a:bodyPr/>
          <a:lstStyle/>
          <a:p>
            <a:pPr algn="l"/>
            <a:r>
              <a:rPr lang="ru-RU" sz="2800" b="1" i="1" dirty="0" smtClean="0">
                <a:solidFill>
                  <a:srgbClr val="B00000"/>
                </a:solidFill>
              </a:rPr>
              <a:t>       </a:t>
            </a:r>
            <a:br>
              <a:rPr lang="ru-RU" sz="2800" b="1" i="1" dirty="0" smtClean="0">
                <a:solidFill>
                  <a:srgbClr val="B00000"/>
                </a:solidFill>
              </a:rPr>
            </a:br>
            <a:r>
              <a:rPr lang="ru-RU" sz="2800" b="1" i="1" dirty="0" smtClean="0">
                <a:solidFill>
                  <a:srgbClr val="B00000"/>
                </a:solidFill>
              </a:rPr>
              <a:t> </a:t>
            </a:r>
            <a:br>
              <a:rPr lang="ru-RU" sz="2800" b="1" i="1" dirty="0" smtClean="0">
                <a:solidFill>
                  <a:srgbClr val="B00000"/>
                </a:solidFill>
              </a:rPr>
            </a:br>
            <a:r>
              <a:rPr lang="ru-RU" sz="2800" b="1" i="1" dirty="0" smtClean="0">
                <a:solidFill>
                  <a:srgbClr val="B00000"/>
                </a:solidFill>
              </a:rPr>
              <a:t/>
            </a:r>
            <a:br>
              <a:rPr lang="ru-RU" sz="2800" b="1" i="1" dirty="0" smtClean="0">
                <a:solidFill>
                  <a:srgbClr val="B00000"/>
                </a:solidFill>
              </a:rPr>
            </a:br>
            <a:r>
              <a:rPr lang="ru-RU" sz="2800" b="1" i="1" dirty="0" smtClean="0">
                <a:solidFill>
                  <a:srgbClr val="B00000"/>
                </a:solidFill>
              </a:rPr>
              <a:t>         </a:t>
            </a:r>
            <a:br>
              <a:rPr lang="ru-RU" sz="2800" b="1" i="1" dirty="0" smtClean="0">
                <a:solidFill>
                  <a:srgbClr val="B00000"/>
                </a:solidFill>
              </a:rPr>
            </a:br>
            <a:r>
              <a:rPr lang="ru-RU" sz="2800" b="1" i="1" dirty="0" smtClean="0">
                <a:solidFill>
                  <a:srgbClr val="B00000"/>
                </a:solidFill>
              </a:rPr>
              <a:t>              </a:t>
            </a:r>
            <a:br>
              <a:rPr lang="ru-RU" sz="2800" b="1" i="1" dirty="0" smtClean="0">
                <a:solidFill>
                  <a:srgbClr val="B00000"/>
                </a:solidFill>
              </a:rPr>
            </a:br>
            <a:r>
              <a:rPr lang="ru-RU" sz="2800" b="1" i="1" dirty="0" smtClean="0">
                <a:solidFill>
                  <a:srgbClr val="B00000"/>
                </a:solidFill>
              </a:rPr>
              <a:t/>
            </a:r>
            <a:br>
              <a:rPr lang="ru-RU" sz="2800" b="1" i="1" dirty="0" smtClean="0">
                <a:solidFill>
                  <a:srgbClr val="B00000"/>
                </a:solidFill>
              </a:rPr>
            </a:br>
            <a:r>
              <a:rPr lang="ru-RU" sz="2800" b="1" i="1" dirty="0" smtClean="0">
                <a:solidFill>
                  <a:srgbClr val="B00000"/>
                </a:solidFill>
              </a:rPr>
              <a:t>           </a:t>
            </a:r>
            <a:br>
              <a:rPr lang="ru-RU" sz="2800" b="1" i="1" dirty="0" smtClean="0">
                <a:solidFill>
                  <a:srgbClr val="B00000"/>
                </a:solidFill>
              </a:rPr>
            </a:br>
            <a:r>
              <a:rPr lang="ru-RU" sz="2800" b="1" i="1" dirty="0" smtClean="0">
                <a:solidFill>
                  <a:srgbClr val="B00000"/>
                </a:solidFill>
              </a:rPr>
              <a:t>      </a:t>
            </a:r>
            <a:br>
              <a:rPr lang="ru-RU" sz="2800" b="1" i="1" dirty="0" smtClean="0">
                <a:solidFill>
                  <a:srgbClr val="B00000"/>
                </a:solidFill>
              </a:rPr>
            </a:br>
            <a:r>
              <a:rPr lang="ru-RU" sz="2800" b="1" i="1" dirty="0" smtClean="0">
                <a:solidFill>
                  <a:srgbClr val="B00000"/>
                </a:solidFill>
              </a:rPr>
              <a:t>       </a:t>
            </a:r>
            <a:br>
              <a:rPr lang="ru-RU" sz="2800" b="1" i="1" dirty="0" smtClean="0">
                <a:solidFill>
                  <a:srgbClr val="B00000"/>
                </a:solidFill>
              </a:rPr>
            </a:br>
            <a:r>
              <a:rPr lang="ru-RU" sz="2800" b="1" i="1" dirty="0" smtClean="0">
                <a:solidFill>
                  <a:srgbClr val="B00000"/>
                </a:solidFill>
              </a:rPr>
              <a:t/>
            </a:r>
            <a:br>
              <a:rPr lang="ru-RU" sz="2800" b="1" i="1" dirty="0" smtClean="0">
                <a:solidFill>
                  <a:srgbClr val="B00000"/>
                </a:solidFill>
              </a:rPr>
            </a:br>
            <a:r>
              <a:rPr lang="ru-RU" sz="2800" b="1" i="1" dirty="0" smtClean="0">
                <a:solidFill>
                  <a:srgbClr val="B00000"/>
                </a:solidFill>
              </a:rPr>
              <a:t/>
            </a:r>
            <a:br>
              <a:rPr lang="ru-RU" sz="2800" b="1" i="1" dirty="0" smtClean="0">
                <a:solidFill>
                  <a:srgbClr val="B00000"/>
                </a:solidFill>
              </a:rPr>
            </a:br>
            <a:r>
              <a:rPr lang="ru-RU" sz="2800" b="1" i="1" dirty="0" smtClean="0">
                <a:solidFill>
                  <a:srgbClr val="B00000"/>
                </a:solidFill>
              </a:rPr>
              <a:t>       </a:t>
            </a:r>
            <a:br>
              <a:rPr lang="ru-RU" sz="2800" b="1" i="1" dirty="0" smtClean="0">
                <a:solidFill>
                  <a:srgbClr val="B00000"/>
                </a:solidFill>
              </a:rPr>
            </a:br>
            <a:r>
              <a:rPr lang="ru-RU" sz="2800" b="1" i="1" dirty="0" smtClean="0">
                <a:solidFill>
                  <a:srgbClr val="B00000"/>
                </a:solidFill>
              </a:rPr>
              <a:t/>
            </a:r>
            <a:br>
              <a:rPr lang="ru-RU" sz="2800" b="1" i="1" dirty="0" smtClean="0">
                <a:solidFill>
                  <a:srgbClr val="B00000"/>
                </a:solidFill>
              </a:rPr>
            </a:br>
            <a:r>
              <a:rPr lang="ru-RU" sz="2800" b="1" i="1" dirty="0" smtClean="0">
                <a:solidFill>
                  <a:srgbClr val="B00000"/>
                </a:solidFill>
              </a:rPr>
              <a:t>                   </a:t>
            </a:r>
            <a:br>
              <a:rPr lang="ru-RU" sz="2800" b="1" i="1" dirty="0" smtClean="0">
                <a:solidFill>
                  <a:srgbClr val="B00000"/>
                </a:solidFill>
              </a:rPr>
            </a:br>
            <a:r>
              <a:rPr lang="ru-RU" sz="2800" b="1" i="1" dirty="0" smtClean="0">
                <a:solidFill>
                  <a:srgbClr val="B00000"/>
                </a:solidFill>
              </a:rPr>
              <a:t>                                          </a:t>
            </a:r>
            <a:br>
              <a:rPr lang="ru-RU" sz="2800" b="1" i="1" dirty="0" smtClean="0">
                <a:solidFill>
                  <a:srgbClr val="B00000"/>
                </a:solidFill>
              </a:rPr>
            </a:br>
            <a:r>
              <a:rPr lang="ru-RU" sz="2800" b="1" i="1" dirty="0" smtClean="0">
                <a:solidFill>
                  <a:srgbClr val="B00000"/>
                </a:solidFill>
              </a:rPr>
              <a:t/>
            </a:r>
            <a:br>
              <a:rPr lang="ru-RU" sz="2800" b="1" i="1" dirty="0" smtClean="0">
                <a:solidFill>
                  <a:srgbClr val="B00000"/>
                </a:solidFill>
              </a:rPr>
            </a:br>
            <a:r>
              <a:rPr lang="ru-RU" sz="2800" b="1" i="1" dirty="0" smtClean="0">
                <a:solidFill>
                  <a:srgbClr val="B00000"/>
                </a:solidFill>
              </a:rPr>
              <a:t>                                          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         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             </a:t>
            </a:r>
            <a:r>
              <a:rPr lang="ru-RU" sz="2000" b="1" dirty="0" smtClean="0">
                <a:solidFill>
                  <a:srgbClr val="B00000"/>
                </a:solidFill>
              </a:rPr>
              <a:t/>
            </a:r>
            <a:br>
              <a:rPr lang="ru-RU" sz="2000" b="1" dirty="0" smtClean="0">
                <a:solidFill>
                  <a:srgbClr val="B00000"/>
                </a:solidFill>
              </a:rPr>
            </a:br>
            <a:r>
              <a:rPr lang="ru-RU" sz="2000" b="1" dirty="0" smtClean="0">
                <a:solidFill>
                  <a:srgbClr val="B00000"/>
                </a:solidFill>
              </a:rPr>
              <a:t/>
            </a:r>
            <a:br>
              <a:rPr lang="ru-RU" sz="2000" b="1" dirty="0" smtClean="0">
                <a:solidFill>
                  <a:srgbClr val="B0000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          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B00000"/>
                </a:solidFill>
              </a:rPr>
              <a:t/>
            </a:r>
            <a:br>
              <a:rPr lang="ru-RU" sz="2000" b="1" dirty="0" smtClean="0">
                <a:solidFill>
                  <a:srgbClr val="B0000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   </a:t>
            </a:r>
            <a:r>
              <a:rPr lang="ru-RU" sz="2000" b="1" dirty="0" smtClean="0">
                <a:solidFill>
                  <a:srgbClr val="B00000"/>
                </a:solidFill>
              </a:rPr>
              <a:t/>
            </a:r>
            <a:br>
              <a:rPr lang="ru-RU" sz="2000" b="1" dirty="0" smtClean="0">
                <a:solidFill>
                  <a:srgbClr val="B00000"/>
                </a:solidFill>
              </a:rPr>
            </a:br>
            <a:r>
              <a:rPr lang="ru-RU" sz="2000" b="1" dirty="0" smtClean="0">
                <a:solidFill>
                  <a:srgbClr val="B00000"/>
                </a:solidFill>
              </a:rPr>
              <a:t>                                                            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endParaRPr lang="ru-RU" sz="2800" b="1" i="1" dirty="0" smtClean="0">
              <a:solidFill>
                <a:srgbClr val="B000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11188" y="3357563"/>
            <a:ext cx="2592387" cy="0"/>
          </a:xfrm>
          <a:prstGeom prst="line">
            <a:avLst/>
          </a:prstGeom>
          <a:ln w="38100" cmpd="sng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50800" dir="12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611188" y="1412875"/>
            <a:ext cx="1584325" cy="19446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95513" y="1412875"/>
            <a:ext cx="1008062" cy="19446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900113" y="1412875"/>
            <a:ext cx="2735262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03350" y="1412875"/>
            <a:ext cx="2089150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b="1" dirty="0">
                <a:solidFill>
                  <a:srgbClr val="0070C0"/>
                </a:solidFill>
              </a:rPr>
              <a:t>  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4      2   5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827584" y="2996952"/>
            <a:ext cx="504056" cy="369332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10251" name="TextBox 17"/>
          <p:cNvSpPr txBox="1">
            <a:spLocks noChangeArrowheads="1"/>
          </p:cNvSpPr>
          <p:nvPr/>
        </p:nvSpPr>
        <p:spPr bwMode="auto">
          <a:xfrm rot="10800000" flipV="1">
            <a:off x="2771775" y="2997200"/>
            <a:ext cx="2873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0252" name="TextBox 18"/>
          <p:cNvSpPr txBox="1">
            <a:spLocks noChangeArrowheads="1"/>
          </p:cNvSpPr>
          <p:nvPr/>
        </p:nvSpPr>
        <p:spPr bwMode="auto">
          <a:xfrm>
            <a:off x="395288" y="2997200"/>
            <a:ext cx="350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0253" name="TextBox 19"/>
          <p:cNvSpPr txBox="1">
            <a:spLocks noChangeArrowheads="1"/>
          </p:cNvSpPr>
          <p:nvPr/>
        </p:nvSpPr>
        <p:spPr bwMode="auto">
          <a:xfrm rot="10800000" flipV="1">
            <a:off x="2051050" y="1089025"/>
            <a:ext cx="481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10254" name="TextBox 20"/>
          <p:cNvSpPr txBox="1">
            <a:spLocks noChangeArrowheads="1"/>
          </p:cNvSpPr>
          <p:nvPr/>
        </p:nvSpPr>
        <p:spPr bwMode="auto">
          <a:xfrm rot="10800000" flipV="1">
            <a:off x="3203575" y="3149600"/>
            <a:ext cx="40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10255" name="TextBox 21"/>
          <p:cNvSpPr txBox="1">
            <a:spLocks noChangeArrowheads="1"/>
          </p:cNvSpPr>
          <p:nvPr/>
        </p:nvSpPr>
        <p:spPr bwMode="auto">
          <a:xfrm>
            <a:off x="3708400" y="10525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24" name="Дуга 23"/>
          <p:cNvSpPr/>
          <p:nvPr/>
        </p:nvSpPr>
        <p:spPr>
          <a:xfrm>
            <a:off x="1403350" y="908050"/>
            <a:ext cx="1058863" cy="865188"/>
          </a:xfrm>
          <a:prstGeom prst="arc">
            <a:avLst>
              <a:gd name="adj1" fmla="val 5968347"/>
              <a:gd name="adj2" fmla="val 1038126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Дуга 24"/>
          <p:cNvSpPr/>
          <p:nvPr/>
        </p:nvSpPr>
        <p:spPr>
          <a:xfrm rot="14790692">
            <a:off x="1692275" y="1052513"/>
            <a:ext cx="914400" cy="914400"/>
          </a:xfrm>
          <a:prstGeom prst="arc">
            <a:avLst>
              <a:gd name="adj1" fmla="val 5877179"/>
              <a:gd name="adj2" fmla="val 991507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Дуга 27"/>
          <p:cNvSpPr/>
          <p:nvPr/>
        </p:nvSpPr>
        <p:spPr>
          <a:xfrm>
            <a:off x="755650" y="2924175"/>
            <a:ext cx="503238" cy="576263"/>
          </a:xfrm>
          <a:prstGeom prst="arc">
            <a:avLst>
              <a:gd name="adj1" fmla="val 15637019"/>
              <a:gd name="adj2" fmla="val 227602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Дуга 28"/>
          <p:cNvSpPr/>
          <p:nvPr/>
        </p:nvSpPr>
        <p:spPr>
          <a:xfrm>
            <a:off x="2051050" y="1341438"/>
            <a:ext cx="649288" cy="574675"/>
          </a:xfrm>
          <a:prstGeom prst="arc">
            <a:avLst>
              <a:gd name="adj1" fmla="val 18739310"/>
              <a:gd name="adj2" fmla="val 507723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Дуга 29"/>
          <p:cNvSpPr/>
          <p:nvPr/>
        </p:nvSpPr>
        <p:spPr>
          <a:xfrm rot="16906482">
            <a:off x="2732087" y="3087688"/>
            <a:ext cx="365125" cy="222250"/>
          </a:xfrm>
          <a:prstGeom prst="arc">
            <a:avLst>
              <a:gd name="adj1" fmla="val 9965430"/>
              <a:gd name="adj2" fmla="val 229406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Дуга 30"/>
          <p:cNvSpPr/>
          <p:nvPr/>
        </p:nvSpPr>
        <p:spPr>
          <a:xfrm rot="2664899">
            <a:off x="2600325" y="2790825"/>
            <a:ext cx="792163" cy="863600"/>
          </a:xfrm>
          <a:prstGeom prst="arc">
            <a:avLst>
              <a:gd name="adj1" fmla="val 6809050"/>
              <a:gd name="adj2" fmla="val 1283397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Арка 31"/>
          <p:cNvSpPr/>
          <p:nvPr/>
        </p:nvSpPr>
        <p:spPr>
          <a:xfrm rot="10800000">
            <a:off x="1331913" y="1196975"/>
            <a:ext cx="1511300" cy="863600"/>
          </a:xfrm>
          <a:prstGeom prst="blockArc">
            <a:avLst>
              <a:gd name="adj1" fmla="val 9610783"/>
              <a:gd name="adj2" fmla="val 1088543"/>
              <a:gd name="adj3" fmla="val 3454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547813" y="549275"/>
            <a:ext cx="741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  </a:t>
            </a:r>
            <a:r>
              <a:rPr lang="ru-RU" sz="2400" b="1" i="1" dirty="0">
                <a:solidFill>
                  <a:srgbClr val="0070C0"/>
                </a:solidFill>
              </a:rPr>
              <a:t>Теорема  </a:t>
            </a:r>
            <a:r>
              <a:rPr lang="ru-RU" sz="2400" b="1" i="1" dirty="0">
                <a:solidFill>
                  <a:srgbClr val="C00000"/>
                </a:solidFill>
              </a:rPr>
              <a:t>Сумма углов треугольника равна 180°</a:t>
            </a:r>
          </a:p>
        </p:txBody>
      </p:sp>
      <p:sp>
        <p:nvSpPr>
          <p:cNvPr id="10264" name="TextBox 34"/>
          <p:cNvSpPr txBox="1">
            <a:spLocks noChangeArrowheads="1"/>
          </p:cNvSpPr>
          <p:nvPr/>
        </p:nvSpPr>
        <p:spPr bwMode="auto">
          <a:xfrm>
            <a:off x="3924300" y="1773238"/>
            <a:ext cx="2519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B00000"/>
                </a:solidFill>
              </a:rPr>
              <a:t>Дано:   </a:t>
            </a:r>
            <a:r>
              <a:rPr lang="ru-RU" sz="2000" b="1">
                <a:solidFill>
                  <a:srgbClr val="002060"/>
                </a:solidFill>
              </a:rPr>
              <a:t>∆ АВС</a:t>
            </a:r>
            <a:endParaRPr lang="ru-RU" sz="2000" b="1">
              <a:solidFill>
                <a:srgbClr val="B00000"/>
              </a:solidFill>
            </a:endParaRPr>
          </a:p>
        </p:txBody>
      </p:sp>
      <p:sp>
        <p:nvSpPr>
          <p:cNvPr id="10265" name="TextBox 35"/>
          <p:cNvSpPr txBox="1">
            <a:spLocks noChangeArrowheads="1"/>
          </p:cNvSpPr>
          <p:nvPr/>
        </p:nvSpPr>
        <p:spPr bwMode="auto">
          <a:xfrm>
            <a:off x="3708400" y="2349500"/>
            <a:ext cx="49672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Доказать:  </a:t>
            </a:r>
            <a:r>
              <a:rPr lang="ru-RU" sz="2400" b="1" dirty="0">
                <a:solidFill>
                  <a:srgbClr val="002060"/>
                </a:solidFill>
              </a:rPr>
              <a:t>&lt;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А + </a:t>
            </a:r>
            <a:r>
              <a:rPr lang="ru-RU" sz="2400" b="1" dirty="0" smtClean="0">
                <a:solidFill>
                  <a:srgbClr val="002060"/>
                </a:solidFill>
              </a:rPr>
              <a:t>&lt; </a:t>
            </a:r>
            <a:r>
              <a:rPr lang="ru-RU" sz="2400" b="1" dirty="0">
                <a:solidFill>
                  <a:srgbClr val="002060"/>
                </a:solidFill>
              </a:rPr>
              <a:t>В</a:t>
            </a:r>
            <a:r>
              <a:rPr lang="ru-RU" sz="2400" b="1" dirty="0" smtClean="0">
                <a:solidFill>
                  <a:srgbClr val="002060"/>
                </a:solidFill>
              </a:rPr>
              <a:t>+ &lt; </a:t>
            </a:r>
            <a:r>
              <a:rPr lang="ru-RU" sz="2400" b="1" dirty="0">
                <a:solidFill>
                  <a:srgbClr val="002060"/>
                </a:solidFill>
              </a:rPr>
              <a:t>=180°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266" name="TextBox 36"/>
          <p:cNvSpPr txBox="1">
            <a:spLocks noChangeArrowheads="1"/>
          </p:cNvSpPr>
          <p:nvPr/>
        </p:nvSpPr>
        <p:spPr bwMode="auto">
          <a:xfrm>
            <a:off x="1403350" y="3644900"/>
            <a:ext cx="568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2060"/>
                </a:solidFill>
              </a:rPr>
              <a:t>Построим прямую а </a:t>
            </a:r>
            <a:r>
              <a:rPr lang="he-IL" sz="2000" b="1">
                <a:solidFill>
                  <a:srgbClr val="002060"/>
                </a:solidFill>
              </a:rPr>
              <a:t>׀׀</a:t>
            </a:r>
            <a:r>
              <a:rPr lang="ru-RU" sz="2000" b="1">
                <a:solidFill>
                  <a:srgbClr val="002060"/>
                </a:solidFill>
              </a:rPr>
              <a:t> АС</a:t>
            </a:r>
          </a:p>
        </p:txBody>
      </p:sp>
      <p:sp>
        <p:nvSpPr>
          <p:cNvPr id="10267" name="TextBox 39"/>
          <p:cNvSpPr txBox="1">
            <a:spLocks noChangeArrowheads="1"/>
          </p:cNvSpPr>
          <p:nvPr/>
        </p:nvSpPr>
        <p:spPr bwMode="auto">
          <a:xfrm>
            <a:off x="4211638" y="3068638"/>
            <a:ext cx="3673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800000"/>
                </a:solidFill>
              </a:rPr>
              <a:t>Доказательство:</a:t>
            </a:r>
          </a:p>
        </p:txBody>
      </p:sp>
      <p:sp>
        <p:nvSpPr>
          <p:cNvPr id="10268" name="TextBox 40"/>
          <p:cNvSpPr txBox="1">
            <a:spLocks noChangeArrowheads="1"/>
          </p:cNvSpPr>
          <p:nvPr/>
        </p:nvSpPr>
        <p:spPr bwMode="auto">
          <a:xfrm>
            <a:off x="1042988" y="4076700"/>
            <a:ext cx="7058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&lt;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1 = </a:t>
            </a:r>
            <a:r>
              <a:rPr lang="ru-RU" sz="2000" b="1" dirty="0" smtClean="0">
                <a:solidFill>
                  <a:srgbClr val="002060"/>
                </a:solidFill>
              </a:rPr>
              <a:t>&lt; </a:t>
            </a:r>
            <a:r>
              <a:rPr lang="ru-RU" sz="2000" b="1" dirty="0">
                <a:solidFill>
                  <a:srgbClr val="002060"/>
                </a:solidFill>
              </a:rPr>
              <a:t>4, накрест лежащие углы при а </a:t>
            </a:r>
            <a:r>
              <a:rPr lang="he-IL" sz="2000" b="1" dirty="0">
                <a:solidFill>
                  <a:srgbClr val="002060"/>
                </a:solidFill>
              </a:rPr>
              <a:t>׀׀ </a:t>
            </a:r>
            <a:r>
              <a:rPr lang="ru-RU" sz="2000" b="1" dirty="0">
                <a:solidFill>
                  <a:srgbClr val="002060"/>
                </a:solidFill>
              </a:rPr>
              <a:t> АС и </a:t>
            </a:r>
            <a:r>
              <a:rPr lang="ru-RU" sz="2000" b="1" dirty="0" err="1">
                <a:solidFill>
                  <a:srgbClr val="002060"/>
                </a:solidFill>
              </a:rPr>
              <a:t>секущейАВ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269" name="TextBox 43"/>
          <p:cNvSpPr txBox="1">
            <a:spLocks noChangeArrowheads="1"/>
          </p:cNvSpPr>
          <p:nvPr/>
        </p:nvSpPr>
        <p:spPr bwMode="auto">
          <a:xfrm>
            <a:off x="539750" y="4581525"/>
            <a:ext cx="756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&lt;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3 = </a:t>
            </a:r>
            <a:r>
              <a:rPr lang="ru-RU" sz="2000" b="1" dirty="0" smtClean="0">
                <a:solidFill>
                  <a:srgbClr val="002060"/>
                </a:solidFill>
              </a:rPr>
              <a:t>&lt; </a:t>
            </a:r>
            <a:r>
              <a:rPr lang="ru-RU" sz="2000" b="1" dirty="0">
                <a:solidFill>
                  <a:srgbClr val="002060"/>
                </a:solidFill>
              </a:rPr>
              <a:t>5, как накрест лежащие углы при а </a:t>
            </a:r>
            <a:r>
              <a:rPr lang="he-IL" sz="2000" b="1" dirty="0">
                <a:solidFill>
                  <a:srgbClr val="002060"/>
                </a:solidFill>
              </a:rPr>
              <a:t>׀׀</a:t>
            </a:r>
            <a:r>
              <a:rPr lang="ru-RU" sz="2000" b="1" dirty="0">
                <a:solidFill>
                  <a:srgbClr val="002060"/>
                </a:solidFill>
              </a:rPr>
              <a:t>АС и секущей ВС</a:t>
            </a:r>
          </a:p>
        </p:txBody>
      </p:sp>
      <p:sp>
        <p:nvSpPr>
          <p:cNvPr id="10270" name="TextBox 44"/>
          <p:cNvSpPr txBox="1">
            <a:spLocks noChangeArrowheads="1"/>
          </p:cNvSpPr>
          <p:nvPr/>
        </p:nvSpPr>
        <p:spPr bwMode="auto">
          <a:xfrm>
            <a:off x="684213" y="5084763"/>
            <a:ext cx="6264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&lt;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4+ </a:t>
            </a:r>
            <a:r>
              <a:rPr lang="ru-RU" sz="2000" b="1" dirty="0" smtClean="0">
                <a:solidFill>
                  <a:srgbClr val="002060"/>
                </a:solidFill>
              </a:rPr>
              <a:t>&lt; 2 </a:t>
            </a:r>
            <a:r>
              <a:rPr lang="ru-RU" sz="2000" b="1" dirty="0">
                <a:solidFill>
                  <a:srgbClr val="002060"/>
                </a:solidFill>
              </a:rPr>
              <a:t>+ </a:t>
            </a:r>
            <a:r>
              <a:rPr lang="ru-RU" sz="2000" b="1" dirty="0" smtClean="0">
                <a:solidFill>
                  <a:srgbClr val="002060"/>
                </a:solidFill>
              </a:rPr>
              <a:t>&lt; </a:t>
            </a:r>
            <a:r>
              <a:rPr lang="ru-RU" sz="2000" b="1" dirty="0">
                <a:solidFill>
                  <a:srgbClr val="002060"/>
                </a:solidFill>
              </a:rPr>
              <a:t>5 = 180°, образуют развернутый угол.</a:t>
            </a:r>
          </a:p>
        </p:txBody>
      </p:sp>
      <p:sp>
        <p:nvSpPr>
          <p:cNvPr id="10271" name="TextBox 45"/>
          <p:cNvSpPr txBox="1">
            <a:spLocks noChangeArrowheads="1"/>
          </p:cNvSpPr>
          <p:nvPr/>
        </p:nvSpPr>
        <p:spPr bwMode="auto">
          <a:xfrm>
            <a:off x="1042988" y="5661025"/>
            <a:ext cx="3529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B00000"/>
                </a:solidFill>
              </a:rPr>
              <a:t>&lt;</a:t>
            </a:r>
            <a:r>
              <a:rPr lang="ru-RU" sz="2000" b="1" dirty="0" smtClean="0">
                <a:solidFill>
                  <a:srgbClr val="B00000"/>
                </a:solidFill>
              </a:rPr>
              <a:t> </a:t>
            </a:r>
            <a:r>
              <a:rPr lang="ru-RU" sz="2000" b="1" dirty="0">
                <a:solidFill>
                  <a:srgbClr val="B00000"/>
                </a:solidFill>
              </a:rPr>
              <a:t>А + </a:t>
            </a:r>
            <a:r>
              <a:rPr lang="ru-RU" sz="2000" b="1" dirty="0" smtClean="0">
                <a:solidFill>
                  <a:srgbClr val="B00000"/>
                </a:solidFill>
              </a:rPr>
              <a:t>&lt; </a:t>
            </a:r>
            <a:r>
              <a:rPr lang="ru-RU" sz="2000" b="1" dirty="0">
                <a:solidFill>
                  <a:srgbClr val="B00000"/>
                </a:solidFill>
              </a:rPr>
              <a:t>В </a:t>
            </a:r>
            <a:r>
              <a:rPr lang="ru-RU" sz="2000" b="1" dirty="0" smtClean="0">
                <a:solidFill>
                  <a:srgbClr val="B00000"/>
                </a:solidFill>
              </a:rPr>
              <a:t>+&lt; </a:t>
            </a:r>
            <a:r>
              <a:rPr lang="ru-RU" sz="2000" b="1" dirty="0">
                <a:solidFill>
                  <a:srgbClr val="B00000"/>
                </a:solidFill>
              </a:rPr>
              <a:t>С = 180 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2" grpId="0"/>
      <p:bldP spid="10253" grpId="0"/>
      <p:bldP spid="10254" grpId="0"/>
      <p:bldP spid="10255" grpId="0"/>
      <p:bldP spid="10264" grpId="0"/>
      <p:bldP spid="10265" grpId="0"/>
      <p:bldP spid="10266" grpId="0"/>
      <p:bldP spid="10267" grpId="0"/>
      <p:bldP spid="10268" grpId="0"/>
      <p:bldP spid="10269" grpId="0"/>
      <p:bldP spid="10270" grpId="0"/>
      <p:bldP spid="102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задачи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52" y="1550786"/>
            <a:ext cx="6796643" cy="418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677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Самостоятельная работа с самопроверкой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052736"/>
            <a:ext cx="6370515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598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638831"/>
            <a:ext cx="4572000" cy="48776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a typeface="Calibri" panose="020F0502020204030204" pitchFamily="34" charset="0"/>
              </a:rPr>
              <a:t>1) 60</a:t>
            </a:r>
            <a:r>
              <a:rPr lang="ru-RU" sz="2800" baseline="30000" dirty="0">
                <a:ea typeface="Calibri" panose="020F0502020204030204" pitchFamily="34" charset="0"/>
              </a:rPr>
              <a:t>0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a typeface="Calibri" panose="020F0502020204030204" pitchFamily="34" charset="0"/>
              </a:rPr>
              <a:t>2) 45</a:t>
            </a:r>
            <a:r>
              <a:rPr lang="ru-RU" sz="2800" baseline="30000" dirty="0">
                <a:ea typeface="Calibri" panose="020F0502020204030204" pitchFamily="34" charset="0"/>
              </a:rPr>
              <a:t>0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a typeface="Calibri" panose="020F0502020204030204" pitchFamily="34" charset="0"/>
              </a:rPr>
              <a:t>3) 50</a:t>
            </a:r>
            <a:r>
              <a:rPr lang="ru-RU" sz="2800" baseline="30000" dirty="0">
                <a:ea typeface="Calibri" panose="020F0502020204030204" pitchFamily="34" charset="0"/>
              </a:rPr>
              <a:t>0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a typeface="Calibri" panose="020F0502020204030204" pitchFamily="34" charset="0"/>
              </a:rPr>
              <a:t>4) 150</a:t>
            </a:r>
            <a:r>
              <a:rPr lang="ru-RU" sz="2800" baseline="30000" dirty="0">
                <a:ea typeface="Calibri" panose="020F0502020204030204" pitchFamily="34" charset="0"/>
              </a:rPr>
              <a:t>0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a typeface="Calibri" panose="020F0502020204030204" pitchFamily="34" charset="0"/>
              </a:rPr>
              <a:t>5) 60</a:t>
            </a:r>
            <a:r>
              <a:rPr lang="ru-RU" sz="2800" baseline="30000" dirty="0">
                <a:ea typeface="Calibri" panose="020F0502020204030204" pitchFamily="34" charset="0"/>
              </a:rPr>
              <a:t>0</a:t>
            </a:r>
            <a:r>
              <a:rPr lang="ru-RU" sz="2800" dirty="0">
                <a:ea typeface="Calibri" panose="020F0502020204030204" pitchFamily="34" charset="0"/>
              </a:rPr>
              <a:t>, 60</a:t>
            </a:r>
            <a:r>
              <a:rPr lang="ru-RU" sz="2800" baseline="30000" dirty="0">
                <a:ea typeface="Calibri" panose="020F0502020204030204" pitchFamily="34" charset="0"/>
              </a:rPr>
              <a:t>0</a:t>
            </a:r>
            <a:r>
              <a:rPr lang="ru-RU" sz="2800" dirty="0">
                <a:ea typeface="Calibri" panose="020F0502020204030204" pitchFamily="34" charset="0"/>
              </a:rPr>
              <a:t>, 60</a:t>
            </a:r>
            <a:r>
              <a:rPr lang="ru-RU" sz="2800" baseline="30000" dirty="0">
                <a:ea typeface="Calibri" panose="020F0502020204030204" pitchFamily="34" charset="0"/>
              </a:rPr>
              <a:t>0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a typeface="Calibri" panose="020F0502020204030204" pitchFamily="34" charset="0"/>
              </a:rPr>
              <a:t>6) 105</a:t>
            </a:r>
            <a:r>
              <a:rPr lang="ru-RU" sz="2800" baseline="30000" dirty="0">
                <a:ea typeface="Calibri" panose="020F0502020204030204" pitchFamily="34" charset="0"/>
              </a:rPr>
              <a:t>0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a typeface="Calibri" panose="020F0502020204030204" pitchFamily="34" charset="0"/>
              </a:rPr>
              <a:t>7) ˂А=˂В=68,5</a:t>
            </a:r>
            <a:r>
              <a:rPr lang="ru-RU" sz="2800" baseline="30000" dirty="0">
                <a:ea typeface="Calibri" panose="020F0502020204030204" pitchFamily="34" charset="0"/>
              </a:rPr>
              <a:t>0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a typeface="Calibri" panose="020F0502020204030204" pitchFamily="34" charset="0"/>
              </a:rPr>
              <a:t>˂С=94</a:t>
            </a:r>
            <a:r>
              <a:rPr lang="ru-RU" sz="2800" baseline="30000" dirty="0">
                <a:ea typeface="Calibri" panose="020F0502020204030204" pitchFamily="34" charset="0"/>
              </a:rPr>
              <a:t>0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 panose="020F0502020204030204" pitchFamily="34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60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Рефлексия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844824"/>
            <a:ext cx="6400800" cy="453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ru-RU" sz="2400" dirty="0">
                <a:ea typeface="Andale Sans UI"/>
              </a:rPr>
              <a:t>1) Определить новые знания, которые открыты на уроке.</a:t>
            </a:r>
            <a:endParaRPr lang="ru-RU" sz="2400" dirty="0">
              <a:ea typeface="Andale Sans UI"/>
              <a:cs typeface="Tahoma" panose="020B060403050404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ru-RU" sz="2400" dirty="0">
                <a:ea typeface="Andale Sans UI"/>
              </a:rPr>
              <a:t>2) Сформулируйте цель, которая стояла перед вами.</a:t>
            </a:r>
            <a:endParaRPr lang="ru-RU" sz="2400" dirty="0">
              <a:ea typeface="Andale Sans UI"/>
              <a:cs typeface="Tahoma" panose="020B060403050404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ru-RU" sz="2400" dirty="0">
                <a:ea typeface="Andale Sans UI"/>
              </a:rPr>
              <a:t>3) Определите, достигнута ли цель.</a:t>
            </a:r>
            <a:endParaRPr lang="ru-RU" sz="2400" dirty="0">
              <a:ea typeface="Andale Sans UI"/>
              <a:cs typeface="Tahoma" panose="020B060403050404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ru-RU" sz="2400" dirty="0">
                <a:ea typeface="Andale Sans UI"/>
              </a:rPr>
              <a:t>4) Перечислите средства и способы, которые вам помогли достичь цели.</a:t>
            </a:r>
            <a:endParaRPr lang="ru-RU" sz="2400" dirty="0">
              <a:ea typeface="Andale Sans UI"/>
              <a:cs typeface="Tahoma" panose="020B060403050404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ru-RU" sz="2400" dirty="0">
                <a:ea typeface="Andale Sans UI"/>
              </a:rPr>
              <a:t>5) Оцените деятельность группы и каждого участника группы на уроке.</a:t>
            </a:r>
            <a:endParaRPr lang="ru-RU" sz="2400" dirty="0">
              <a:ea typeface="Andale Sans UI"/>
              <a:cs typeface="Tahoma" panose="020B060403050404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ru-RU" sz="2400" dirty="0">
                <a:ea typeface="Calibri" panose="020F0502020204030204" pitchFamily="34" charset="0"/>
              </a:rPr>
              <a:t>6) Сформулируйте неразрешённые затруднения на уроке, если они есть.</a:t>
            </a:r>
            <a:endParaRPr lang="ru-RU" sz="2400" dirty="0">
              <a:ea typeface="Andale Sans UI"/>
              <a:cs typeface="Tahoma" panose="020B0604030504040204" pitchFamily="34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73394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28800"/>
            <a:ext cx="5096005" cy="509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715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/>
          <a:lstStyle/>
          <a:p>
            <a:r>
              <a:rPr lang="ru-RU" sz="8000" b="1" i="1" u="sng" dirty="0" smtClean="0">
                <a:solidFill>
                  <a:srgbClr val="B00000"/>
                </a:solidFill>
              </a:rPr>
              <a:t>Спасибо за урок!</a:t>
            </a:r>
            <a:endParaRPr lang="ru-RU" sz="8000" b="1" i="1" u="sng" dirty="0">
              <a:solidFill>
                <a:srgbClr val="B00000"/>
              </a:solidFill>
            </a:endParaRPr>
          </a:p>
        </p:txBody>
      </p:sp>
      <p:pic>
        <p:nvPicPr>
          <p:cNvPr id="1026" name="Picture 2" descr="C:\Users\Надежда\Downloads\i (1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714624"/>
            <a:ext cx="5256584" cy="316264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2879378" cy="3813746"/>
          </a:xfrm>
        </p:spPr>
      </p:pic>
      <p:sp>
        <p:nvSpPr>
          <p:cNvPr id="5" name="Прямоугольник 4"/>
          <p:cNvSpPr/>
          <p:nvPr/>
        </p:nvSpPr>
        <p:spPr>
          <a:xfrm>
            <a:off x="3851920" y="2492896"/>
            <a:ext cx="5040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«Лучший способ изучить что-либо — это открыть самому</a:t>
            </a:r>
            <a:r>
              <a:rPr lang="ru-RU" sz="3200" dirty="0" smtClean="0"/>
              <a:t>»</a:t>
            </a:r>
          </a:p>
          <a:p>
            <a:endParaRPr lang="ru-RU" sz="3200" dirty="0"/>
          </a:p>
          <a:p>
            <a:r>
              <a:rPr lang="ru-RU" sz="3200" dirty="0" err="1" smtClean="0"/>
              <a:t>Редьердь</a:t>
            </a:r>
            <a:r>
              <a:rPr lang="ru-RU" sz="3200" dirty="0" smtClean="0"/>
              <a:t> </a:t>
            </a:r>
            <a:r>
              <a:rPr lang="ru-RU" sz="3200" dirty="0" err="1" smtClean="0"/>
              <a:t>Пойя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4097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75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1. С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какой фигурой мы будем работать сегодня на уроке? </a:t>
            </a:r>
            <a:endParaRPr lang="ru-RU" sz="2800" dirty="0"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2.Дайте определение треугольника.</a:t>
            </a:r>
            <a:endParaRPr lang="ru-RU" sz="2800" dirty="0"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3.По каким элементам различают (классифицируют) треугольники? </a:t>
            </a:r>
            <a:endParaRPr lang="ru-RU" sz="2800" dirty="0"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4.Назовите виды треугольников по сторонам. </a:t>
            </a:r>
            <a:endParaRPr lang="ru-RU" sz="2800" dirty="0"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5.Назовите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виды треугольников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по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углам. </a:t>
            </a:r>
            <a:endParaRPr lang="ru-RU" sz="2800" dirty="0"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92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Задача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spcAft>
                <a:spcPts val="0"/>
              </a:spcAft>
              <a:buNone/>
            </a:pPr>
            <a:endParaRPr lang="ru-RU" dirty="0"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Дано: ∆АВС, АВ=30см АС=20см, Р∆АВС=80см</a:t>
            </a:r>
          </a:p>
          <a:p>
            <a:pPr marL="457200"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Найти: ВС                  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1161" y="3717032"/>
            <a:ext cx="2755055" cy="225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40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Задача 2 </a:t>
            </a:r>
            <a:br>
              <a:rPr lang="ru-RU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Дано: ∆ АВС, &lt; А = 50°, &lt; С= 60°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	Найти: &lt; В    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2996952"/>
            <a:ext cx="2755631" cy="225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3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Узнать теорему о сумме углов треугольника и научится ее применять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40215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Проследить закономерность с помощью программы «Живая геометрия»</a:t>
            </a:r>
            <a:endParaRPr lang="ru-RU" dirty="0"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marL="11430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Проанализировать её</a:t>
            </a:r>
            <a:endParaRPr lang="ru-RU" dirty="0"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marL="11430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На основе анализа сформулировать гипотезу</a:t>
            </a:r>
            <a:endParaRPr lang="ru-RU" dirty="0"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marL="114300" indent="0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4. Доказать гипотезу</a:t>
            </a:r>
            <a:endParaRPr lang="ru-RU" dirty="0"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4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>
              <a:spcAft>
                <a:spcPts val="0"/>
              </a:spcAft>
            </a:pP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Задания для групп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i="1" u="sng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1) Построить треугольник в программе «Живая геометрия»</a:t>
            </a:r>
            <a:endParaRPr lang="ru-RU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i="1" u="sng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2) Измерить углы треугольника</a:t>
            </a:r>
            <a:endParaRPr lang="ru-RU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i="1" u="sng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3) Найти сумму углов треугольника</a:t>
            </a:r>
            <a:endParaRPr lang="ru-RU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i="1" u="sng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ru-RU" sz="2400" i="1" u="sng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Потянув за любой из углов, изменить треугольник</a:t>
            </a:r>
            <a:endParaRPr lang="ru-RU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i="1" u="sng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5) Зафиксировать снова сумму углов треугольника</a:t>
            </a:r>
            <a:endParaRPr lang="ru-RU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i="1" u="sng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6) Еще два раза изменить треугольник и зафиксировать результат</a:t>
            </a:r>
            <a:endParaRPr lang="ru-RU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i="1" u="sng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7) Выдвинуть гипотезу о сумме углов треугольника</a:t>
            </a:r>
            <a:endParaRPr lang="ru-RU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274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i="1" u="sng" dirty="0">
                <a:solidFill>
                  <a:srgbClr val="C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Сформулировать теорему о сумме углов треугольника</a:t>
            </a:r>
            <a:r>
              <a:rPr lang="ru-RU" sz="2800" i="1" u="sng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ru-RU" sz="4400" b="1" i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Теорема  </a:t>
            </a:r>
            <a:endParaRPr lang="ru-RU" sz="4400" b="1" i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ru-RU" sz="4400" b="1" i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Сумма </a:t>
            </a:r>
            <a:r>
              <a:rPr lang="ru-RU" sz="4400" b="1" i="1" kern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углов треугольника равна 180°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45435206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2452</TotalTime>
  <Words>408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Andale Sans UI</vt:lpstr>
      <vt:lpstr>Calibri</vt:lpstr>
      <vt:lpstr>Tahoma</vt:lpstr>
      <vt:lpstr>Times New Roman</vt:lpstr>
      <vt:lpstr>Оформление по умолчанию</vt:lpstr>
      <vt:lpstr>             Геометрия «Сумма  углов  треугольника»                  7 класс.</vt:lpstr>
      <vt:lpstr>Презентация PowerPoint</vt:lpstr>
      <vt:lpstr>Презентация PowerPoint</vt:lpstr>
      <vt:lpstr>Задача 1</vt:lpstr>
      <vt:lpstr>Задача 2  </vt:lpstr>
      <vt:lpstr>Цель урока</vt:lpstr>
      <vt:lpstr>План работы</vt:lpstr>
      <vt:lpstr>Задания для групп </vt:lpstr>
      <vt:lpstr>Сформулировать теорему о сумме углов треугольника-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Решить задачи</vt:lpstr>
      <vt:lpstr>Самостоятельная работа с самопроверкой </vt:lpstr>
      <vt:lpstr>Ответы</vt:lpstr>
      <vt:lpstr>Рефлексия</vt:lpstr>
      <vt:lpstr>Домашнее задание</vt:lpstr>
      <vt:lpstr>Спасибо за урок!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уроку:    «Сумма  углов  треугольника»                  7 класс.</dc:title>
  <dc:creator>Мария</dc:creator>
  <cp:lastModifiedBy>Мария</cp:lastModifiedBy>
  <cp:revision>5</cp:revision>
  <dcterms:created xsi:type="dcterms:W3CDTF">2012-08-12T16:04:58Z</dcterms:created>
  <dcterms:modified xsi:type="dcterms:W3CDTF">2019-06-18T03:02:56Z</dcterms:modified>
</cp:coreProperties>
</file>