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346" r:id="rId2"/>
    <p:sldId id="365" r:id="rId3"/>
    <p:sldId id="366" r:id="rId4"/>
    <p:sldId id="383" r:id="rId5"/>
    <p:sldId id="384" r:id="rId6"/>
    <p:sldId id="385" r:id="rId7"/>
    <p:sldId id="386" r:id="rId8"/>
    <p:sldId id="387" r:id="rId9"/>
    <p:sldId id="378" r:id="rId10"/>
    <p:sldId id="392" r:id="rId11"/>
    <p:sldId id="388" r:id="rId12"/>
    <p:sldId id="382" r:id="rId13"/>
    <p:sldId id="363" r:id="rId14"/>
    <p:sldId id="377" r:id="rId15"/>
    <p:sldId id="371" r:id="rId16"/>
    <p:sldId id="375" r:id="rId17"/>
    <p:sldId id="379" r:id="rId18"/>
    <p:sldId id="376" r:id="rId19"/>
    <p:sldId id="380" r:id="rId20"/>
    <p:sldId id="372" r:id="rId21"/>
    <p:sldId id="389" r:id="rId22"/>
    <p:sldId id="390" r:id="rId23"/>
    <p:sldId id="391" r:id="rId24"/>
    <p:sldId id="373" r:id="rId25"/>
    <p:sldId id="374" r:id="rId26"/>
    <p:sldId id="361" r:id="rId27"/>
    <p:sldId id="359" r:id="rId28"/>
    <p:sldId id="357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33"/>
    <a:srgbClr val="99FF66"/>
    <a:srgbClr val="00B0F0"/>
    <a:srgbClr val="0091EA"/>
    <a:srgbClr val="FF0000"/>
    <a:srgbClr val="00B415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49" autoAdjust="0"/>
    <p:restoredTop sz="94660"/>
  </p:normalViewPr>
  <p:slideViewPr>
    <p:cSldViewPr>
      <p:cViewPr>
        <p:scale>
          <a:sx n="75" d="100"/>
          <a:sy n="75" d="100"/>
        </p:scale>
        <p:origin x="-840" y="-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7C3320-EF73-448F-AC83-D846242B61F4}" type="doc">
      <dgm:prSet loTypeId="urn:microsoft.com/office/officeart/2005/8/layout/cycle4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A781215-7683-41B5-811B-B71491533DC4}">
      <dgm:prSet phldrT="[Текст]" custT="1"/>
      <dgm:spPr/>
      <dgm:t>
        <a:bodyPr/>
        <a:lstStyle/>
        <a:p>
          <a:r>
            <a: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ЭК</a:t>
          </a:r>
          <a:endParaRPr lang="ru-RU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077FD97-926F-44A3-9423-82502F6EAF02}" type="parTrans" cxnId="{23D32366-18A1-43EE-8492-E4086F401DA0}">
      <dgm:prSet/>
      <dgm:spPr/>
      <dgm:t>
        <a:bodyPr/>
        <a:lstStyle/>
        <a:p>
          <a:endParaRPr lang="ru-RU"/>
        </a:p>
      </dgm:t>
    </dgm:pt>
    <dgm:pt modelId="{368F851A-AE2B-4125-B044-986F881EFC04}" type="sibTrans" cxnId="{23D32366-18A1-43EE-8492-E4086F401DA0}">
      <dgm:prSet/>
      <dgm:spPr/>
      <dgm:t>
        <a:bodyPr/>
        <a:lstStyle/>
        <a:p>
          <a:endParaRPr lang="ru-RU"/>
        </a:p>
      </dgm:t>
    </dgm:pt>
    <dgm:pt modelId="{B9D71F7A-07B2-42E1-82F6-12E5349E43B7}">
      <dgm:prSet phldrT="[Текст]" custT="1"/>
      <dgm:spPr/>
      <dgm:t>
        <a:bodyPr/>
        <a:lstStyle/>
        <a:p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Химия</a:t>
          </a:r>
          <a:endParaRPr lang="ru-RU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2DDAA48-6AF0-4ED7-BAE7-86B8CC70FE4B}" type="parTrans" cxnId="{3B0AE97D-8597-49B4-92CF-AA878AB45BC9}">
      <dgm:prSet/>
      <dgm:spPr/>
      <dgm:t>
        <a:bodyPr/>
        <a:lstStyle/>
        <a:p>
          <a:endParaRPr lang="ru-RU"/>
        </a:p>
      </dgm:t>
    </dgm:pt>
    <dgm:pt modelId="{73DCE82A-C598-480F-9990-5888A35BEBF5}" type="sibTrans" cxnId="{3B0AE97D-8597-49B4-92CF-AA878AB45BC9}">
      <dgm:prSet/>
      <dgm:spPr/>
      <dgm:t>
        <a:bodyPr/>
        <a:lstStyle/>
        <a:p>
          <a:endParaRPr lang="ru-RU"/>
        </a:p>
      </dgm:t>
    </dgm:pt>
    <dgm:pt modelId="{B967B38D-AAF9-484E-B128-E0D73185F6F6}">
      <dgm:prSet phldrT="[Текст]" custT="1"/>
      <dgm:spPr/>
      <dgm:t>
        <a:bodyPr/>
        <a:lstStyle/>
        <a:p>
          <a:r>
            <a: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</a:t>
          </a:r>
          <a:endParaRPr lang="ru-RU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3CE2304-C06E-4330-AC3B-84BC38BC3038}" type="parTrans" cxnId="{5A441F13-9FBE-41E7-9BDE-B4EBCAD42167}">
      <dgm:prSet/>
      <dgm:spPr/>
      <dgm:t>
        <a:bodyPr/>
        <a:lstStyle/>
        <a:p>
          <a:endParaRPr lang="ru-RU"/>
        </a:p>
      </dgm:t>
    </dgm:pt>
    <dgm:pt modelId="{3D9B4E47-A6F4-4F83-8619-2FAB5FDEF496}" type="sibTrans" cxnId="{5A441F13-9FBE-41E7-9BDE-B4EBCAD42167}">
      <dgm:prSet/>
      <dgm:spPr/>
      <dgm:t>
        <a:bodyPr/>
        <a:lstStyle/>
        <a:p>
          <a:endParaRPr lang="ru-RU"/>
        </a:p>
      </dgm:t>
    </dgm:pt>
    <dgm:pt modelId="{9FBB49AD-6DC4-4DDA-A77F-7017ADC4E204}">
      <dgm:prSet phldrT="[Текст]" custT="1"/>
      <dgm:spPr/>
      <dgm:t>
        <a:bodyPr/>
        <a:lstStyle/>
        <a:p>
          <a:pPr marL="0" indent="0">
            <a:lnSpc>
              <a:spcPct val="100000"/>
            </a:lnSpc>
            <a:spcAft>
              <a:spcPts val="0"/>
            </a:spcAft>
          </a:pPr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Биология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0156DC4-FC2B-4BB0-A0AD-3876139A3402}" type="parTrans" cxnId="{6D2320CB-3059-49EC-A500-D84DC89576B7}">
      <dgm:prSet/>
      <dgm:spPr/>
      <dgm:t>
        <a:bodyPr/>
        <a:lstStyle/>
        <a:p>
          <a:endParaRPr lang="ru-RU"/>
        </a:p>
      </dgm:t>
    </dgm:pt>
    <dgm:pt modelId="{A576D558-3529-4DB8-A314-01B4A6C42E49}" type="sibTrans" cxnId="{6D2320CB-3059-49EC-A500-D84DC89576B7}">
      <dgm:prSet/>
      <dgm:spPr/>
      <dgm:t>
        <a:bodyPr/>
        <a:lstStyle/>
        <a:p>
          <a:endParaRPr lang="ru-RU"/>
        </a:p>
      </dgm:t>
    </dgm:pt>
    <dgm:pt modelId="{AB5117E3-5BBA-48A7-9CF4-B916FEA21CAD}">
      <dgm:prSet phldrT="[Текст]" custT="1"/>
      <dgm:spPr/>
      <dgm:t>
        <a:bodyPr/>
        <a:lstStyle/>
        <a:p>
          <a:r>
            <a: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ГИЯ</a:t>
          </a:r>
          <a:endParaRPr lang="ru-RU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62E7EE4-453A-43F4-8CEC-651482830FA1}" type="parTrans" cxnId="{CB64DF42-3A14-4CA7-BEBD-8EBB80F3FCD1}">
      <dgm:prSet/>
      <dgm:spPr/>
      <dgm:t>
        <a:bodyPr/>
        <a:lstStyle/>
        <a:p>
          <a:endParaRPr lang="ru-RU"/>
        </a:p>
      </dgm:t>
    </dgm:pt>
    <dgm:pt modelId="{42D7D60E-522A-4436-8B67-8D626E658345}" type="sibTrans" cxnId="{CB64DF42-3A14-4CA7-BEBD-8EBB80F3FCD1}">
      <dgm:prSet/>
      <dgm:spPr/>
      <dgm:t>
        <a:bodyPr/>
        <a:lstStyle/>
        <a:p>
          <a:endParaRPr lang="ru-RU"/>
        </a:p>
      </dgm:t>
    </dgm:pt>
    <dgm:pt modelId="{144488F1-1A98-4AA3-99EE-5B22060CA861}">
      <dgm:prSet phldrT="[Текст]" custT="1"/>
      <dgm:spPr/>
      <dgm:t>
        <a:bodyPr/>
        <a:lstStyle/>
        <a:p>
          <a:pPr marL="0" indent="0" algn="r">
            <a:lnSpc>
              <a:spcPct val="100000"/>
            </a:lnSpc>
            <a:spcAft>
              <a:spcPts val="0"/>
            </a:spcAft>
          </a:pPr>
          <a:r>
            <a:rPr lang="ru-RU" sz="2400" b="1" dirty="0" smtClean="0">
              <a:solidFill>
                <a:schemeClr val="tx1"/>
              </a:solidFill>
            </a:rPr>
            <a:t>Проектная деятельность</a:t>
          </a:r>
          <a:endParaRPr lang="ru-RU" sz="2400" b="1" dirty="0">
            <a:solidFill>
              <a:schemeClr val="tx1"/>
            </a:solidFill>
          </a:endParaRPr>
        </a:p>
      </dgm:t>
    </dgm:pt>
    <dgm:pt modelId="{38A2CB99-6957-4AB7-A741-054800A34376}" type="parTrans" cxnId="{4DBCF30E-E5F8-4FE3-AF3D-B5D6069AD064}">
      <dgm:prSet/>
      <dgm:spPr/>
      <dgm:t>
        <a:bodyPr/>
        <a:lstStyle/>
        <a:p>
          <a:endParaRPr lang="ru-RU"/>
        </a:p>
      </dgm:t>
    </dgm:pt>
    <dgm:pt modelId="{0720D3FE-8922-471B-8A4D-C3E3E78BD182}" type="sibTrans" cxnId="{4DBCF30E-E5F8-4FE3-AF3D-B5D6069AD064}">
      <dgm:prSet/>
      <dgm:spPr/>
      <dgm:t>
        <a:bodyPr/>
        <a:lstStyle/>
        <a:p>
          <a:endParaRPr lang="ru-RU"/>
        </a:p>
      </dgm:t>
    </dgm:pt>
    <dgm:pt modelId="{12181D49-D5B0-4BCE-B024-34122C22F691}">
      <dgm:prSet phldrT="[Текст]" custT="1"/>
      <dgm:spPr/>
      <dgm:t>
        <a:bodyPr/>
        <a:lstStyle/>
        <a:p>
          <a:r>
            <a: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ЛО</a:t>
          </a:r>
          <a:endParaRPr lang="ru-RU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6D0AE56-64B2-4B67-BA10-CBDAE8211CBB}" type="parTrans" cxnId="{ACD1B49A-5F13-4A71-BE21-B0EC12EAA237}">
      <dgm:prSet/>
      <dgm:spPr/>
      <dgm:t>
        <a:bodyPr/>
        <a:lstStyle/>
        <a:p>
          <a:endParaRPr lang="ru-RU"/>
        </a:p>
      </dgm:t>
    </dgm:pt>
    <dgm:pt modelId="{9D8F9254-C276-425C-A47F-417C8510506E}" type="sibTrans" cxnId="{ACD1B49A-5F13-4A71-BE21-B0EC12EAA237}">
      <dgm:prSet/>
      <dgm:spPr/>
      <dgm:t>
        <a:bodyPr/>
        <a:lstStyle/>
        <a:p>
          <a:endParaRPr lang="ru-RU"/>
        </a:p>
      </dgm:t>
    </dgm:pt>
    <dgm:pt modelId="{5243415F-FC7D-4FE8-AB02-1BA741668203}">
      <dgm:prSet phldrT="[Текст]" custT="1"/>
      <dgm:spPr/>
      <dgm:t>
        <a:bodyPr/>
        <a:lstStyle/>
        <a:p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Физика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3AA293A-F6CA-43D9-842F-5CAACD46D8B0}" type="parTrans" cxnId="{7E1B026E-56D2-4ABC-B07F-DD76D37EFDFF}">
      <dgm:prSet/>
      <dgm:spPr/>
      <dgm:t>
        <a:bodyPr/>
        <a:lstStyle/>
        <a:p>
          <a:endParaRPr lang="ru-RU"/>
        </a:p>
      </dgm:t>
    </dgm:pt>
    <dgm:pt modelId="{E4EA6DAF-69F8-4679-A3B6-F977C635951A}" type="sibTrans" cxnId="{7E1B026E-56D2-4ABC-B07F-DD76D37EFDFF}">
      <dgm:prSet/>
      <dgm:spPr/>
      <dgm:t>
        <a:bodyPr/>
        <a:lstStyle/>
        <a:p>
          <a:endParaRPr lang="ru-RU"/>
        </a:p>
      </dgm:t>
    </dgm:pt>
    <dgm:pt modelId="{726B07F9-F8D7-4E58-A3D6-1AD9505B7AA9}" type="pres">
      <dgm:prSet presAssocID="{297C3320-EF73-448F-AC83-D846242B61F4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7367B71-0E27-4B6B-AEE3-5724D8D1D6EE}" type="pres">
      <dgm:prSet presAssocID="{297C3320-EF73-448F-AC83-D846242B61F4}" presName="children" presStyleCnt="0"/>
      <dgm:spPr/>
    </dgm:pt>
    <dgm:pt modelId="{03AFB0BA-C2E8-4B8A-9B95-74E958A4742C}" type="pres">
      <dgm:prSet presAssocID="{297C3320-EF73-448F-AC83-D846242B61F4}" presName="child1group" presStyleCnt="0"/>
      <dgm:spPr/>
    </dgm:pt>
    <dgm:pt modelId="{8DDE568F-828B-4AAB-B4C7-99CB3AAFA823}" type="pres">
      <dgm:prSet presAssocID="{297C3320-EF73-448F-AC83-D846242B61F4}" presName="child1" presStyleLbl="bgAcc1" presStyleIdx="0" presStyleCnt="4" custScaleX="179699" custLinFactNeighborX="-15262" custLinFactNeighborY="4146"/>
      <dgm:spPr/>
      <dgm:t>
        <a:bodyPr/>
        <a:lstStyle/>
        <a:p>
          <a:endParaRPr lang="ru-RU"/>
        </a:p>
      </dgm:t>
    </dgm:pt>
    <dgm:pt modelId="{39863389-B17A-4C81-A562-67B015D20B88}" type="pres">
      <dgm:prSet presAssocID="{297C3320-EF73-448F-AC83-D846242B61F4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4538A0-3EA6-4D8A-A508-FF7246A216DA}" type="pres">
      <dgm:prSet presAssocID="{297C3320-EF73-448F-AC83-D846242B61F4}" presName="child2group" presStyleCnt="0"/>
      <dgm:spPr/>
    </dgm:pt>
    <dgm:pt modelId="{29B95161-9C52-40F6-81EE-D166A85B4ADA}" type="pres">
      <dgm:prSet presAssocID="{297C3320-EF73-448F-AC83-D846242B61F4}" presName="child2" presStyleLbl="bgAcc1" presStyleIdx="1" presStyleCnt="4" custScaleX="194250" custLinFactNeighborX="22083"/>
      <dgm:spPr/>
      <dgm:t>
        <a:bodyPr/>
        <a:lstStyle/>
        <a:p>
          <a:endParaRPr lang="ru-RU"/>
        </a:p>
      </dgm:t>
    </dgm:pt>
    <dgm:pt modelId="{1C7B018A-7F48-47DC-B2E8-F8EAD29DF543}" type="pres">
      <dgm:prSet presAssocID="{297C3320-EF73-448F-AC83-D846242B61F4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AD53A7-D8B9-415A-BC97-DE5F66C7B08C}" type="pres">
      <dgm:prSet presAssocID="{297C3320-EF73-448F-AC83-D846242B61F4}" presName="child3group" presStyleCnt="0"/>
      <dgm:spPr/>
    </dgm:pt>
    <dgm:pt modelId="{216063C7-4EBC-4664-85E8-C53A27BCBA42}" type="pres">
      <dgm:prSet presAssocID="{297C3320-EF73-448F-AC83-D846242B61F4}" presName="child3" presStyleLbl="bgAcc1" presStyleIdx="2" presStyleCnt="4" custScaleX="236892" custLinFactNeighborX="10279" custLinFactNeighborY="-20854"/>
      <dgm:spPr/>
      <dgm:t>
        <a:bodyPr/>
        <a:lstStyle/>
        <a:p>
          <a:endParaRPr lang="ru-RU"/>
        </a:p>
      </dgm:t>
    </dgm:pt>
    <dgm:pt modelId="{B8B7B672-53AF-4388-95D7-E5BCE3A84C1C}" type="pres">
      <dgm:prSet presAssocID="{297C3320-EF73-448F-AC83-D846242B61F4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ACB847-22CC-468E-8E6B-DCB3D30EA2CA}" type="pres">
      <dgm:prSet presAssocID="{297C3320-EF73-448F-AC83-D846242B61F4}" presName="child4group" presStyleCnt="0"/>
      <dgm:spPr/>
    </dgm:pt>
    <dgm:pt modelId="{D8238F93-D3EA-4E49-94AC-856C36641BB2}" type="pres">
      <dgm:prSet presAssocID="{297C3320-EF73-448F-AC83-D846242B61F4}" presName="child4" presStyleLbl="bgAcc1" presStyleIdx="3" presStyleCnt="4" custScaleX="199702" custLinFactNeighborX="-5261" custLinFactNeighborY="-3809"/>
      <dgm:spPr/>
      <dgm:t>
        <a:bodyPr/>
        <a:lstStyle/>
        <a:p>
          <a:endParaRPr lang="ru-RU"/>
        </a:p>
      </dgm:t>
    </dgm:pt>
    <dgm:pt modelId="{471D418D-8A47-4662-AF80-895977F78767}" type="pres">
      <dgm:prSet presAssocID="{297C3320-EF73-448F-AC83-D846242B61F4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0C9728-3646-483E-B9D7-68610EDF49F8}" type="pres">
      <dgm:prSet presAssocID="{297C3320-EF73-448F-AC83-D846242B61F4}" presName="childPlaceholder" presStyleCnt="0"/>
      <dgm:spPr/>
    </dgm:pt>
    <dgm:pt modelId="{E45E2E6D-378D-409D-91E0-940CC9A9EFB7}" type="pres">
      <dgm:prSet presAssocID="{297C3320-EF73-448F-AC83-D846242B61F4}" presName="circle" presStyleCnt="0"/>
      <dgm:spPr/>
    </dgm:pt>
    <dgm:pt modelId="{4AFDF724-B486-41EC-8381-5CA14C68C4A5}" type="pres">
      <dgm:prSet presAssocID="{297C3320-EF73-448F-AC83-D846242B61F4}" presName="quadrant1" presStyleLbl="node1" presStyleIdx="0" presStyleCnt="4" custScaleX="126853" custScaleY="10042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1C7FCC-70B5-4130-B547-0435CDB537F7}" type="pres">
      <dgm:prSet presAssocID="{297C3320-EF73-448F-AC83-D846242B61F4}" presName="quadrant2" presStyleLbl="node1" presStyleIdx="1" presStyleCnt="4" custScaleX="128427" custScaleY="11301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94A865-B02C-4380-9266-DB7DE3D9B2C1}" type="pres">
      <dgm:prSet presAssocID="{297C3320-EF73-448F-AC83-D846242B61F4}" presName="quadrant3" presStyleLbl="node1" presStyleIdx="2" presStyleCnt="4" custScaleX="129215" custScaleY="10533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ECA6C0-9A3D-40ED-927D-9B0BC0803565}" type="pres">
      <dgm:prSet presAssocID="{297C3320-EF73-448F-AC83-D846242B61F4}" presName="quadrant4" presStyleLbl="node1" presStyleIdx="3" presStyleCnt="4" custScaleX="89324" custScaleY="9622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9DA54C-D709-4A3E-9552-65180C1C661F}" type="pres">
      <dgm:prSet presAssocID="{297C3320-EF73-448F-AC83-D846242B61F4}" presName="quadrantPlaceholder" presStyleCnt="0"/>
      <dgm:spPr/>
    </dgm:pt>
    <dgm:pt modelId="{BE1529A6-659A-4D30-9DBD-9BCB1E0E8A75}" type="pres">
      <dgm:prSet presAssocID="{297C3320-EF73-448F-AC83-D846242B61F4}" presName="center1" presStyleLbl="fgShp" presStyleIdx="0" presStyleCnt="2"/>
      <dgm:spPr/>
    </dgm:pt>
    <dgm:pt modelId="{ACA99E56-9D01-4C0A-8F80-ADBE41075113}" type="pres">
      <dgm:prSet presAssocID="{297C3320-EF73-448F-AC83-D846242B61F4}" presName="center2" presStyleLbl="fgShp" presStyleIdx="1" presStyleCnt="2"/>
      <dgm:spPr/>
    </dgm:pt>
  </dgm:ptLst>
  <dgm:cxnLst>
    <dgm:cxn modelId="{1D0AA7E1-EBDC-4B4B-BCD8-6398FEF10B3B}" type="presOf" srcId="{B967B38D-AAF9-484E-B128-E0D73185F6F6}" destId="{0D1C7FCC-70B5-4130-B547-0435CDB537F7}" srcOrd="0" destOrd="0" presId="urn:microsoft.com/office/officeart/2005/8/layout/cycle4"/>
    <dgm:cxn modelId="{3B0AE97D-8597-49B4-92CF-AA878AB45BC9}" srcId="{3A781215-7683-41B5-811B-B71491533DC4}" destId="{B9D71F7A-07B2-42E1-82F6-12E5349E43B7}" srcOrd="0" destOrd="0" parTransId="{C2DDAA48-6AF0-4ED7-BAE7-86B8CC70FE4B}" sibTransId="{73DCE82A-C598-480F-9990-5888A35BEBF5}"/>
    <dgm:cxn modelId="{2E4532F1-CFAD-4B51-9E43-02B8A268AE7B}" type="presOf" srcId="{5243415F-FC7D-4FE8-AB02-1BA741668203}" destId="{471D418D-8A47-4662-AF80-895977F78767}" srcOrd="1" destOrd="0" presId="urn:microsoft.com/office/officeart/2005/8/layout/cycle4"/>
    <dgm:cxn modelId="{4DBCF30E-E5F8-4FE3-AF3D-B5D6069AD064}" srcId="{AB5117E3-5BBA-48A7-9CF4-B916FEA21CAD}" destId="{144488F1-1A98-4AA3-99EE-5B22060CA861}" srcOrd="0" destOrd="0" parTransId="{38A2CB99-6957-4AB7-A741-054800A34376}" sibTransId="{0720D3FE-8922-471B-8A4D-C3E3E78BD182}"/>
    <dgm:cxn modelId="{6D2320CB-3059-49EC-A500-D84DC89576B7}" srcId="{B967B38D-AAF9-484E-B128-E0D73185F6F6}" destId="{9FBB49AD-6DC4-4DDA-A77F-7017ADC4E204}" srcOrd="0" destOrd="0" parTransId="{20156DC4-FC2B-4BB0-A0AD-3876139A3402}" sibTransId="{A576D558-3529-4DB8-A314-01B4A6C42E49}"/>
    <dgm:cxn modelId="{18160220-4018-4B3C-A663-76C4B3FE049A}" type="presOf" srcId="{AB5117E3-5BBA-48A7-9CF4-B916FEA21CAD}" destId="{A194A865-B02C-4380-9266-DB7DE3D9B2C1}" srcOrd="0" destOrd="0" presId="urn:microsoft.com/office/officeart/2005/8/layout/cycle4"/>
    <dgm:cxn modelId="{92F74CAB-60DA-4CC3-B74A-F7922C9D5B11}" type="presOf" srcId="{9FBB49AD-6DC4-4DDA-A77F-7017ADC4E204}" destId="{1C7B018A-7F48-47DC-B2E8-F8EAD29DF543}" srcOrd="1" destOrd="0" presId="urn:microsoft.com/office/officeart/2005/8/layout/cycle4"/>
    <dgm:cxn modelId="{69045D24-4EEB-4D18-B22F-58D629BAC72A}" type="presOf" srcId="{12181D49-D5B0-4BCE-B024-34122C22F691}" destId="{CBECA6C0-9A3D-40ED-927D-9B0BC0803565}" srcOrd="0" destOrd="0" presId="urn:microsoft.com/office/officeart/2005/8/layout/cycle4"/>
    <dgm:cxn modelId="{8DD44635-1920-4BFE-8A90-BB2A69C8D9DC}" type="presOf" srcId="{B9D71F7A-07B2-42E1-82F6-12E5349E43B7}" destId="{8DDE568F-828B-4AAB-B4C7-99CB3AAFA823}" srcOrd="0" destOrd="0" presId="urn:microsoft.com/office/officeart/2005/8/layout/cycle4"/>
    <dgm:cxn modelId="{6ED5C461-A68B-404D-9147-DDF82AFCAF1C}" type="presOf" srcId="{B9D71F7A-07B2-42E1-82F6-12E5349E43B7}" destId="{39863389-B17A-4C81-A562-67B015D20B88}" srcOrd="1" destOrd="0" presId="urn:microsoft.com/office/officeart/2005/8/layout/cycle4"/>
    <dgm:cxn modelId="{24194708-595F-4AB7-A69F-64DCD6AA0111}" type="presOf" srcId="{9FBB49AD-6DC4-4DDA-A77F-7017ADC4E204}" destId="{29B95161-9C52-40F6-81EE-D166A85B4ADA}" srcOrd="0" destOrd="0" presId="urn:microsoft.com/office/officeart/2005/8/layout/cycle4"/>
    <dgm:cxn modelId="{6B55464C-63A9-4D6C-8CC8-AC6AC71BE84A}" type="presOf" srcId="{144488F1-1A98-4AA3-99EE-5B22060CA861}" destId="{216063C7-4EBC-4664-85E8-C53A27BCBA42}" srcOrd="0" destOrd="0" presId="urn:microsoft.com/office/officeart/2005/8/layout/cycle4"/>
    <dgm:cxn modelId="{7E1B026E-56D2-4ABC-B07F-DD76D37EFDFF}" srcId="{12181D49-D5B0-4BCE-B024-34122C22F691}" destId="{5243415F-FC7D-4FE8-AB02-1BA741668203}" srcOrd="0" destOrd="0" parTransId="{63AA293A-F6CA-43D9-842F-5CAACD46D8B0}" sibTransId="{E4EA6DAF-69F8-4679-A3B6-F977C635951A}"/>
    <dgm:cxn modelId="{5A441F13-9FBE-41E7-9BDE-B4EBCAD42167}" srcId="{297C3320-EF73-448F-AC83-D846242B61F4}" destId="{B967B38D-AAF9-484E-B128-E0D73185F6F6}" srcOrd="1" destOrd="0" parTransId="{A3CE2304-C06E-4330-AC3B-84BC38BC3038}" sibTransId="{3D9B4E47-A6F4-4F83-8619-2FAB5FDEF496}"/>
    <dgm:cxn modelId="{5A568745-2A46-4C7B-8987-B41102B926CC}" type="presOf" srcId="{5243415F-FC7D-4FE8-AB02-1BA741668203}" destId="{D8238F93-D3EA-4E49-94AC-856C36641BB2}" srcOrd="0" destOrd="0" presId="urn:microsoft.com/office/officeart/2005/8/layout/cycle4"/>
    <dgm:cxn modelId="{EF6C914D-AA60-4BED-818D-39B2AD5F0166}" type="presOf" srcId="{144488F1-1A98-4AA3-99EE-5B22060CA861}" destId="{B8B7B672-53AF-4388-95D7-E5BCE3A84C1C}" srcOrd="1" destOrd="0" presId="urn:microsoft.com/office/officeart/2005/8/layout/cycle4"/>
    <dgm:cxn modelId="{ACD1B49A-5F13-4A71-BE21-B0EC12EAA237}" srcId="{297C3320-EF73-448F-AC83-D846242B61F4}" destId="{12181D49-D5B0-4BCE-B024-34122C22F691}" srcOrd="3" destOrd="0" parTransId="{E6D0AE56-64B2-4B67-BA10-CBDAE8211CBB}" sibTransId="{9D8F9254-C276-425C-A47F-417C8510506E}"/>
    <dgm:cxn modelId="{CB64DF42-3A14-4CA7-BEBD-8EBB80F3FCD1}" srcId="{297C3320-EF73-448F-AC83-D846242B61F4}" destId="{AB5117E3-5BBA-48A7-9CF4-B916FEA21CAD}" srcOrd="2" destOrd="0" parTransId="{662E7EE4-453A-43F4-8CEC-651482830FA1}" sibTransId="{42D7D60E-522A-4436-8B67-8D626E658345}"/>
    <dgm:cxn modelId="{BB354B84-04F2-49C8-A4AA-33E0A283EF89}" type="presOf" srcId="{3A781215-7683-41B5-811B-B71491533DC4}" destId="{4AFDF724-B486-41EC-8381-5CA14C68C4A5}" srcOrd="0" destOrd="0" presId="urn:microsoft.com/office/officeart/2005/8/layout/cycle4"/>
    <dgm:cxn modelId="{DCFFB841-9DF5-40FC-877C-545C5039348E}" type="presOf" srcId="{297C3320-EF73-448F-AC83-D846242B61F4}" destId="{726B07F9-F8D7-4E58-A3D6-1AD9505B7AA9}" srcOrd="0" destOrd="0" presId="urn:microsoft.com/office/officeart/2005/8/layout/cycle4"/>
    <dgm:cxn modelId="{23D32366-18A1-43EE-8492-E4086F401DA0}" srcId="{297C3320-EF73-448F-AC83-D846242B61F4}" destId="{3A781215-7683-41B5-811B-B71491533DC4}" srcOrd="0" destOrd="0" parTransId="{2077FD97-926F-44A3-9423-82502F6EAF02}" sibTransId="{368F851A-AE2B-4125-B044-986F881EFC04}"/>
    <dgm:cxn modelId="{9551BC1A-E3C7-418D-B20E-878E0960D400}" type="presParOf" srcId="{726B07F9-F8D7-4E58-A3D6-1AD9505B7AA9}" destId="{87367B71-0E27-4B6B-AEE3-5724D8D1D6EE}" srcOrd="0" destOrd="0" presId="urn:microsoft.com/office/officeart/2005/8/layout/cycle4"/>
    <dgm:cxn modelId="{706F3C6C-CA27-4671-A6A8-17ECDE443211}" type="presParOf" srcId="{87367B71-0E27-4B6B-AEE3-5724D8D1D6EE}" destId="{03AFB0BA-C2E8-4B8A-9B95-74E958A4742C}" srcOrd="0" destOrd="0" presId="urn:microsoft.com/office/officeart/2005/8/layout/cycle4"/>
    <dgm:cxn modelId="{DBA04660-E01A-4DE9-BFF2-C2BD01E2FBBC}" type="presParOf" srcId="{03AFB0BA-C2E8-4B8A-9B95-74E958A4742C}" destId="{8DDE568F-828B-4AAB-B4C7-99CB3AAFA823}" srcOrd="0" destOrd="0" presId="urn:microsoft.com/office/officeart/2005/8/layout/cycle4"/>
    <dgm:cxn modelId="{822CCA8D-3D82-4A7A-B320-6A7C27ACB9F3}" type="presParOf" srcId="{03AFB0BA-C2E8-4B8A-9B95-74E958A4742C}" destId="{39863389-B17A-4C81-A562-67B015D20B88}" srcOrd="1" destOrd="0" presId="urn:microsoft.com/office/officeart/2005/8/layout/cycle4"/>
    <dgm:cxn modelId="{CBEA6B77-4DB8-4CEB-823F-DC0039F1D4A8}" type="presParOf" srcId="{87367B71-0E27-4B6B-AEE3-5724D8D1D6EE}" destId="{764538A0-3EA6-4D8A-A508-FF7246A216DA}" srcOrd="1" destOrd="0" presId="urn:microsoft.com/office/officeart/2005/8/layout/cycle4"/>
    <dgm:cxn modelId="{AE5D03A5-1543-4590-9B1A-257C34ECED54}" type="presParOf" srcId="{764538A0-3EA6-4D8A-A508-FF7246A216DA}" destId="{29B95161-9C52-40F6-81EE-D166A85B4ADA}" srcOrd="0" destOrd="0" presId="urn:microsoft.com/office/officeart/2005/8/layout/cycle4"/>
    <dgm:cxn modelId="{9D6589CE-0AB4-450C-921A-3840F4125C80}" type="presParOf" srcId="{764538A0-3EA6-4D8A-A508-FF7246A216DA}" destId="{1C7B018A-7F48-47DC-B2E8-F8EAD29DF543}" srcOrd="1" destOrd="0" presId="urn:microsoft.com/office/officeart/2005/8/layout/cycle4"/>
    <dgm:cxn modelId="{EE276B89-FD6D-457C-837B-B9285186DFB4}" type="presParOf" srcId="{87367B71-0E27-4B6B-AEE3-5724D8D1D6EE}" destId="{84AD53A7-D8B9-415A-BC97-DE5F66C7B08C}" srcOrd="2" destOrd="0" presId="urn:microsoft.com/office/officeart/2005/8/layout/cycle4"/>
    <dgm:cxn modelId="{3A2C588B-2F72-4C64-B642-7DD7C1E865AD}" type="presParOf" srcId="{84AD53A7-D8B9-415A-BC97-DE5F66C7B08C}" destId="{216063C7-4EBC-4664-85E8-C53A27BCBA42}" srcOrd="0" destOrd="0" presId="urn:microsoft.com/office/officeart/2005/8/layout/cycle4"/>
    <dgm:cxn modelId="{6B0E5603-6356-450C-8D98-977A13450646}" type="presParOf" srcId="{84AD53A7-D8B9-415A-BC97-DE5F66C7B08C}" destId="{B8B7B672-53AF-4388-95D7-E5BCE3A84C1C}" srcOrd="1" destOrd="0" presId="urn:microsoft.com/office/officeart/2005/8/layout/cycle4"/>
    <dgm:cxn modelId="{D2191F20-3BE4-4929-A8E5-78A56A66FED3}" type="presParOf" srcId="{87367B71-0E27-4B6B-AEE3-5724D8D1D6EE}" destId="{41ACB847-22CC-468E-8E6B-DCB3D30EA2CA}" srcOrd="3" destOrd="0" presId="urn:microsoft.com/office/officeart/2005/8/layout/cycle4"/>
    <dgm:cxn modelId="{A9AEFA7E-0452-4D48-8A59-D6D3146DC05B}" type="presParOf" srcId="{41ACB847-22CC-468E-8E6B-DCB3D30EA2CA}" destId="{D8238F93-D3EA-4E49-94AC-856C36641BB2}" srcOrd="0" destOrd="0" presId="urn:microsoft.com/office/officeart/2005/8/layout/cycle4"/>
    <dgm:cxn modelId="{E2F6689B-5AA0-40C6-871C-608C42F48184}" type="presParOf" srcId="{41ACB847-22CC-468E-8E6B-DCB3D30EA2CA}" destId="{471D418D-8A47-4662-AF80-895977F78767}" srcOrd="1" destOrd="0" presId="urn:microsoft.com/office/officeart/2005/8/layout/cycle4"/>
    <dgm:cxn modelId="{64F42FA0-BB0B-4227-9503-D5B09C28FFDB}" type="presParOf" srcId="{87367B71-0E27-4B6B-AEE3-5724D8D1D6EE}" destId="{BB0C9728-3646-483E-B9D7-68610EDF49F8}" srcOrd="4" destOrd="0" presId="urn:microsoft.com/office/officeart/2005/8/layout/cycle4"/>
    <dgm:cxn modelId="{47D02BAF-B30D-4806-AF2A-336C7F6F485D}" type="presParOf" srcId="{726B07F9-F8D7-4E58-A3D6-1AD9505B7AA9}" destId="{E45E2E6D-378D-409D-91E0-940CC9A9EFB7}" srcOrd="1" destOrd="0" presId="urn:microsoft.com/office/officeart/2005/8/layout/cycle4"/>
    <dgm:cxn modelId="{020D8333-D7B7-434C-ACC8-4451A90A3CFB}" type="presParOf" srcId="{E45E2E6D-378D-409D-91E0-940CC9A9EFB7}" destId="{4AFDF724-B486-41EC-8381-5CA14C68C4A5}" srcOrd="0" destOrd="0" presId="urn:microsoft.com/office/officeart/2005/8/layout/cycle4"/>
    <dgm:cxn modelId="{3FBF912E-397E-46D4-B40D-5CBA30AE1C86}" type="presParOf" srcId="{E45E2E6D-378D-409D-91E0-940CC9A9EFB7}" destId="{0D1C7FCC-70B5-4130-B547-0435CDB537F7}" srcOrd="1" destOrd="0" presId="urn:microsoft.com/office/officeart/2005/8/layout/cycle4"/>
    <dgm:cxn modelId="{1670D8B8-77BC-49F3-8592-B8FA968E231C}" type="presParOf" srcId="{E45E2E6D-378D-409D-91E0-940CC9A9EFB7}" destId="{A194A865-B02C-4380-9266-DB7DE3D9B2C1}" srcOrd="2" destOrd="0" presId="urn:microsoft.com/office/officeart/2005/8/layout/cycle4"/>
    <dgm:cxn modelId="{BCFA8B5C-4FCF-4CD2-97E7-78DBA91854BF}" type="presParOf" srcId="{E45E2E6D-378D-409D-91E0-940CC9A9EFB7}" destId="{CBECA6C0-9A3D-40ED-927D-9B0BC0803565}" srcOrd="3" destOrd="0" presId="urn:microsoft.com/office/officeart/2005/8/layout/cycle4"/>
    <dgm:cxn modelId="{2036E9EA-A847-49DA-A3F0-E46DBB04D831}" type="presParOf" srcId="{E45E2E6D-378D-409D-91E0-940CC9A9EFB7}" destId="{009DA54C-D709-4A3E-9552-65180C1C661F}" srcOrd="4" destOrd="0" presId="urn:microsoft.com/office/officeart/2005/8/layout/cycle4"/>
    <dgm:cxn modelId="{9A09FEA2-FF53-4B9C-928D-321EB4C369F7}" type="presParOf" srcId="{726B07F9-F8D7-4E58-A3D6-1AD9505B7AA9}" destId="{BE1529A6-659A-4D30-9DBD-9BCB1E0E8A75}" srcOrd="2" destOrd="0" presId="urn:microsoft.com/office/officeart/2005/8/layout/cycle4"/>
    <dgm:cxn modelId="{B15BBEB5-5DDD-4617-82C5-597F2ED9AFCC}" type="presParOf" srcId="{726B07F9-F8D7-4E58-A3D6-1AD9505B7AA9}" destId="{ACA99E56-9D01-4C0A-8F80-ADBE41075113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6063C7-4EBC-4664-85E8-C53A27BCBA42}">
      <dsp:nvSpPr>
        <dsp:cNvPr id="0" name=""/>
        <dsp:cNvSpPr/>
      </dsp:nvSpPr>
      <dsp:spPr>
        <a:xfrm>
          <a:off x="2285994" y="1713468"/>
          <a:ext cx="3269668" cy="8940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1" indent="0" algn="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2400" b="1" kern="1200" dirty="0" smtClean="0">
              <a:solidFill>
                <a:schemeClr val="tx1"/>
              </a:solidFill>
            </a:rPr>
            <a:t>Проектная деятельность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3286535" y="1956628"/>
        <a:ext cx="2249488" cy="631280"/>
      </dsp:txXfrm>
    </dsp:sp>
    <dsp:sp modelId="{D8238F93-D3EA-4E49-94AC-856C36641BB2}">
      <dsp:nvSpPr>
        <dsp:cNvPr id="0" name=""/>
        <dsp:cNvSpPr/>
      </dsp:nvSpPr>
      <dsp:spPr>
        <a:xfrm>
          <a:off x="76196" y="1865864"/>
          <a:ext cx="2756358" cy="8940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Физика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5836" y="2109024"/>
        <a:ext cx="1890171" cy="631280"/>
      </dsp:txXfrm>
    </dsp:sp>
    <dsp:sp modelId="{29B95161-9C52-40F6-81EE-D166A85B4ADA}">
      <dsp:nvSpPr>
        <dsp:cNvPr id="0" name=""/>
        <dsp:cNvSpPr/>
      </dsp:nvSpPr>
      <dsp:spPr>
        <a:xfrm>
          <a:off x="2743197" y="0"/>
          <a:ext cx="2681108" cy="8940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1" indent="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Биология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567170" y="19640"/>
        <a:ext cx="1837495" cy="631280"/>
      </dsp:txXfrm>
    </dsp:sp>
    <dsp:sp modelId="{8DDE568F-828B-4AAB-B4C7-99CB3AAFA823}">
      <dsp:nvSpPr>
        <dsp:cNvPr id="0" name=""/>
        <dsp:cNvSpPr/>
      </dsp:nvSpPr>
      <dsp:spPr>
        <a:xfrm>
          <a:off x="76203" y="37068"/>
          <a:ext cx="2480270" cy="8940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Химия</a:t>
          </a:r>
          <a:endParaRPr lang="ru-RU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5843" y="56708"/>
        <a:ext cx="1696909" cy="631280"/>
      </dsp:txXfrm>
    </dsp:sp>
    <dsp:sp modelId="{4AFDF724-B486-41EC-8381-5CA14C68C4A5}">
      <dsp:nvSpPr>
        <dsp:cNvPr id="0" name=""/>
        <dsp:cNvSpPr/>
      </dsp:nvSpPr>
      <dsp:spPr>
        <a:xfrm>
          <a:off x="1373980" y="156717"/>
          <a:ext cx="1534670" cy="1214883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ЭК</a:t>
          </a:r>
          <a:endParaRPr lang="ru-RU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23474" y="512548"/>
        <a:ext cx="1085176" cy="859052"/>
      </dsp:txXfrm>
    </dsp:sp>
    <dsp:sp modelId="{0D1C7FCC-70B5-4130-B547-0435CDB537F7}">
      <dsp:nvSpPr>
        <dsp:cNvPr id="0" name=""/>
        <dsp:cNvSpPr/>
      </dsp:nvSpPr>
      <dsp:spPr>
        <a:xfrm rot="5400000">
          <a:off x="2723356" y="-12697"/>
          <a:ext cx="1367281" cy="1553712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</a:t>
          </a:r>
          <a:endParaRPr lang="ru-RU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2630141" y="480986"/>
        <a:ext cx="1098640" cy="966814"/>
      </dsp:txXfrm>
    </dsp:sp>
    <dsp:sp modelId="{A194A865-B02C-4380-9266-DB7DE3D9B2C1}">
      <dsp:nvSpPr>
        <dsp:cNvPr id="0" name=""/>
        <dsp:cNvSpPr/>
      </dsp:nvSpPr>
      <dsp:spPr>
        <a:xfrm rot="10800000">
          <a:off x="2625374" y="1392680"/>
          <a:ext cx="1563245" cy="1274320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ГИЯ</a:t>
          </a:r>
          <a:endParaRPr lang="ru-RU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2625374" y="1392680"/>
        <a:ext cx="1105381" cy="901080"/>
      </dsp:txXfrm>
    </dsp:sp>
    <dsp:sp modelId="{CBECA6C0-9A3D-40ED-927D-9B0BC0803565}">
      <dsp:nvSpPr>
        <dsp:cNvPr id="0" name=""/>
        <dsp:cNvSpPr/>
      </dsp:nvSpPr>
      <dsp:spPr>
        <a:xfrm rot="16200000">
          <a:off x="1559273" y="1489519"/>
          <a:ext cx="1164083" cy="1080643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ЛО</a:t>
          </a:r>
          <a:endParaRPr lang="ru-RU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1917506" y="1447800"/>
        <a:ext cx="764130" cy="823131"/>
      </dsp:txXfrm>
    </dsp:sp>
    <dsp:sp modelId="{BE1529A6-659A-4D30-9DBD-9BCB1E0E8A75}">
      <dsp:nvSpPr>
        <dsp:cNvPr id="0" name=""/>
        <dsp:cNvSpPr/>
      </dsp:nvSpPr>
      <dsp:spPr>
        <a:xfrm>
          <a:off x="2572448" y="1145540"/>
          <a:ext cx="417703" cy="363220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A99E56-9D01-4C0A-8F80-ADBE41075113}">
      <dsp:nvSpPr>
        <dsp:cNvPr id="0" name=""/>
        <dsp:cNvSpPr/>
      </dsp:nvSpPr>
      <dsp:spPr>
        <a:xfrm rot="10800000">
          <a:off x="2572448" y="1285240"/>
          <a:ext cx="417703" cy="363220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EA6E38-82B1-47BB-A812-313B295FEFF2}" type="datetimeFigureOut">
              <a:rPr lang="en-US" smtClean="0"/>
              <a:pPr/>
              <a:t>10/5/2022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89E94-532B-494D-AD7A-712B16D9F5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098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146133-C2C6-42E5-9F03-188AA2A4A162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BDD06-40C1-734C-ABFF-E4105E30B978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894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BDD06-40C1-734C-ABFF-E4105E30B978}" type="slidenum">
              <a:rPr lang="ru-RU" smtClean="0">
                <a:solidFill>
                  <a:prstClr val="black"/>
                </a:solidFill>
              </a:rPr>
              <a:pPr/>
              <a:t>16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89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BDD06-40C1-734C-ABFF-E4105E30B978}" type="slidenum">
              <a:rPr lang="ru-RU" smtClean="0">
                <a:solidFill>
                  <a:prstClr val="black"/>
                </a:solidFill>
              </a:rPr>
              <a:pPr/>
              <a:t>20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894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BDD06-40C1-734C-ABFF-E4105E30B978}" type="slidenum">
              <a:rPr lang="ru-RU" smtClean="0">
                <a:solidFill>
                  <a:prstClr val="black"/>
                </a:solidFill>
              </a:rPr>
              <a:pPr/>
              <a:t>24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894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BDD06-40C1-734C-ABFF-E4105E30B978}" type="slidenum">
              <a:rPr lang="ru-RU" smtClean="0">
                <a:solidFill>
                  <a:prstClr val="black"/>
                </a:solidFill>
              </a:rPr>
              <a:pPr/>
              <a:t>25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89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10/5/2022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10/5/2022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10/5/2022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10/5/2022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10/5/2022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10/5/2022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7A0F-5B99-4F35-9BDD-321CD3C098FF}" type="datetimeFigureOut">
              <a:rPr lang="en-US" smtClean="0"/>
              <a:pPr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youtu.be/Vohm4-xqo_w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tiff"/><Relationship Id="rId3" Type="http://schemas.openxmlformats.org/officeDocument/2006/relationships/image" Target="../media/image7.tiff"/><Relationship Id="rId7" Type="http://schemas.openxmlformats.org/officeDocument/2006/relationships/image" Target="../media/image11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tiff"/><Relationship Id="rId11" Type="http://schemas.openxmlformats.org/officeDocument/2006/relationships/image" Target="../media/image15.jpg"/><Relationship Id="rId5" Type="http://schemas.openxmlformats.org/officeDocument/2006/relationships/image" Target="../media/image9.tiff"/><Relationship Id="rId10" Type="http://schemas.openxmlformats.org/officeDocument/2006/relationships/image" Target="../media/image14.jpg"/><Relationship Id="rId4" Type="http://schemas.openxmlformats.org/officeDocument/2006/relationships/image" Target="../media/image8.tiff"/><Relationship Id="rId9" Type="http://schemas.openxmlformats.org/officeDocument/2006/relationships/image" Target="../media/image13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tiff"/><Relationship Id="rId3" Type="http://schemas.openxmlformats.org/officeDocument/2006/relationships/image" Target="../media/image16.jpg"/><Relationship Id="rId7" Type="http://schemas.openxmlformats.org/officeDocument/2006/relationships/image" Target="../media/image10.tiff"/><Relationship Id="rId12" Type="http://schemas.openxmlformats.org/officeDocument/2006/relationships/image" Target="../media/image2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tiff"/><Relationship Id="rId11" Type="http://schemas.openxmlformats.org/officeDocument/2006/relationships/image" Target="../media/image19.jpg"/><Relationship Id="rId5" Type="http://schemas.openxmlformats.org/officeDocument/2006/relationships/image" Target="../media/image8.tiff"/><Relationship Id="rId10" Type="http://schemas.openxmlformats.org/officeDocument/2006/relationships/image" Target="../media/image18.jpg"/><Relationship Id="rId4" Type="http://schemas.openxmlformats.org/officeDocument/2006/relationships/image" Target="../media/image17.tiff"/><Relationship Id="rId9" Type="http://schemas.openxmlformats.org/officeDocument/2006/relationships/image" Target="../media/image12.tif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tiff"/><Relationship Id="rId3" Type="http://schemas.openxmlformats.org/officeDocument/2006/relationships/image" Target="../media/image26.tiff"/><Relationship Id="rId7" Type="http://schemas.openxmlformats.org/officeDocument/2006/relationships/image" Target="../media/image11.tiff"/><Relationship Id="rId12" Type="http://schemas.openxmlformats.org/officeDocument/2006/relationships/image" Target="../media/image3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tiff"/><Relationship Id="rId11" Type="http://schemas.openxmlformats.org/officeDocument/2006/relationships/image" Target="../media/image29.jpg"/><Relationship Id="rId5" Type="http://schemas.openxmlformats.org/officeDocument/2006/relationships/image" Target="../media/image9.tiff"/><Relationship Id="rId10" Type="http://schemas.openxmlformats.org/officeDocument/2006/relationships/image" Target="../media/image28.jpeg"/><Relationship Id="rId4" Type="http://schemas.openxmlformats.org/officeDocument/2006/relationships/image" Target="../media/image8.tiff"/><Relationship Id="rId9" Type="http://schemas.openxmlformats.org/officeDocument/2006/relationships/image" Target="../media/image27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tiff"/><Relationship Id="rId3" Type="http://schemas.openxmlformats.org/officeDocument/2006/relationships/image" Target="../media/image32.tiff"/><Relationship Id="rId7" Type="http://schemas.openxmlformats.org/officeDocument/2006/relationships/image" Target="../media/image11.tiff"/><Relationship Id="rId12" Type="http://schemas.openxmlformats.org/officeDocument/2006/relationships/image" Target="../media/image3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tiff"/><Relationship Id="rId11" Type="http://schemas.openxmlformats.org/officeDocument/2006/relationships/image" Target="../media/image35.jpg"/><Relationship Id="rId5" Type="http://schemas.openxmlformats.org/officeDocument/2006/relationships/image" Target="../media/image9.tiff"/><Relationship Id="rId10" Type="http://schemas.openxmlformats.org/officeDocument/2006/relationships/image" Target="../media/image34.jpg"/><Relationship Id="rId4" Type="http://schemas.openxmlformats.org/officeDocument/2006/relationships/image" Target="../media/image8.tiff"/><Relationship Id="rId9" Type="http://schemas.openxmlformats.org/officeDocument/2006/relationships/image" Target="../media/image33.jp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tiff"/><Relationship Id="rId3" Type="http://schemas.openxmlformats.org/officeDocument/2006/relationships/image" Target="../media/image37.jpeg"/><Relationship Id="rId7" Type="http://schemas.openxmlformats.org/officeDocument/2006/relationships/image" Target="../media/image11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tiff"/><Relationship Id="rId5" Type="http://schemas.openxmlformats.org/officeDocument/2006/relationships/image" Target="../media/image39.tiff"/><Relationship Id="rId10" Type="http://schemas.openxmlformats.org/officeDocument/2006/relationships/image" Target="../media/image41.png"/><Relationship Id="rId4" Type="http://schemas.openxmlformats.org/officeDocument/2006/relationships/image" Target="../media/image38.png"/><Relationship Id="rId9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152400"/>
            <a:ext cx="9029700" cy="1905000"/>
          </a:xfrm>
          <a:solidFill>
            <a:schemeClr val="accent1">
              <a:lumMod val="40000"/>
              <a:lumOff val="60000"/>
            </a:schemeClr>
          </a:solidFill>
          <a:effectLst/>
        </p:spPr>
        <p:txBody>
          <a:bodyPr>
            <a:noAutofit/>
          </a:bodyPr>
          <a:lstStyle/>
          <a:p>
            <a:pPr>
              <a:defRPr/>
            </a:pPr>
            <a:r>
              <a:rPr lang="ru-RU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Всероссийский педагогический журнал «Современный урок»</a:t>
            </a:r>
            <a:br>
              <a:rPr lang="ru-RU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«Творческий учитель - 2022»</a:t>
            </a:r>
            <a:br>
              <a:rPr lang="ru-RU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Педагогическая мастерская</a:t>
            </a:r>
            <a:br>
              <a:rPr lang="ru-RU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Приемы составления контекстных задач </a:t>
            </a:r>
            <a:b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способ формирования естественно-научной грамотности</a:t>
            </a:r>
            <a:b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819400" y="4895850"/>
            <a:ext cx="6324600" cy="1962150"/>
          </a:xfrm>
          <a:solidFill>
            <a:schemeClr val="accent1">
              <a:lumMod val="40000"/>
              <a:lumOff val="60000"/>
            </a:schemeClr>
          </a:solidFill>
          <a:effectLst/>
        </p:spPr>
        <p:txBody>
          <a:bodyPr>
            <a:normAutofit fontScale="32500" lnSpcReduction="20000"/>
          </a:bodyPr>
          <a:lstStyle/>
          <a:p>
            <a:pPr algn="r">
              <a:defRPr/>
            </a:pPr>
            <a:r>
              <a:rPr lang="ru-RU" sz="7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Петрищева Анна Егоровна</a:t>
            </a:r>
            <a:r>
              <a:rPr lang="ru-RU" sz="7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r">
              <a:defRPr/>
            </a:pPr>
            <a:r>
              <a:rPr lang="ru-RU" sz="7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биологии, химии, ОБЖ</a:t>
            </a:r>
          </a:p>
          <a:p>
            <a:pPr algn="r">
              <a:defRPr/>
            </a:pPr>
            <a:r>
              <a:rPr lang="ru-RU" sz="7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ГБПОУ «Ангарский педагогический колледж», </a:t>
            </a:r>
          </a:p>
          <a:p>
            <a:pPr algn="r">
              <a:defRPr/>
            </a:pPr>
            <a:r>
              <a:rPr lang="ru-RU" sz="7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7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Ангарск</a:t>
            </a:r>
          </a:p>
          <a:p>
            <a:pPr algn="r">
              <a:defRPr/>
            </a:pP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800" y="12700"/>
            <a:ext cx="8978900" cy="62478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tabLst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000" dirty="0">
                <a:latin typeface="Times New Roman"/>
                <a:ea typeface="Times New Roman"/>
              </a:rPr>
              <a:t>Конструирование системы контекстных задач </a:t>
            </a:r>
            <a:r>
              <a:rPr lang="ru-RU" sz="2000" dirty="0" smtClean="0">
                <a:latin typeface="Times New Roman"/>
                <a:ea typeface="Times New Roman"/>
              </a:rPr>
              <a:t>предполагает </a:t>
            </a:r>
            <a:r>
              <a:rPr lang="ru-RU" sz="2000" dirty="0">
                <a:latin typeface="Times New Roman"/>
                <a:ea typeface="Times New Roman"/>
              </a:rPr>
              <a:t>соблюдение следующих этапов: </a:t>
            </a:r>
            <a:endParaRPr lang="ru-RU" sz="2000" dirty="0" smtClean="0">
              <a:latin typeface="Times New Roman"/>
              <a:ea typeface="Times New Roman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tabLst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000" dirty="0" smtClean="0">
                <a:latin typeface="Times New Roman"/>
                <a:ea typeface="Times New Roman"/>
              </a:rPr>
              <a:t>конструирование </a:t>
            </a:r>
            <a:r>
              <a:rPr lang="ru-RU" sz="2000" dirty="0">
                <a:latin typeface="Times New Roman"/>
                <a:ea typeface="Times New Roman"/>
              </a:rPr>
              <a:t>ключевой задачи и ее окрестности, которая представляется в виде блока задач 1-го уровня; </a:t>
            </a:r>
            <a:endParaRPr lang="ru-RU" sz="2000" dirty="0" smtClean="0">
              <a:latin typeface="Times New Roman"/>
              <a:ea typeface="Times New Roman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tabLst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000" dirty="0" smtClean="0">
                <a:latin typeface="Times New Roman"/>
                <a:ea typeface="Times New Roman"/>
              </a:rPr>
              <a:t>определение </a:t>
            </a:r>
            <a:r>
              <a:rPr lang="ru-RU" sz="2000" dirty="0">
                <a:latin typeface="Times New Roman"/>
                <a:ea typeface="Times New Roman"/>
              </a:rPr>
              <a:t>задач из блока, которые являются «тупиковыми» для конструирования «новых» блоков задач, обеспечивающих формирование способов предметных действий; </a:t>
            </a:r>
            <a:endParaRPr lang="ru-RU" sz="2000" dirty="0" smtClean="0">
              <a:latin typeface="Times New Roman"/>
              <a:ea typeface="Times New Roman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tabLst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000" dirty="0" smtClean="0">
                <a:latin typeface="Times New Roman"/>
                <a:ea typeface="Times New Roman"/>
              </a:rPr>
              <a:t>конструирование </a:t>
            </a:r>
            <a:r>
              <a:rPr lang="ru-RU" sz="2000" dirty="0">
                <a:latin typeface="Times New Roman"/>
                <a:ea typeface="Times New Roman"/>
              </a:rPr>
              <a:t>блоков задач 2-го и 3-го уровней с использованием «</a:t>
            </a:r>
            <a:r>
              <a:rPr lang="ru-RU" sz="2000" dirty="0" err="1">
                <a:latin typeface="Times New Roman"/>
                <a:ea typeface="Times New Roman"/>
              </a:rPr>
              <a:t>нетупиковых</a:t>
            </a:r>
            <a:r>
              <a:rPr lang="ru-RU" sz="2000" dirty="0">
                <a:latin typeface="Times New Roman"/>
                <a:ea typeface="Times New Roman"/>
              </a:rPr>
              <a:t>» задач из окрестности ключевой задачи. </a:t>
            </a:r>
            <a:endParaRPr lang="ru-RU" sz="2000" dirty="0" smtClean="0">
              <a:latin typeface="Times New Roman"/>
              <a:ea typeface="Times New Roman"/>
            </a:endParaRPr>
          </a:p>
          <a:p>
            <a:pPr algn="just">
              <a:tabLst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000" dirty="0" smtClean="0">
                <a:latin typeface="Times New Roman"/>
                <a:ea typeface="Times New Roman"/>
              </a:rPr>
              <a:t>В </a:t>
            </a:r>
            <a:r>
              <a:rPr lang="ru-RU" sz="2000" dirty="0">
                <a:latin typeface="Times New Roman"/>
                <a:ea typeface="Times New Roman"/>
              </a:rPr>
              <a:t>качестве основных процедур конструирования систем контекстных задач выбраны процедуры изменения элементов </a:t>
            </a:r>
            <a:r>
              <a:rPr lang="ru-RU" sz="2000" dirty="0" smtClean="0">
                <a:latin typeface="Times New Roman"/>
                <a:ea typeface="Times New Roman"/>
              </a:rPr>
              <a:t>в </a:t>
            </a:r>
            <a:r>
              <a:rPr lang="ru-RU" sz="2000" dirty="0">
                <a:latin typeface="Times New Roman"/>
                <a:ea typeface="Times New Roman"/>
              </a:rPr>
              <a:t>информационной структуре контекстной задачи. </a:t>
            </a:r>
            <a:r>
              <a:rPr lang="ru-RU" sz="2000" b="1" dirty="0">
                <a:solidFill>
                  <a:srgbClr val="C00000"/>
                </a:solidFill>
                <a:latin typeface="Times New Roman"/>
                <a:ea typeface="Times New Roman"/>
              </a:rPr>
              <a:t>Система контекстных задач должна быть организована в виде алгоритма, состоящего из блоков, обеспечивающих формирование личностного свойства или </a:t>
            </a:r>
            <a:r>
              <a:rPr lang="ru-RU" sz="20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качества</a:t>
            </a:r>
            <a:endParaRPr lang="ru-RU" sz="2000" b="1" dirty="0">
              <a:solidFill>
                <a:srgbClr val="C00000"/>
              </a:solidFill>
              <a:latin typeface="Times New Roman"/>
              <a:ea typeface="Times New Roman"/>
            </a:endParaRPr>
          </a:p>
          <a:p>
            <a:pPr algn="just"/>
            <a:r>
              <a:rPr lang="ru-RU" sz="2000" dirty="0">
                <a:latin typeface="Times New Roman"/>
                <a:ea typeface="Times New Roman"/>
              </a:rPr>
              <a:t>Отличительные особенности контекстных </a:t>
            </a:r>
            <a:r>
              <a:rPr lang="ru-RU" sz="2000" dirty="0" smtClean="0">
                <a:latin typeface="Times New Roman"/>
                <a:ea typeface="Times New Roman"/>
              </a:rPr>
              <a:t>задач: </a:t>
            </a:r>
            <a:r>
              <a:rPr lang="ru-RU" sz="2000" dirty="0">
                <a:latin typeface="Times New Roman"/>
                <a:ea typeface="Times New Roman"/>
              </a:rPr>
              <a:t>в усиленном </a:t>
            </a:r>
            <a:r>
              <a:rPr lang="ru-RU" sz="2000" dirty="0" smtClean="0">
                <a:latin typeface="Times New Roman"/>
                <a:ea typeface="Times New Roman"/>
              </a:rPr>
              <a:t>применении текста</a:t>
            </a:r>
            <a:r>
              <a:rPr lang="ru-RU" sz="2000" dirty="0">
                <a:latin typeface="Times New Roman"/>
                <a:ea typeface="Times New Roman"/>
              </a:rPr>
              <a:t>, картинки, схемы, рисунка для стимуляции воображения у учащихся, в избытке информации, которую нужно проанализировать, оценить, найти нужную и ответить на серию простых, затем сложных вопросов, а главное нет четкого алгоритма для ее </a:t>
            </a:r>
            <a:r>
              <a:rPr lang="ru-RU" sz="2000" dirty="0" smtClean="0">
                <a:latin typeface="Times New Roman"/>
                <a:ea typeface="Times New Roman"/>
              </a:rPr>
              <a:t>решения. </a:t>
            </a:r>
            <a:r>
              <a:rPr lang="ru-RU" sz="2000" dirty="0">
                <a:latin typeface="Times New Roman"/>
                <a:ea typeface="Times New Roman"/>
              </a:rPr>
              <a:t>Это практико-ориентированные задачи, их можно на химии и биологии сделать практико-экспериментальными.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4994509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13355"/>
            <a:ext cx="8610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чего начать?  Откуда взять сюжет задачи? (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реальной жизни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Попробуем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составить контекстную задачу. 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Какой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могли бы вы задать детям относительно этой ситуации?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Можем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 мы, опираясь на исходные данные, ответить на ваш вопрос? Если нет, то какими данными нужно дополнить задачу?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можем сделать вывод?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6940350"/>
              </p:ext>
            </p:extLst>
          </p:nvPr>
        </p:nvGraphicFramePr>
        <p:xfrm>
          <a:off x="76200" y="1921865"/>
          <a:ext cx="8991600" cy="29549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5800"/>
                <a:gridCol w="4495800"/>
              </a:tblGrid>
              <a:tr h="984978">
                <a:tc>
                  <a:txBody>
                    <a:bodyPr/>
                    <a:lstStyle/>
                    <a:p>
                      <a:r>
                        <a:rPr lang="ru-RU" dirty="0" smtClean="0"/>
                        <a:t>ситуация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Вопросы</a:t>
                      </a:r>
                      <a:endParaRPr lang="ru-RU" dirty="0"/>
                    </a:p>
                  </a:txBody>
                  <a:tcPr/>
                </a:tc>
              </a:tr>
              <a:tr h="984978">
                <a:tc>
                  <a:txBody>
                    <a:bodyPr/>
                    <a:lstStyle/>
                    <a:p>
                      <a:r>
                        <a:rPr lang="ru-RU" dirty="0" smtClean="0"/>
                        <a:t>Рисунок, фото, схема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Задание, пояснение</a:t>
                      </a:r>
                      <a:endParaRPr lang="ru-RU" dirty="0"/>
                    </a:p>
                  </a:txBody>
                  <a:tcPr/>
                </a:tc>
              </a:tr>
              <a:tr h="984978">
                <a:tc>
                  <a:txBody>
                    <a:bodyPr/>
                    <a:lstStyle/>
                    <a:p>
                      <a:r>
                        <a:rPr lang="ru-RU" dirty="0" smtClean="0"/>
                        <a:t>Ответ ученика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52400" y="5029200"/>
            <a:ext cx="8382000" cy="15696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Контекстные задачи: повышают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интерес, решают  личностно значимые проблемы, способствуют формированию критического мышления, обогащают жизненным опытом, умение делать выбор 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т.д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6940350"/>
              </p:ext>
            </p:extLst>
          </p:nvPr>
        </p:nvGraphicFramePr>
        <p:xfrm>
          <a:off x="40640" y="1952347"/>
          <a:ext cx="8991600" cy="29549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5800"/>
                <a:gridCol w="4495800"/>
              </a:tblGrid>
              <a:tr h="984978">
                <a:tc>
                  <a:txBody>
                    <a:bodyPr/>
                    <a:lstStyle/>
                    <a:p>
                      <a:r>
                        <a:rPr lang="ru-RU" dirty="0" smtClean="0"/>
                        <a:t>ситуация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Вопросы</a:t>
                      </a:r>
                      <a:endParaRPr lang="ru-RU" dirty="0"/>
                    </a:p>
                  </a:txBody>
                  <a:tcPr/>
                </a:tc>
              </a:tr>
              <a:tr h="984978">
                <a:tc>
                  <a:txBody>
                    <a:bodyPr/>
                    <a:lstStyle/>
                    <a:p>
                      <a:r>
                        <a:rPr lang="ru-RU" dirty="0" smtClean="0"/>
                        <a:t>Рисунок, фото, схема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Задание, пояснение</a:t>
                      </a:r>
                      <a:endParaRPr lang="ru-RU" dirty="0"/>
                    </a:p>
                  </a:txBody>
                  <a:tcPr/>
                </a:tc>
              </a:tr>
              <a:tr h="984978">
                <a:tc>
                  <a:txBody>
                    <a:bodyPr/>
                    <a:lstStyle/>
                    <a:p>
                      <a:r>
                        <a:rPr lang="ru-RU" dirty="0" smtClean="0"/>
                        <a:t>Ответ ученика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94637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9386681"/>
              </p:ext>
            </p:extLst>
          </p:nvPr>
        </p:nvGraphicFramePr>
        <p:xfrm>
          <a:off x="228599" y="152399"/>
          <a:ext cx="8610600" cy="6521856"/>
        </p:xfrm>
        <a:graphic>
          <a:graphicData uri="http://schemas.openxmlformats.org/drawingml/2006/table">
            <a:tbl>
              <a:tblPr firstRow="1" firstCol="1" bandRow="1"/>
              <a:tblGrid>
                <a:gridCol w="4305300"/>
                <a:gridCol w="4305300"/>
              </a:tblGrid>
              <a:tr h="31209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Многие дети и даже взрослые любят перед сном попить чай со сладким, похрустеть печеньем или съесть бутерброд, но потом почистить зубы забывают или просто не хотят. Известно, что бактерии, обитающие в ротовой полости, являются причиной кариеса зубов. Кариес стал проблемой с начала 18 века, когда сахар стал доступным.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Даже маленькие дети хорошо знают о кариесе. Часто в мультиках и в рекламе им об этом напоминают. Например: бактерии, которые находятся во рту, питаются сахаром, превращая его в кислоту. </a:t>
                      </a:r>
                      <a:r>
                        <a:rPr lang="ru-RU" sz="2000" u="sng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2"/>
                        </a:rPr>
                        <a:t>https://youtu.be/Vohm4-xqo_w</a:t>
                      </a: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Чистка зубов помогает предотвратить кариес.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</a:tr>
              <a:tr h="280883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Что будет происходить с вашими зубами, если вы съели сладости на ночь и не почистили зубы? Какие процессы будут протекать во рту? С чем это связано: с углеводами или химическими веществами ротовой полости, выделяемой кислотой бактериями или химическим составом зубов</a:t>
                      </a: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?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</a:tr>
              <a:tr h="592091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Мой ответ: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5" name="Picture 1" descr="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352800"/>
            <a:ext cx="4192526" cy="161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4185478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"/>
            <a:ext cx="8229600" cy="723900"/>
          </a:xfrm>
        </p:spPr>
        <p:txBody>
          <a:bodyPr>
            <a:normAutofit/>
          </a:bodyPr>
          <a:lstStyle/>
          <a:p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" y="741504"/>
            <a:ext cx="8985624" cy="6116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02417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10200" cy="691641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0"/>
            <a:ext cx="6172200" cy="52324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 населения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0"/>
            <a:ext cx="31808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920920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762445" y="1741177"/>
            <a:ext cx="533355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разложения: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 лет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горит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Первичное сырье: песок, сода,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известь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тонна стекла = 650 кг песка+186 кг соды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 кг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известняка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Переработка.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Затраты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энергии – 25%, затраты воды – 50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Изделия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переработанного стекла: </a:t>
            </a:r>
            <a:r>
              <a:rPr lang="ru-RU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новые банки, плафон уличного фонаря, стекловата, </a:t>
            </a:r>
            <a:r>
              <a:rPr lang="ru-RU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стеклоблок</a:t>
            </a:r>
            <a:endParaRPr lang="ru-RU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 принимают </a:t>
            </a:r>
            <a:r>
              <a:rPr lang="ru-RU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керамику, фарфор, хрусталь, фаянс, зеркала, армированное, </a:t>
            </a:r>
            <a:r>
              <a:rPr lang="ru-RU" sz="2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жаро</a:t>
            </a:r>
            <a:r>
              <a:rPr lang="ru-RU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и ударопрочное стекло</a:t>
            </a:r>
            <a:endParaRPr lang="ru-RU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152636"/>
            <a:ext cx="1575175" cy="360040"/>
          </a:xfrm>
          <a:prstGeom prst="rect">
            <a:avLst/>
          </a:prstGeom>
        </p:spPr>
      </p:pic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60" y="1803611"/>
            <a:ext cx="231260" cy="226442"/>
          </a:xfrm>
          <a:prstGeom prst="rect">
            <a:avLst/>
          </a:prstGeom>
        </p:spPr>
      </p:pic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542" y="2622560"/>
            <a:ext cx="216147" cy="208563"/>
          </a:xfrm>
          <a:prstGeom prst="rect">
            <a:avLst/>
          </a:prstGeom>
        </p:spPr>
      </p:pic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0069" y="3352800"/>
            <a:ext cx="275155" cy="269423"/>
          </a:xfrm>
          <a:prstGeom prst="rect">
            <a:avLst/>
          </a:prstGeom>
        </p:spPr>
      </p:pic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7505" y="2225695"/>
            <a:ext cx="313630" cy="282267"/>
          </a:xfrm>
          <a:prstGeom prst="rect">
            <a:avLst/>
          </a:prstGeom>
        </p:spPr>
      </p:pic>
      <p:pic>
        <p:nvPicPr>
          <p:cNvPr id="12" name="Изображение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8718" y="4047681"/>
            <a:ext cx="302226" cy="28063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5" y="35560"/>
            <a:ext cx="1648166" cy="1640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812" y="10376"/>
            <a:ext cx="3677188" cy="25280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582" t="11968" r="8582"/>
          <a:stretch/>
        </p:blipFill>
        <p:spPr>
          <a:xfrm>
            <a:off x="5638800" y="2507963"/>
            <a:ext cx="3505200" cy="2376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0451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415072"/>
            <a:ext cx="1987893" cy="1407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466030" y="1776512"/>
            <a:ext cx="524897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разложения: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1—24 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месяцев</a:t>
            </a:r>
            <a:endParaRPr lang="ru-RU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 сжечь или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компостировать</a:t>
            </a:r>
            <a:b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Первичное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сырье: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древесина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тонна бумаги = 17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деревьев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Переработка.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Затраты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энергии: </a:t>
            </a:r>
            <a:endParaRPr lang="ru-RU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%, затраты воды: 40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Изделия из переработанной бумаги: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туалетная бумага, картон, рубероид, новая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бумага.</a:t>
            </a:r>
          </a:p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Нельзя: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тетра-пак, обои, фото, термобумагу, стаканчики бумажные, салфетки, яичные лотки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1200" y="40640"/>
            <a:ext cx="1569114" cy="460501"/>
          </a:xfrm>
          <a:prstGeom prst="rect">
            <a:avLst/>
          </a:prstGeom>
        </p:spPr>
      </p:pic>
      <p:pic>
        <p:nvPicPr>
          <p:cNvPr id="13" name="Изображение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550" y="1913424"/>
            <a:ext cx="231260" cy="226442"/>
          </a:xfrm>
          <a:prstGeom prst="rect">
            <a:avLst/>
          </a:prstGeom>
        </p:spPr>
      </p:pic>
      <p:pic>
        <p:nvPicPr>
          <p:cNvPr id="15" name="Изображение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6215" y="2983592"/>
            <a:ext cx="216147" cy="208563"/>
          </a:xfrm>
          <a:prstGeom prst="rect">
            <a:avLst/>
          </a:prstGeom>
        </p:spPr>
      </p:pic>
      <p:pic>
        <p:nvPicPr>
          <p:cNvPr id="17" name="Изображение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655" y="3353165"/>
            <a:ext cx="275155" cy="269423"/>
          </a:xfrm>
          <a:prstGeom prst="rect">
            <a:avLst/>
          </a:prstGeom>
        </p:spPr>
      </p:pic>
      <p:pic>
        <p:nvPicPr>
          <p:cNvPr id="18" name="Изображение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6503" y="2298987"/>
            <a:ext cx="313630" cy="282267"/>
          </a:xfrm>
          <a:prstGeom prst="rect">
            <a:avLst/>
          </a:prstGeom>
        </p:spPr>
      </p:pic>
      <p:pic>
        <p:nvPicPr>
          <p:cNvPr id="19" name="Изображение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584" y="3757962"/>
            <a:ext cx="302226" cy="28063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578" y="2996"/>
            <a:ext cx="1634778" cy="1627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4945"/>
            <a:ext cx="4114800" cy="42265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3908442"/>
            <a:ext cx="2209800" cy="2988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3014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7633299"/>
              </p:ext>
            </p:extLst>
          </p:nvPr>
        </p:nvGraphicFramePr>
        <p:xfrm>
          <a:off x="228597" y="152400"/>
          <a:ext cx="8763002" cy="6477000"/>
        </p:xfrm>
        <a:graphic>
          <a:graphicData uri="http://schemas.openxmlformats.org/drawingml/2006/table">
            <a:tbl>
              <a:tblPr firstRow="1" firstCol="1" bandRow="1"/>
              <a:tblGrid>
                <a:gridCol w="3581403"/>
                <a:gridCol w="5181599"/>
              </a:tblGrid>
              <a:tr h="3581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 больших городах "Кофе с собой" очень популярен.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Все пользуются одноразовыми картонными стаканчиками и после 10 минут выбрасывают их в урну.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Сегодня невозможно полностью отказаться от пластика, но даже маленькие шаги в сторону разумного потребления (отказ от бумажных и многоразовых пластиковых стаканов, например) имеют значение.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 Используя изображение, сделайте вывод, является ли стаканчик для кофе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экологичным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? Да/Нет 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 Экологические организации и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экоактивисты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призывают носить с собой многоразовую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термокружку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 Согласны? Да/Нет 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 Некоторые кофейни – «Кофе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Хауз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», «Булка»,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Costa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Coffee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– используют вместо бумажных стаканчиков посуду из кукурузного крахмала. После использования такую кружку можно закопать в почву – в течение месяца он разложится на воду, золу и минеральные вещества. 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Согласны? Да/Нет 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057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4. </a:t>
                      </a:r>
                      <a:r>
                        <a:rPr lang="ru-RU" sz="1800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Экоактивисты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предлагают пользоваться многоразовыми трубочками для </a:t>
                      </a:r>
                      <a:r>
                        <a:rPr lang="ru-RU" sz="1800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латте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/коктейлей. Согласны? Да/Нет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Ответы укажите через запятую. (например: Да, Да, Да, Да).</a:t>
                      </a:r>
                      <a:r>
                        <a:rPr lang="ru-RU" sz="180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Предложите способы вторичного использования стаканчиков.</a:t>
                      </a:r>
                      <a:r>
                        <a:rPr lang="ru-RU" sz="1800" b="1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Предложите способы утилизации стаканчиков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Мой</a:t>
                      </a:r>
                      <a:r>
                        <a:rPr lang="ru-RU" sz="180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ответ: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764436"/>
            <a:ext cx="3581400" cy="2255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6991982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18600" cy="49928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88992"/>
            <a:ext cx="3886200" cy="19690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4916085"/>
            <a:ext cx="1981200" cy="19723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37943383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2246368"/>
              </p:ext>
            </p:extLst>
          </p:nvPr>
        </p:nvGraphicFramePr>
        <p:xfrm>
          <a:off x="228600" y="76200"/>
          <a:ext cx="8839200" cy="67255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9600"/>
                <a:gridCol w="4419600"/>
              </a:tblGrid>
              <a:tr h="3648244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</a:rPr>
                        <a:t>В городе «А» жилые дома в микрорайонах оборудованы системой мусоропроводов, а в старой части города в кварталах в домах их нет и  на улицах площадки с установленными на них контейнерами под общий сбор мусора</a:t>
                      </a:r>
                      <a:endParaRPr lang="ru-RU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 </a:t>
                      </a:r>
                      <a:r>
                        <a:rPr lang="ru-RU" sz="1800" b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Используя изображение, сделайте 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вывод, является ли сбор и переработка мусора в городе «А» </a:t>
                      </a:r>
                      <a:r>
                        <a:rPr lang="ru-RU" sz="1800" b="1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экологичной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? Да/Нет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 </a:t>
                      </a:r>
                      <a:r>
                        <a:rPr lang="ru-RU" sz="1800" b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Экологические организации и </a:t>
                      </a:r>
                      <a:r>
                        <a:rPr lang="ru-RU" sz="1800" b="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экоактивисты</a:t>
                      </a:r>
                      <a:r>
                        <a:rPr lang="ru-RU" sz="1800" b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призывают убрать </a:t>
                      </a:r>
                      <a:r>
                        <a:rPr lang="ru-RU" sz="1800" b="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мусопровод</a:t>
                      </a:r>
                      <a:r>
                        <a:rPr lang="ru-RU" sz="1800" b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из жилых помещений. 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Согласны? Да/Нет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 </a:t>
                      </a:r>
                      <a:r>
                        <a:rPr lang="ru-RU" sz="1800" b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Некоторые города уже используют сбор мусора по принципу, указанному на изображении. 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Что может стать препятствием при таком сборе мусора в городе «А»? Поясните свой ответ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2412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4. </a:t>
                      </a:r>
                      <a:r>
                        <a:rPr lang="ru-RU" sz="1800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Экоактивисты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предлагают использовать принцип двух контейнерного сбора мусора. </a:t>
                      </a:r>
                      <a:r>
                        <a:rPr lang="ru-RU" sz="18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Согласны? Да/Нет, в чем препятствие? 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Предложите </a:t>
                      </a:r>
                      <a:r>
                        <a:rPr lang="ru-RU" sz="18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способы сбора мусора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который вас бы устраивал </a:t>
                      </a:r>
                      <a:r>
                        <a:rPr lang="ru-RU" sz="18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 точки зрения экологии и условий в вашем населенном пункте.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57035">
                <a:tc>
                  <a:txBody>
                    <a:bodyPr/>
                    <a:lstStyle/>
                    <a:p>
                      <a:r>
                        <a:rPr lang="ru-RU" dirty="0" smtClean="0"/>
                        <a:t>Мой ответ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2133600"/>
            <a:ext cx="3889375" cy="196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9772931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" y="12700"/>
            <a:ext cx="8839200" cy="28067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Человечество является частью огромной развивающейся Вселенной.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 дом - живая планета Земля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которая несет на себе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уникальное живое сообщество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Забота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глобальной окружающей среде, ресурсы которой не бесконечны, является задачей всех народов.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Защита Земли, ее разнообразия и красоты –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священный долг»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Хартия Земли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Достижение всех планируемых результатов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  - ФГОС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005741794"/>
              </p:ext>
            </p:extLst>
          </p:nvPr>
        </p:nvGraphicFramePr>
        <p:xfrm>
          <a:off x="457200" y="2934732"/>
          <a:ext cx="5562600" cy="279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4953000" y="3962400"/>
            <a:ext cx="31245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/>
              <a:t>межпредметный</a:t>
            </a:r>
            <a:r>
              <a:rPr lang="ru-RU" b="1" dirty="0"/>
              <a:t> компонент </a:t>
            </a:r>
          </a:p>
        </p:txBody>
      </p:sp>
    </p:spTree>
    <p:extLst>
      <p:ext uri="{BB962C8B-B14F-4D97-AF65-F5344CB8AC3E}">
        <p14:creationId xmlns:p14="http://schemas.microsoft.com/office/powerpoint/2010/main" val="39138831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33204" y="1737360"/>
            <a:ext cx="56237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разложения: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10—500 лет </a:t>
            </a:r>
          </a:p>
          <a:p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горит</a:t>
            </a:r>
          </a:p>
          <a:p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Первичное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сырье: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руда</a:t>
            </a:r>
          </a:p>
          <a:p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тонна стали = 5 тонн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руды</a:t>
            </a:r>
          </a:p>
          <a:p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Переработка.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Затраты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энергии: 5—40%, затраты воды: 60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бесконечно может быть в переработке</a:t>
            </a:r>
          </a:p>
          <a:p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Изделия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переработанного металла: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рама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велосипеда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крыло самолёта, станок, корпус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автомобиля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Нельзя сдавать: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грязные банки, фольгу,</a:t>
            </a:r>
          </a:p>
          <a:p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Фантики, маркировку 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C/AL 90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130433"/>
            <a:ext cx="1759295" cy="382786"/>
          </a:xfrm>
          <a:prstGeom prst="rect">
            <a:avLst/>
          </a:prstGeom>
        </p:spPr>
      </p:pic>
      <p:pic>
        <p:nvPicPr>
          <p:cNvPr id="13" name="Изображение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105" y="1899916"/>
            <a:ext cx="231260" cy="226442"/>
          </a:xfrm>
          <a:prstGeom prst="rect">
            <a:avLst/>
          </a:prstGeom>
        </p:spPr>
      </p:pic>
      <p:pic>
        <p:nvPicPr>
          <p:cNvPr id="15" name="Изображение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714" y="2590800"/>
            <a:ext cx="216147" cy="208563"/>
          </a:xfrm>
          <a:prstGeom prst="rect">
            <a:avLst/>
          </a:prstGeom>
        </p:spPr>
      </p:pic>
      <p:pic>
        <p:nvPicPr>
          <p:cNvPr id="17" name="Изображение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210" y="2936423"/>
            <a:ext cx="275155" cy="269423"/>
          </a:xfrm>
          <a:prstGeom prst="rect">
            <a:avLst/>
          </a:prstGeom>
        </p:spPr>
      </p:pic>
      <p:pic>
        <p:nvPicPr>
          <p:cNvPr id="18" name="Изображение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6446" y="2255373"/>
            <a:ext cx="313630" cy="282267"/>
          </a:xfrm>
          <a:prstGeom prst="rect">
            <a:avLst/>
          </a:prstGeom>
        </p:spPr>
      </p:pic>
      <p:pic>
        <p:nvPicPr>
          <p:cNvPr id="19" name="Изображение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1675" y="3474534"/>
            <a:ext cx="302226" cy="28063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24000" cy="15172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1440838"/>
            <a:ext cx="1860754" cy="1911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095" y="3048000"/>
            <a:ext cx="3058905" cy="20392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4572000" cy="1737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220274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2319789"/>
              </p:ext>
            </p:extLst>
          </p:nvPr>
        </p:nvGraphicFramePr>
        <p:xfrm>
          <a:off x="76200" y="4040900"/>
          <a:ext cx="8600440" cy="2796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0220"/>
                <a:gridCol w="4300220"/>
              </a:tblGrid>
              <a:tr h="932260">
                <a:tc>
                  <a:txBody>
                    <a:bodyPr/>
                    <a:lstStyle/>
                    <a:p>
                      <a:r>
                        <a:rPr lang="ru-RU" dirty="0" smtClean="0"/>
                        <a:t>ситуация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Вопросы</a:t>
                      </a:r>
                      <a:endParaRPr lang="ru-RU" dirty="0"/>
                    </a:p>
                  </a:txBody>
                  <a:tcPr/>
                </a:tc>
              </a:tr>
              <a:tr h="932260">
                <a:tc>
                  <a:txBody>
                    <a:bodyPr/>
                    <a:lstStyle/>
                    <a:p>
                      <a:r>
                        <a:rPr lang="ru-RU" dirty="0" smtClean="0"/>
                        <a:t>Рисунок, фото, схема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Задание, пояснение</a:t>
                      </a:r>
                      <a:endParaRPr lang="ru-RU" dirty="0"/>
                    </a:p>
                  </a:txBody>
                  <a:tcPr/>
                </a:tc>
              </a:tr>
              <a:tr h="932260">
                <a:tc>
                  <a:txBody>
                    <a:bodyPr/>
                    <a:lstStyle/>
                    <a:p>
                      <a:r>
                        <a:rPr lang="ru-RU" dirty="0" smtClean="0"/>
                        <a:t>Ответ ученика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3237434"/>
              </p:ext>
            </p:extLst>
          </p:nvPr>
        </p:nvGraphicFramePr>
        <p:xfrm>
          <a:off x="152400" y="152400"/>
          <a:ext cx="8763000" cy="27279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38873"/>
                <a:gridCol w="5124127"/>
              </a:tblGrid>
              <a:tr h="1169126"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  <a:tabLst>
                          <a:tab pos="270510" algn="l"/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800" dirty="0">
                          <a:effectLst/>
                        </a:rPr>
                        <a:t>Знакомая ситуация, данные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  <a:tabLst>
                          <a:tab pos="270510" algn="l"/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800" dirty="0">
                          <a:effectLst/>
                        </a:rPr>
                        <a:t>Значимость. Множество коротких вопросов, можно включить </a:t>
                      </a:r>
                      <a:r>
                        <a:rPr lang="ru-RU" sz="1800" dirty="0" err="1">
                          <a:effectLst/>
                        </a:rPr>
                        <a:t>сслылку</a:t>
                      </a:r>
                      <a:r>
                        <a:rPr lang="ru-RU" sz="1800" dirty="0">
                          <a:effectLst/>
                        </a:rPr>
                        <a:t> на просмотр видео-фрагмента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69126"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  <a:tabLst>
                          <a:tab pos="270510" algn="l"/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800" dirty="0">
                          <a:effectLst/>
                        </a:rPr>
                        <a:t>Фото, рисунок, схема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  <a:tabLst>
                          <a:tab pos="270510" algn="l"/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800" dirty="0">
                          <a:effectLst/>
                        </a:rPr>
                        <a:t>Несколько заданий, требующих развернутые решения или доказательства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9709"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  <a:tabLst>
                          <a:tab pos="270510" algn="l"/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800">
                          <a:effectLst/>
                        </a:rPr>
                        <a:t>Множество ответов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  <a:tabLst>
                          <a:tab pos="270510" algn="l"/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800" dirty="0">
                          <a:effectLst/>
                        </a:rPr>
                        <a:t>Несколько решений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76200" y="2819400"/>
            <a:ext cx="88392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fontAlgn="base">
              <a:spcBef>
                <a:spcPct val="0"/>
              </a:spcBef>
              <a:spcAft>
                <a:spcPct val="0"/>
              </a:spcAft>
              <a:tabLst>
                <a:tab pos="269875" algn="l"/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algn="just"/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Мы предлагаем </a:t>
            </a:r>
            <a:r>
              <a:rPr lang="ru-RU" alt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Вам попробовать составить по 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алгоритму контекстную задачу в форме схемы к материалу о переработке</a:t>
            </a:r>
            <a:r>
              <a:rPr kumimoji="0" lang="ru-RU" altLang="ru-RU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металлов с точки зрения химии и экологии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kumimoji="0" lang="ru-RU" alt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0936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5599445"/>
              </p:ext>
            </p:extLst>
          </p:nvPr>
        </p:nvGraphicFramePr>
        <p:xfrm>
          <a:off x="152401" y="152400"/>
          <a:ext cx="8839200" cy="65322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7769"/>
                <a:gridCol w="5151431"/>
              </a:tblGrid>
              <a:tr h="2850001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8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Ситуация. 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нашем городе А в период летних каникул подростки решили заработать летом, собирая и сдавая металлические отходы на переработку. В каждом городе таких пунктов по сбору металлов много.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025" marR="58025" marT="29013" marB="29013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8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Вопросы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Используя изображение, сделайте вывод, является ли сбор и переработка металлов в городе «А»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экологичной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Да/Нет 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Может ли хаотичный сбор металлических изделий причинить вред или ущерб экономике? Да/Нет 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В городах пунктов приема металлов много, но практически нет пунктов приема стекла, бумаги, ветоши, пластмассы. Почему такое разное отношение к мусору? Поясните свой ответ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025" marR="58025" marT="29013" marB="29013"/>
                </a:tc>
              </a:tr>
              <a:tr h="2850001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Рисунок, фото, схема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025" marR="58025" marT="29013" marB="29013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Задание, пояснение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Цена за собранные изделия сильно отличается, есть ли различие в металлических изделиях? Да/Нет, в чем? Предложите способы, с помощью которых можно различить из какого металла или сплава металлический мусор, изделие. Какой металл дороже по себестоимости? Какие изделия из металла не примут в переработку? Что за металл в пальчиковых батарейках и почему их собирают и принимают отдельно?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025" marR="58025" marT="29013" marB="29013"/>
                </a:tc>
              </a:tr>
              <a:tr h="319797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 ученика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025" marR="58025" marT="29013" marB="29013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25" marR="58025" marT="29013" marB="29013"/>
                </a:tc>
              </a:tr>
            </a:tbl>
          </a:graphicData>
        </a:graphic>
      </p:graphicFrame>
      <p:pic>
        <p:nvPicPr>
          <p:cNvPr id="1025" name="Рисунок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86199"/>
            <a:ext cx="381000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98218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228600"/>
            <a:ext cx="8686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Вот, вы освоили принцип составления контекстных задач такого типа. Поздравляем.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66700" y="1059597"/>
            <a:ext cx="83058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Контекстная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задача, позволяющая учащемуся применить полученные в процессе обучения и накопленные в процессе получения субъектного опыта знания в практической деятельности и повседневной жизни. Сам учитель, освоив алгоритм составления таких задач на своих уроках, в соответствии с учебно-методическим комплексом, по которому идет обучение в данной школе, с учетом региональной направленности заданий, совместно с учениками может составлять и решать контекстные задачи, формируя ЕНГ на своих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уроках</a:t>
            </a: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Далее предлагаем попробовать по информационным блокам составить контекстные задачи по переработке пластика и пищевых отходов!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2256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99360" y="1524000"/>
            <a:ext cx="508704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разложения: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150—400 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</a:t>
            </a:r>
            <a:b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Некоторые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можно безопасно сжигать для получения энергии, а некоторые виды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горят с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выделением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диоксинов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Первичное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сырье: нефть,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газ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тонна пластика = 700 кг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нефти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Переработка.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Затраты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энергии: 40%</a:t>
            </a:r>
          </a:p>
          <a:p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Изделия из переработанного пластика: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синтепон, футболка, тротуарная плитка,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канистра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Нельзя: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пластик 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PVC,OTHER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грязное, со следами жидкости и пищи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5685" y="142770"/>
            <a:ext cx="1995371" cy="388842"/>
          </a:xfrm>
          <a:prstGeom prst="rect">
            <a:avLst/>
          </a:prstGeom>
        </p:spPr>
      </p:pic>
      <p:pic>
        <p:nvPicPr>
          <p:cNvPr id="13" name="Изображение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100" y="1690390"/>
            <a:ext cx="231260" cy="226442"/>
          </a:xfrm>
          <a:prstGeom prst="rect">
            <a:avLst/>
          </a:prstGeom>
        </p:spPr>
      </p:pic>
      <p:pic>
        <p:nvPicPr>
          <p:cNvPr id="15" name="Изображение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213" y="3565035"/>
            <a:ext cx="216147" cy="208563"/>
          </a:xfrm>
          <a:prstGeom prst="rect">
            <a:avLst/>
          </a:prstGeom>
        </p:spPr>
      </p:pic>
      <p:pic>
        <p:nvPicPr>
          <p:cNvPr id="17" name="Изображение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243" y="3825594"/>
            <a:ext cx="275155" cy="269423"/>
          </a:xfrm>
          <a:prstGeom prst="rect">
            <a:avLst/>
          </a:prstGeom>
        </p:spPr>
      </p:pic>
      <p:pic>
        <p:nvPicPr>
          <p:cNvPr id="18" name="Изображение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8006" y="2035535"/>
            <a:ext cx="313630" cy="282267"/>
          </a:xfrm>
          <a:prstGeom prst="rect">
            <a:avLst/>
          </a:prstGeom>
        </p:spPr>
      </p:pic>
      <p:pic>
        <p:nvPicPr>
          <p:cNvPr id="19" name="Изображение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3708" y="4166838"/>
            <a:ext cx="302226" cy="28063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2" y="1"/>
            <a:ext cx="1432358" cy="14259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723" y="4166838"/>
            <a:ext cx="3877412" cy="24387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8114"/>
            <a:ext cx="3957535" cy="39512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0"/>
            <a:ext cx="1989347" cy="12921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709884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5975"/>
            <a:ext cx="5410201" cy="40576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0" y="5175172"/>
            <a:ext cx="3638490" cy="16777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246576" y="1752600"/>
            <a:ext cx="46302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разложения: 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месяц</a:t>
            </a:r>
            <a:endParaRPr lang="ru-RU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горят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Переработка.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 перерабатывать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компост и удобрять растения. </a:t>
            </a:r>
          </a:p>
          <a:p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Изделия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переработанных пищевых 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отходов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удобрение, корм для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животных, топливо,</a:t>
            </a:r>
          </a:p>
          <a:p>
            <a:r>
              <a:rPr lang="ru-RU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биогрунт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3136" y="152400"/>
            <a:ext cx="2016224" cy="884876"/>
          </a:xfrm>
          <a:prstGeom prst="rect">
            <a:avLst/>
          </a:prstGeom>
        </p:spPr>
      </p:pic>
      <p:pic>
        <p:nvPicPr>
          <p:cNvPr id="13" name="Изображение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317" y="1997128"/>
            <a:ext cx="231260" cy="226442"/>
          </a:xfrm>
          <a:prstGeom prst="rect">
            <a:avLst/>
          </a:prstGeom>
        </p:spPr>
      </p:pic>
      <p:pic>
        <p:nvPicPr>
          <p:cNvPr id="18" name="Изображение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2041" y="2318449"/>
            <a:ext cx="313630" cy="282267"/>
          </a:xfrm>
          <a:prstGeom prst="rect">
            <a:avLst/>
          </a:prstGeom>
        </p:spPr>
      </p:pic>
      <p:pic>
        <p:nvPicPr>
          <p:cNvPr id="19" name="Изображение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317" y="2819400"/>
            <a:ext cx="302226" cy="2806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0" y="-5080"/>
            <a:ext cx="1757680" cy="1757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4056348"/>
            <a:ext cx="4231641" cy="28732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958107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25400"/>
            <a:ext cx="8610600" cy="83820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экологических 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проблем…? 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85800"/>
            <a:ext cx="8737600" cy="58730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17096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0" y="152400"/>
            <a:ext cx="9067800" cy="6629400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60000"/>
              </a:lnSpc>
            </a:pPr>
            <a:r>
              <a:rPr lang="ru-RU" altLang="ko-KR" sz="2000" b="1" dirty="0">
                <a:solidFill>
                  <a:srgbClr val="C00000"/>
                </a:solidFill>
                <a:latin typeface="Times New Roman" panose="02020603050405020304" pitchFamily="18" charset="0"/>
                <a:ea typeface="굴림" pitchFamily="34" charset="-127"/>
                <a:cs typeface="Times New Roman" panose="02020603050405020304" pitchFamily="18" charset="0"/>
              </a:rPr>
              <a:t>Основой формирования экологической компетентности </a:t>
            </a:r>
            <a:r>
              <a:rPr lang="ru-RU" altLang="ko-KR" sz="2000" dirty="0">
                <a:solidFill>
                  <a:schemeClr val="tx1"/>
                </a:solidFill>
                <a:latin typeface="Times New Roman" panose="02020603050405020304" pitchFamily="18" charset="0"/>
                <a:ea typeface="굴림" pitchFamily="34" charset="-127"/>
                <a:cs typeface="Times New Roman" panose="02020603050405020304" pitchFamily="18" charset="0"/>
              </a:rPr>
              <a:t>школьника являются </a:t>
            </a:r>
            <a:r>
              <a:rPr lang="ru-RU" altLang="ko-KR" sz="2000" b="1" dirty="0">
                <a:solidFill>
                  <a:srgbClr val="C00000"/>
                </a:solidFill>
                <a:latin typeface="Times New Roman" panose="02020603050405020304" pitchFamily="18" charset="0"/>
                <a:ea typeface="굴림" pitchFamily="34" charset="-127"/>
                <a:cs typeface="Times New Roman" panose="02020603050405020304" pitchFamily="18" charset="0"/>
              </a:rPr>
              <a:t>экологические компетенции</a:t>
            </a:r>
            <a:r>
              <a:rPr lang="ru-RU" altLang="ko-KR" sz="2000" dirty="0">
                <a:solidFill>
                  <a:schemeClr val="tx1"/>
                </a:solidFill>
                <a:latin typeface="Times New Roman" panose="02020603050405020304" pitchFamily="18" charset="0"/>
                <a:ea typeface="굴림" pitchFamily="34" charset="-127"/>
                <a:cs typeface="Times New Roman" panose="02020603050405020304" pitchFamily="18" charset="0"/>
              </a:rPr>
              <a:t>. В самом общем виде под экологическими компетенциями подразумеваются </a:t>
            </a:r>
            <a:r>
              <a:rPr lang="ru-RU" altLang="ko-KR" sz="2000" b="1" dirty="0">
                <a:solidFill>
                  <a:schemeClr val="tx1"/>
                </a:solidFill>
                <a:latin typeface="Times New Roman" panose="02020603050405020304" pitchFamily="18" charset="0"/>
                <a:ea typeface="굴림" pitchFamily="34" charset="-127"/>
                <a:cs typeface="Times New Roman" panose="02020603050405020304" pitchFamily="18" charset="0"/>
              </a:rPr>
              <a:t>способности учащегося понимать окружающую </a:t>
            </a:r>
            <a:r>
              <a:rPr lang="ru-RU" altLang="ko-KR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굴림" pitchFamily="34" charset="-127"/>
                <a:cs typeface="Times New Roman" panose="02020603050405020304" pitchFamily="18" charset="0"/>
              </a:rPr>
              <a:t>социоприродную</a:t>
            </a:r>
            <a:r>
              <a:rPr lang="ru-RU" altLang="ko-KR" sz="2000" b="1" dirty="0">
                <a:solidFill>
                  <a:schemeClr val="tx1"/>
                </a:solidFill>
                <a:latin typeface="Times New Roman" panose="02020603050405020304" pitchFamily="18" charset="0"/>
                <a:ea typeface="굴림" pitchFamily="34" charset="-127"/>
                <a:cs typeface="Times New Roman" panose="02020603050405020304" pitchFamily="18" charset="0"/>
              </a:rPr>
              <a:t> среду и рационально взаимодействовать с ней.</a:t>
            </a:r>
          </a:p>
          <a:p>
            <a:pPr algn="just">
              <a:lnSpc>
                <a:spcPct val="160000"/>
              </a:lnSpc>
            </a:pPr>
            <a:r>
              <a:rPr lang="ru-RU" altLang="ko-KR" sz="2000" dirty="0">
                <a:solidFill>
                  <a:schemeClr val="tx1"/>
                </a:solidFill>
                <a:latin typeface="Times New Roman" panose="02020603050405020304" pitchFamily="18" charset="0"/>
                <a:ea typeface="굴림" pitchFamily="34" charset="-127"/>
                <a:cs typeface="Times New Roman" panose="02020603050405020304" pitchFamily="18" charset="0"/>
              </a:rPr>
              <a:t>   Образовательный процесс, нацеленный на формирование экологических компетенций школьников, ориентирован на </a:t>
            </a:r>
            <a:r>
              <a:rPr lang="ru-RU" altLang="ko-KR" sz="2000" b="1" dirty="0">
                <a:solidFill>
                  <a:schemeClr val="tx1"/>
                </a:solidFill>
                <a:latin typeface="Times New Roman" panose="02020603050405020304" pitchFamily="18" charset="0"/>
                <a:ea typeface="굴림" pitchFamily="34" charset="-127"/>
                <a:cs typeface="Times New Roman" panose="02020603050405020304" pitchFamily="18" charset="0"/>
              </a:rPr>
              <a:t>создание ситуаций и поддержку действий, которые для учащихся имеют практический смысл и могут опираться на жизненный </a:t>
            </a:r>
            <a:r>
              <a:rPr lang="ru-RU" altLang="ko-KR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굴림" pitchFamily="34" charset="-127"/>
                <a:cs typeface="Times New Roman" panose="02020603050405020304" pitchFamily="18" charset="0"/>
              </a:rPr>
              <a:t>опыт. </a:t>
            </a:r>
          </a:p>
          <a:p>
            <a:pPr algn="just">
              <a:lnSpc>
                <a:spcPct val="160000"/>
              </a:lnSpc>
            </a:pPr>
            <a:r>
              <a:rPr lang="ru-RU" altLang="ko-KR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굴림" pitchFamily="34" charset="-127"/>
                <a:cs typeface="Times New Roman" panose="02020603050405020304" pitchFamily="18" charset="0"/>
              </a:rPr>
              <a:t>Результатом </a:t>
            </a:r>
            <a:r>
              <a:rPr lang="ru-RU" altLang="ko-KR" sz="2000" b="1" dirty="0">
                <a:solidFill>
                  <a:schemeClr val="tx1"/>
                </a:solidFill>
                <a:latin typeface="Times New Roman" panose="02020603050405020304" pitchFamily="18" charset="0"/>
                <a:ea typeface="굴림" pitchFamily="34" charset="-127"/>
                <a:cs typeface="Times New Roman" panose="02020603050405020304" pitchFamily="18" charset="0"/>
              </a:rPr>
              <a:t>экологического воспитания </a:t>
            </a:r>
            <a:r>
              <a:rPr lang="ru-RU" altLang="ko-KR" sz="2000" dirty="0">
                <a:solidFill>
                  <a:schemeClr val="tx1"/>
                </a:solidFill>
                <a:latin typeface="Times New Roman" panose="02020603050405020304" pitchFamily="18" charset="0"/>
                <a:ea typeface="굴림" pitchFamily="34" charset="-127"/>
                <a:cs typeface="Times New Roman" panose="02020603050405020304" pitchFamily="18" charset="0"/>
              </a:rPr>
              <a:t>является сформированное экологическое мировоззрение, основанное на естественнонаучных и гуманитарных знаниях, отражающее его </a:t>
            </a:r>
            <a:r>
              <a:rPr lang="ru-RU" altLang="ko-KR" sz="2000" b="1" dirty="0">
                <a:solidFill>
                  <a:schemeClr val="tx1"/>
                </a:solidFill>
                <a:latin typeface="Times New Roman" panose="02020603050405020304" pitchFamily="18" charset="0"/>
                <a:ea typeface="굴림" pitchFamily="34" charset="-127"/>
                <a:cs typeface="Times New Roman" panose="02020603050405020304" pitchFamily="18" charset="0"/>
              </a:rPr>
              <a:t>глубокую убежденность личности в понимании единства человека и природы. </a:t>
            </a:r>
            <a:endParaRPr lang="en-US" sz="2000" b="1" dirty="0" smtClean="0">
              <a:solidFill>
                <a:schemeClr val="tx1"/>
              </a:solidFill>
              <a:latin typeface="Times New Roman" panose="02020603050405020304" pitchFamily="18" charset="0"/>
              <a:ea typeface="굴림" pitchFamily="34" charset="-127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" y="0"/>
            <a:ext cx="5105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Леонардо да Винчи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«Природа так обо всем позаботилась, что повсюду ты находишь, чему учиться». 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721" y="-15840"/>
            <a:ext cx="3287839" cy="29553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674365"/>
            <a:ext cx="7391400" cy="415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7375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УУД эко направленности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" y="838200"/>
            <a:ext cx="8991600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 должны формироваться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личностные универсальные учебные действия экологической направленности.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ФГОС записано: «…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формирование основ экологической культуры соответствующей современному уровню экологического мышления, развитие опыта экологически ориентированной рефлексивно-оценочной и практической деятельности в жизненных ситуациях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</a:p>
        </p:txBody>
      </p:sp>
    </p:spTree>
    <p:extLst>
      <p:ext uri="{BB962C8B-B14F-4D97-AF65-F5344CB8AC3E}">
        <p14:creationId xmlns:p14="http://schemas.microsoft.com/office/powerpoint/2010/main" val="39390802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8912"/>
            <a:ext cx="8434388" cy="1106487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eaLnBrk="1" hangingPunct="1"/>
            <a:r>
              <a:rPr lang="ru-RU" alt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 такое функциональная грамотность педагога и почему её стали так активно требовать?</a:t>
            </a:r>
            <a:endParaRPr lang="ru-RU" alt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  <a:sym typeface="Arial" pitchFamily="34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196975"/>
            <a:ext cx="8856662" cy="539908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pPr marL="0" indent="0" eaLnBrk="1" hangingPunct="1">
              <a:buFontTx/>
              <a:buNone/>
              <a:defRPr/>
            </a:pP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Что такое «ФГ» применительно к образованию?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alt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Функциональная грамотность</a:t>
            </a: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- это про то, что важны не столько сами знания, сколько </a:t>
            </a:r>
            <a:r>
              <a:rPr lang="ru-RU" alt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умение их применить</a:t>
            </a: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: найти новую информацию, проверить ее достоверность, на ее основе изучить новые виды деятельности, иными словами </a:t>
            </a:r>
            <a:r>
              <a:rPr lang="ru-RU" alt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способность заниматься саморазвитием и самообразованием</a:t>
            </a: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. 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От педагога сейчас просят, </a:t>
            </a:r>
            <a:r>
              <a:rPr lang="ru-RU" alt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не столько владеть самим, сколько научить функциональной грамотности своих учеников.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altLang="ru-RU" u="sng" dirty="0">
                <a:latin typeface="Times New Roman" pitchFamily="18" charset="0"/>
                <a:cs typeface="Times New Roman" pitchFamily="18" charset="0"/>
                <a:sym typeface="Arial" charset="0"/>
              </a:rPr>
              <a:t>С</a:t>
            </a:r>
            <a:r>
              <a:rPr lang="ru-RU" altLang="ru-RU" u="sng" dirty="0" smtClean="0">
                <a:latin typeface="Times New Roman" pitchFamily="18" charset="0"/>
                <a:cs typeface="Times New Roman" pitchFamily="18" charset="0"/>
                <a:sym typeface="Arial" charset="0"/>
              </a:rPr>
              <a:t>оветский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  <a:sym typeface="Arial" charset="0"/>
              </a:rPr>
              <a:t> и российский лингвист и психолог 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  <a:sym typeface="Arial" charset="0"/>
              </a:rPr>
              <a:t>Алексей Алексеевич Леонтьев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  <a:sym typeface="Arial" charset="0"/>
              </a:rPr>
              <a:t>: «</a:t>
            </a:r>
            <a:r>
              <a:rPr lang="ru-RU" alt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Функциональная грамотность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  <a:sym typeface="Arial" charset="0"/>
              </a:rPr>
              <a:t>– это способность человека использовать приобретаемые в течение жизни знания для решения широкого диапазона жизненных задач в различных сферах человеческой деятельности, общения и социальных отношений»</a:t>
            </a:r>
          </a:p>
        </p:txBody>
      </p:sp>
      <p:sp>
        <p:nvSpPr>
          <p:cNvPr id="7172" name="TextBox 1"/>
          <p:cNvSpPr txBox="1">
            <a:spLocks noChangeArrowheads="1"/>
          </p:cNvSpPr>
          <p:nvPr/>
        </p:nvSpPr>
        <p:spPr bwMode="auto">
          <a:xfrm>
            <a:off x="3714750" y="6453188"/>
            <a:ext cx="5429250" cy="3381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Докладчик Петрищева А.Е. учитель химии, биологии, ОБЖ</a:t>
            </a:r>
          </a:p>
        </p:txBody>
      </p:sp>
    </p:spTree>
    <p:extLst>
      <p:ext uri="{BB962C8B-B14F-4D97-AF65-F5344CB8AC3E}">
        <p14:creationId xmlns:p14="http://schemas.microsoft.com/office/powerpoint/2010/main" val="4062877403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8713787" cy="1079500"/>
          </a:xfrm>
          <a:solidFill>
            <a:srgbClr val="FFFF00"/>
          </a:solidFill>
        </p:spPr>
        <p:txBody>
          <a:bodyPr>
            <a:normAutofit/>
          </a:bodyPr>
          <a:lstStyle/>
          <a:p>
            <a:pPr eaLnBrk="1" hangingPunct="1"/>
            <a:r>
              <a:rPr lang="ru-RU" alt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Зачем развивать «функциональную грамотность (ФГ)» у учеников и почему без нее уже не обойтись? </a:t>
            </a:r>
            <a:endParaRPr lang="ru-RU" alt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  <a:sym typeface="Arial" pitchFamily="34" charset="0"/>
            </a:endParaRPr>
          </a:p>
        </p:txBody>
      </p:sp>
      <p:sp>
        <p:nvSpPr>
          <p:cNvPr id="8195" name="Content Placeholder 7"/>
          <p:cNvSpPr>
            <a:spLocks noGrp="1"/>
          </p:cNvSpPr>
          <p:nvPr>
            <p:ph idx="1"/>
          </p:nvPr>
        </p:nvSpPr>
        <p:spPr>
          <a:xfrm>
            <a:off x="250825" y="1412875"/>
            <a:ext cx="8785225" cy="1871663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Что от образования просит государство и общество? </a:t>
            </a:r>
          </a:p>
          <a:p>
            <a:pPr marL="0" indent="0" eaLnBrk="1" hangingPunct="1">
              <a:buFontTx/>
              <a:buNone/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Подготовить </a:t>
            </a:r>
            <a:r>
              <a:rPr lang="ru-RU" alt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человека нового времени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, готового жить в других реалиях, чем его родители, решать иные проблемы, стоящие перед страной. </a:t>
            </a:r>
          </a:p>
          <a:p>
            <a:pPr marL="0" indent="0" eaLnBrk="1" hangingPunct="1">
              <a:buFontTx/>
              <a:buNone/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Вектор современного образования смещается </a:t>
            </a:r>
            <a:r>
              <a:rPr lang="ru-RU" alt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 “</a:t>
            </a:r>
            <a:r>
              <a:rPr lang="ru-RU" alt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пересказывания</a:t>
            </a:r>
            <a:r>
              <a:rPr lang="ru-RU" alt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прошлого” к инновационному обучению, ориентированному на будущее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8196" name="Прямоугольник 1"/>
          <p:cNvSpPr>
            <a:spLocks noChangeArrowheads="1"/>
          </p:cNvSpPr>
          <p:nvPr/>
        </p:nvSpPr>
        <p:spPr bwMode="auto">
          <a:xfrm>
            <a:off x="250825" y="3429000"/>
            <a:ext cx="8642350" cy="31702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Сегодня общество и экономика делают запрос на таких специалистов, которые хотят и могут осваивать новые знания, применять их к новым обстоятельствам и решать возникающие проблемы, то есть существует </a:t>
            </a:r>
            <a:r>
              <a:rPr lang="ru-RU" altLang="ru-RU" sz="2000" b="1" i="1" dirty="0">
                <a:latin typeface="Times New Roman" pitchFamily="18" charset="0"/>
                <a:cs typeface="Times New Roman" pitchFamily="18" charset="0"/>
              </a:rPr>
              <a:t>запрос на функционально грамотных специалистов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/>
            <a:r>
              <a:rPr lang="ru-RU" alt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ФГ – индикатор общественного благополучия, а функциональная грамотность школьников – важный показатель качества образования.</a:t>
            </a:r>
            <a:endParaRPr lang="ru-RU" altLang="ru-RU" sz="20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Требования к освоению элементов предметного содержания по-прежнему остаются в фокусе, но чисто академических знаний уже недостаточно. Сегодня мы делаем акцент на умения применять эти знания. </a:t>
            </a:r>
            <a:r>
              <a:rPr lang="ru-RU" altLang="ru-RU" sz="1400" i="1" dirty="0">
                <a:latin typeface="Times New Roman" pitchFamily="18" charset="0"/>
                <a:cs typeface="Times New Roman" pitchFamily="18" charset="0"/>
              </a:rPr>
              <a:t>(начальник отдела Московского центра качества образования Елена </a:t>
            </a:r>
            <a:r>
              <a:rPr lang="ru-RU" altLang="ru-RU" sz="1400" i="1" dirty="0" err="1">
                <a:latin typeface="Times New Roman" pitchFamily="18" charset="0"/>
                <a:cs typeface="Times New Roman" pitchFamily="18" charset="0"/>
              </a:rPr>
              <a:t>Камзеева</a:t>
            </a:r>
            <a:r>
              <a:rPr lang="ru-RU" altLang="ru-RU" sz="1400" i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81251553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Placeholder 4"/>
          <p:cNvSpPr>
            <a:spLocks noGrp="1"/>
          </p:cNvSpPr>
          <p:nvPr>
            <p:ph type="body" idx="1"/>
          </p:nvPr>
        </p:nvSpPr>
        <p:spPr>
          <a:xfrm>
            <a:off x="107950" y="1557338"/>
            <a:ext cx="8496300" cy="489585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eaLnBrk="1" hangingPunct="1"/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указ Президента РФ от 07.05.2018 г. № 204 </a:t>
            </a:r>
            <a:r>
              <a:rPr lang="ru-RU" alt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"О национальных целях и</a:t>
            </a:r>
          </a:p>
          <a:p>
            <a:pPr eaLnBrk="1" hangingPunct="1"/>
            <a:r>
              <a:rPr lang="ru-RU" alt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стратегических задачах развития Российской Федерации на период до 2024 года". И в нем прописано следующее:</a:t>
            </a:r>
          </a:p>
          <a:p>
            <a:pPr eaLnBrk="1" hangingPunct="1"/>
            <a:r>
              <a:rPr lang="ru-RU" alt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"При разработке национального проекта в сфере образования Правительству РФ необходимо обеспечить: глобальную конкурентоспособность российского образования; вхождение Российской Федерации в число 10 ведущих стран мира по качеству общего образования. </a:t>
            </a:r>
          </a:p>
          <a:p>
            <a:pPr eaLnBrk="1" hangingPunct="1"/>
            <a:r>
              <a:rPr lang="ru-RU" alt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госпрограмма РФ от 26 декабря 2017 г. № 1642 "Развитие образования" (2018-2025 годы). </a:t>
            </a:r>
            <a:r>
              <a:rPr lang="ru-RU" alt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ней зафиксировано: "сохранение лидирующих позиций РФ в международном исследовании </a:t>
            </a:r>
            <a:r>
              <a:rPr lang="ru-RU" alt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качества чтения и понимания текста</a:t>
            </a:r>
            <a:r>
              <a:rPr lang="ru-RU" alt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PIRLS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alt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также в международном исследовании </a:t>
            </a:r>
            <a:r>
              <a:rPr lang="ru-RU" alt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качества математического и естественно-научного образования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alt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TIMSS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); </a:t>
            </a:r>
            <a:r>
              <a:rPr lang="ru-RU" alt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повышение позиций Российской Федерации в международной программе по </a:t>
            </a:r>
            <a:r>
              <a:rPr lang="ru-RU" alt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оценке образовательных достижений учащихся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alt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PISA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)".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07950" y="115888"/>
            <a:ext cx="8640763" cy="954087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ru-RU" altLang="ru-RU" sz="28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Имеют ли право требовать функциональную грамотность от учителя?</a:t>
            </a:r>
          </a:p>
        </p:txBody>
      </p:sp>
    </p:spTree>
    <p:extLst>
      <p:ext uri="{BB962C8B-B14F-4D97-AF65-F5344CB8AC3E}">
        <p14:creationId xmlns:p14="http://schemas.microsoft.com/office/powerpoint/2010/main" val="3941455061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825" y="333375"/>
            <a:ext cx="8497888" cy="51403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ФГОС прописано: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образовательной парадигмы -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компетентностный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подход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 обучения и взаимодействия участников образовательного процесса —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сотрудничество, деятельностный подход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доминирующий компонент организации образовательного процесса —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практико-ориентированная, исследовательская и проектная деятельность, основанная на проявлении самостоятельности, активности, творчестве учащихся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 контроля —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комплексная оценка образовательных результатов по трем группам (личностные, предметные,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метапредметные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Владеть функциональной грамотностью —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не просто норма, но и обязанность педагога.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нормативные показатели выстроены с учетом этой компетенции, поэтому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педагог не выдает этот результат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он автоматически становится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профнепригодным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35560656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2588" y="1052513"/>
            <a:ext cx="8496300" cy="424656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пять способов становления функциональной грамотности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Мыслить критично: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ставить под сомнение факты, которые не проверены официальными данными или источниками, обращать внимание на конкретность цифр и суждений.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Задавать себе вопросы: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точна ли услышанная или увиденная информация, есть ли у нее обоснование, кто ее выдает и зачем, какой главный посыл.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коммуникативные навыки: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формулировать главную мысль сообщения, создавать текст с учетом разных позиций – своей, слушателя (читателя), автора.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Выступать перед публикой, делиться своими идеями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выносить их на обсуждение.</a:t>
            </a:r>
            <a:r>
              <a:rPr lang="ru-RU" alt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alt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Участвовать в дискуссиях, в конференциях и форумах</a:t>
            </a:r>
            <a:r>
              <a:rPr lang="ru-RU" alt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обсуждать тему, крутить ее с разных сторон и точек зрения, учиться понятно для собеседников выражать свои мысли вслух, изучить стратегии убеждения собеседников и ведения переговоров.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06400" y="115888"/>
            <a:ext cx="8197850" cy="954087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 развить навыки функциональной грамотности?</a:t>
            </a:r>
          </a:p>
        </p:txBody>
      </p:sp>
    </p:spTree>
    <p:extLst>
      <p:ext uri="{BB962C8B-B14F-4D97-AF65-F5344CB8AC3E}">
        <p14:creationId xmlns:p14="http://schemas.microsoft.com/office/powerpoint/2010/main" val="511332012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200" y="40749"/>
            <a:ext cx="8915400" cy="681725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Чем контекстная задача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отличается от других?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 (</a:t>
            </a:r>
            <a:r>
              <a:rPr lang="ru-RU" sz="2000" b="1" i="1" dirty="0">
                <a:latin typeface="Times New Roman"/>
                <a:ea typeface="Calibri"/>
                <a:cs typeface="Times New Roman"/>
              </a:rPr>
              <a:t>в ней реальная жизненная ситуация, решается определенная проблема выбора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) </a:t>
            </a:r>
            <a:endParaRPr lang="ru-RU" sz="2000" dirty="0" smtClean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Какие определения и словосочетания можно составить со словом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КОНТЕКСТ? </a:t>
            </a:r>
            <a:endParaRPr lang="ru-RU" sz="2000" dirty="0" smtClean="0">
              <a:latin typeface="Times New Roman"/>
              <a:ea typeface="Calibri"/>
              <a:cs typeface="Times New Roman"/>
            </a:endParaRP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подождать ответа </a:t>
            </a: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контекстное 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меню, в контексте истории, контекстные синонимы, контекстные 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антонимы.  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Любое из определений контекста и словосочетаний с  этим  словом  так или иначе отражает некоторую связь между объектом и  его окружением.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Российский 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психолог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Андрей Александрович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Вербицкий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, 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говоря о контексте, автор различает </a:t>
            </a:r>
            <a:r>
              <a:rPr lang="ru-RU" sz="20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контекст внутренний 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(индивидуально-психологические особенности, знания и опыт) и </a:t>
            </a:r>
            <a:r>
              <a:rPr lang="ru-RU" sz="20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внешний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 (характеристики определенной ситуации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). Это 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определение лежит в основе такого понятия, как контекстное обучение.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Контекстные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задачи как метод контекстного обучения.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Если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задача основывается на жизненном опыте ребенка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, а </a:t>
            </a:r>
            <a:r>
              <a:rPr lang="ru-RU" sz="20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проблема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, поставленная в ней, является </a:t>
            </a:r>
            <a:r>
              <a:rPr lang="ru-RU" sz="20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личностно  важной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, то такая задача повысит познавательный интерес ребенка к изучаемому предмету. А много ли контекстных задач встречается в учебнике? К сожалению, нет. Значит, контекстные задачи </a:t>
            </a:r>
            <a:r>
              <a:rPr lang="ru-RU" sz="20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нужно создавать самостоятельно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.</a:t>
            </a:r>
            <a:endParaRPr lang="ru-RU" sz="2000" dirty="0">
              <a:latin typeface="Times New Roman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535540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1_Office Theme">
  <a:themeElements>
    <a:clrScheme name="Custom 7">
      <a:dk1>
        <a:srgbClr val="262626"/>
      </a:dk1>
      <a:lt1>
        <a:srgbClr val="FFFFFF"/>
      </a:lt1>
      <a:dk2>
        <a:srgbClr val="1F497D"/>
      </a:dk2>
      <a:lt2>
        <a:srgbClr val="EEECE1"/>
      </a:lt2>
      <a:accent1>
        <a:srgbClr val="2CC004"/>
      </a:accent1>
      <a:accent2>
        <a:srgbClr val="054800"/>
      </a:accent2>
      <a:accent3>
        <a:srgbClr val="696969"/>
      </a:accent3>
      <a:accent4>
        <a:srgbClr val="A5A5A5"/>
      </a:accent4>
      <a:accent5>
        <a:srgbClr val="2CC004"/>
      </a:accent5>
      <a:accent6>
        <a:srgbClr val="A5A5A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2536</TotalTime>
  <Words>2356</Words>
  <Application>Microsoft Office PowerPoint</Application>
  <PresentationFormat>Экран (4:3)</PresentationFormat>
  <Paragraphs>169</Paragraphs>
  <Slides>28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1_Office Theme</vt:lpstr>
      <vt:lpstr>Всероссийский педагогический журнал «Современный урок» Конкурс «Творческий учитель - 2022» Педагогическая мастерская Приемы составления контекстных задач  как способ формирования естественно-научной грамотности </vt:lpstr>
      <vt:lpstr>Презентация PowerPoint</vt:lpstr>
      <vt:lpstr>УУД эко направленности</vt:lpstr>
      <vt:lpstr>Что такое функциональная грамотность педагога и почему её стали так активно требовать?</vt:lpstr>
      <vt:lpstr>Зачем развивать «функциональную грамотность (ФГ)» у учеников и почему без нее уже не обойтись?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Информирование населения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Решение экологических проблем…?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Пользователь Windows</cp:lastModifiedBy>
  <cp:revision>282</cp:revision>
  <dcterms:created xsi:type="dcterms:W3CDTF">2012-04-26T17:06:14Z</dcterms:created>
  <dcterms:modified xsi:type="dcterms:W3CDTF">2022-10-05T15:43:34Z</dcterms:modified>
</cp:coreProperties>
</file>