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71" r:id="rId8"/>
    <p:sldId id="263" r:id="rId9"/>
    <p:sldId id="264" r:id="rId10"/>
    <p:sldId id="272" r:id="rId11"/>
    <p:sldId id="265" r:id="rId12"/>
    <p:sldId id="266" r:id="rId13"/>
    <p:sldId id="270" r:id="rId14"/>
    <p:sldId id="25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CA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6611779"/>
            <a:ext cx="76335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63351" y="253435"/>
            <a:ext cx="8129129" cy="63511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pic>
        <p:nvPicPr>
          <p:cNvPr id="1034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7654"/>
          <a:stretch/>
        </p:blipFill>
        <p:spPr bwMode="auto">
          <a:xfrm>
            <a:off x="7208864" y="81200"/>
            <a:ext cx="1797381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2744924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476672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nachalo4ka.ru/wp-content/uploads/2014/08/ugolki-1050x1200.pn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54" r="59471"/>
          <a:stretch/>
        </p:blipFill>
        <p:spPr bwMode="auto">
          <a:xfrm>
            <a:off x="566984" y="5013176"/>
            <a:ext cx="1456920" cy="1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enovo\Desktop\&#1082;&#1072;&#1083;&#1103;\&#1064;&#1080;&#1088;&#1082;&#1086;&#1074;&#1072;%20&#1050;.&#1042;.%20&#1084;&#1082;\&#1082;&#1088;&#1072;&#1089;&#1080;&#1074;&#1072;&#1103;%20&#1084;&#1077;&#1083;&#1086;&#1076;&#1080;&#1103;%20-%20&#1044;&#1099;&#1093;&#1072;&#1085;&#1080;&#1077;%20&#1072;&#1085;&#1075;&#1077;&#1083;&#1072;.%20(www.mixmuz.ru).mp3" TargetMode="Externa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ovo\Desktop\&#1082;&#1072;&#1083;&#1103;\&#1064;&#1080;&#1088;&#1082;&#1086;&#1074;&#1072;%20&#1050;.&#1042;.%20&#1084;&#1082;\sum_dozda_melodia_mmmmrelaksbezumno_krasivo_(muzebra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enovo\Desktop\&#1082;&#1072;&#1083;&#1103;\&#1064;&#1080;&#1088;&#1082;&#1086;&#1074;&#1072;%20&#1050;.&#1042;.%20&#1084;&#1082;\&#1045;&#1088;&#1072;&#1083;&#1072;&#1096;%20%20&#1054;&#1094;&#1077;&#1085;&#1082;&#1080;%20&#1087;&#1086;%20&#1082;&#1086;&#1085;&#1090;&#1088;&#1086;&#1083;&#1100;&#1085;&#1086;&#1081;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400724" y="5000636"/>
            <a:ext cx="3743276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ru-RU" sz="1600" b="1" i="1" dirty="0" smtClean="0">
                <a:latin typeface="Times New Roman" pitchFamily="18" charset="0"/>
                <a:cs typeface="Arial" charset="0"/>
              </a:rPr>
              <a:t> </a:t>
            </a:r>
            <a:r>
              <a:rPr lang="ru-RU" sz="1800" b="1" i="1" dirty="0" smtClean="0">
                <a:cs typeface="Times New Roman" pitchFamily="18" charset="0"/>
              </a:rPr>
              <a:t>Подготовила:</a:t>
            </a:r>
          </a:p>
          <a:p>
            <a:pPr algn="just">
              <a:buNone/>
            </a:pPr>
            <a:r>
              <a:rPr lang="ru-RU" sz="1800" b="1" i="1" dirty="0" smtClean="0">
                <a:cs typeface="Times New Roman" pitchFamily="18" charset="0"/>
              </a:rPr>
              <a:t>учитель начальных классов </a:t>
            </a:r>
          </a:p>
          <a:p>
            <a:pPr algn="just">
              <a:buNone/>
            </a:pPr>
            <a:r>
              <a:rPr lang="ru-RU" sz="1800" b="1" i="1" dirty="0" smtClean="0">
                <a:cs typeface="Times New Roman" pitchFamily="18" charset="0"/>
              </a:rPr>
              <a:t>МБОУ «СОШ  ст.  Старица»</a:t>
            </a:r>
          </a:p>
          <a:p>
            <a:pPr algn="just">
              <a:buNone/>
            </a:pPr>
            <a:r>
              <a:rPr lang="ru-RU" sz="1800" b="1" i="1" dirty="0" err="1" smtClean="0">
                <a:cs typeface="Times New Roman" pitchFamily="18" charset="0"/>
              </a:rPr>
              <a:t>Ширкова</a:t>
            </a:r>
            <a:r>
              <a:rPr lang="ru-RU" sz="1800" b="1" i="1" dirty="0" smtClean="0">
                <a:cs typeface="Times New Roman" pitchFamily="18" charset="0"/>
              </a:rPr>
              <a:t> Калерия Владимировна</a:t>
            </a:r>
          </a:p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75000"/>
                </a:schemeClr>
              </a:solidFill>
              <a:cs typeface="Arial" charset="0"/>
            </a:endParaRP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1357290" y="357166"/>
            <a:ext cx="7286676" cy="464742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Times New Roman" pitchFamily="18" charset="0"/>
              </a:rPr>
              <a:t>МАСТЕР-КЛАСС</a:t>
            </a:r>
          </a:p>
          <a:p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Times New Roman" pitchFamily="18" charset="0"/>
              </a:rPr>
              <a:t>ПО ТЕМЕ:</a:t>
            </a:r>
          </a:p>
          <a:p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Times New Roman" pitchFamily="18" charset="0"/>
              </a:rPr>
              <a:t>«Использование приемов самооценки и самоконтроля в рамках технологии оценивания образовательных достижений учащихся начальных классов»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621508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Старица, </a:t>
            </a:r>
            <a:r>
              <a:rPr lang="ru-RU" b="1" i="1" dirty="0" smtClean="0"/>
              <a:t>2022 </a:t>
            </a:r>
            <a:r>
              <a:rPr lang="ru-RU" b="1" i="1" dirty="0" smtClean="0"/>
              <a:t>г.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omiki_i_zamki_5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6500834" cy="65008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72066" y="5500702"/>
            <a:ext cx="38680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Рисуем дом</a:t>
            </a:r>
            <a:endParaRPr lang="ru-RU" sz="54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71604" y="1571612"/>
            <a:ext cx="678661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1.Фундамент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2.Ступени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3.Перила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Дверь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Окно - 1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Окно на чердаке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Водосточная труба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Труба на крыше дома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Трава возле дома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Использовали не менее 3 цветов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балл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Критерии оценивания: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4480" y="1000108"/>
            <a:ext cx="700092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Максимальное количество баллов -  10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0-4 балла -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5-6 баллов -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7-8 баллов -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баллов 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30092021_23ehtazh2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357562"/>
            <a:ext cx="3174603" cy="292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ses-1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00034" y="214289"/>
            <a:ext cx="8429684" cy="646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76672"/>
            <a:ext cx="5760640" cy="648072"/>
          </a:xfrm>
        </p:spPr>
        <p:txBody>
          <a:bodyPr/>
          <a:lstStyle/>
          <a:p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15123807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2"/>
          </a:xfrm>
        </p:spPr>
      </p:pic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2411760" y="1988840"/>
            <a:ext cx="5760640" cy="3327594"/>
            <a:chOff x="607288" y="-815361"/>
            <a:chExt cx="7925152" cy="526127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83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3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8" name="красивая мелодия - Дыхание ангела.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5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6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ozy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19" y="142852"/>
            <a:ext cx="8709541" cy="6572296"/>
          </a:xfrm>
          <a:prstGeom prst="rect">
            <a:avLst/>
          </a:prstGeom>
        </p:spPr>
      </p:pic>
      <p:pic>
        <p:nvPicPr>
          <p:cNvPr id="3" name="sum_dozda_melodia_mmmmrelaksbezumno_krasivo_(muzebr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857892"/>
            <a:ext cx="733428" cy="733428"/>
          </a:xfrm>
          <a:prstGeom prst="rect">
            <a:avLst/>
          </a:prstGeom>
        </p:spPr>
      </p:pic>
      <p:pic>
        <p:nvPicPr>
          <p:cNvPr id="4" name="sum_dozda_melodia_mmmmrelaksbezumno_krasivo_(muzebra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4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9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Ералаш  Оценки по контрольно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52400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928662" y="500042"/>
            <a:ext cx="4500594" cy="1785950"/>
          </a:xfrm>
          <a:prstGeom prst="cloudCallout">
            <a:avLst>
              <a:gd name="adj1" fmla="val -24584"/>
              <a:gd name="adj2" fmla="val 1215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1111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ОЦЕНКА </a:t>
            </a:r>
            <a:endParaRPr lang="ru-RU" sz="4400" dirty="0"/>
          </a:p>
        </p:txBody>
      </p:sp>
      <p:sp>
        <p:nvSpPr>
          <p:cNvPr id="4" name="Выноска-облако 3"/>
          <p:cNvSpPr/>
          <p:nvPr/>
        </p:nvSpPr>
        <p:spPr>
          <a:xfrm>
            <a:off x="4214810" y="2357430"/>
            <a:ext cx="4286280" cy="1857388"/>
          </a:xfrm>
          <a:prstGeom prst="cloudCallout">
            <a:avLst>
              <a:gd name="adj1" fmla="val -79581"/>
              <a:gd name="adj2" fmla="val 76890"/>
            </a:avLst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1111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ОТМЕТКА</a:t>
            </a:r>
            <a:r>
              <a:rPr lang="ru-RU" sz="4000" dirty="0" smtClean="0">
                <a:solidFill>
                  <a:srgbClr val="1111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857628"/>
            <a:ext cx="1857388" cy="2646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600" b="1" dirty="0" smtClean="0"/>
              <a:t>?</a:t>
            </a:r>
            <a:endParaRPr lang="ru-RU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0" y="0"/>
            <a:ext cx="4857752" cy="664371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ОЦЕНКА</a:t>
            </a:r>
            <a:endParaRPr lang="ru-RU" sz="2400" b="1" dirty="0" smtClean="0"/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Это словесная характеристика результатов действия («молодец»,«оригинально», «а вот здесь неточно, потому что…»).</a:t>
            </a:r>
          </a:p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>
                <a:solidFill>
                  <a:srgbClr val="006600"/>
                </a:solidFill>
                <a:latin typeface="+mj-lt"/>
              </a:rPr>
              <a:t>Можно оценивать любое действие ученика (а особенно успешное):</a:t>
            </a:r>
            <a:r>
              <a:rPr lang="ru-RU" sz="1600" b="1" i="1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+mj-lt"/>
              </a:rPr>
              <a:t>удачную мысль, высказанную в диалоге, односложный ответ на репродуктивный вопрос 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67999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1111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286248" y="0"/>
            <a:ext cx="4857752" cy="68580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ОТМЕТКА</a:t>
            </a:r>
            <a:r>
              <a:rPr lang="ru-RU" sz="2400" b="1" dirty="0" smtClean="0"/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Это фиксация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 результата </a:t>
            </a:r>
            <a:r>
              <a:rPr lang="ru-RU" sz="1600" b="1" dirty="0" err="1" smtClean="0">
                <a:solidFill>
                  <a:srgbClr val="002060"/>
                </a:solidFill>
              </a:rPr>
              <a:t>оценива</a:t>
            </a:r>
            <a:r>
              <a:rPr lang="ru-RU" sz="1600" b="1" dirty="0" smtClean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sz="1600" b="1" dirty="0" err="1" smtClean="0">
                <a:solidFill>
                  <a:srgbClr val="002060"/>
                </a:solidFill>
              </a:rPr>
              <a:t>ния</a:t>
            </a:r>
            <a:r>
              <a:rPr lang="ru-RU" sz="1600" b="1" dirty="0" smtClean="0">
                <a:solidFill>
                  <a:srgbClr val="002060"/>
                </a:solidFill>
              </a:rPr>
              <a:t> в  виде знака принятой системы (цифровой балл в любой шкале, любые цветовые и другие обозначения).</a:t>
            </a:r>
            <a:endParaRPr lang="ru-RU" b="1" dirty="0" smtClean="0">
              <a:solidFill>
                <a:srgbClr val="006600"/>
              </a:solidFill>
            </a:endParaRPr>
          </a:p>
          <a:p>
            <a:pPr algn="ctr"/>
            <a:endParaRPr lang="ru-RU" sz="1600" b="1" dirty="0" smtClean="0">
              <a:solidFill>
                <a:srgbClr val="00660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Ставится только </a:t>
            </a:r>
            <a:r>
              <a:rPr lang="ru-RU" sz="1600" b="1" i="1" dirty="0" smtClean="0">
                <a:solidFill>
                  <a:srgbClr val="006600"/>
                </a:solidFill>
              </a:rPr>
              <a:t>за решение продуктивной  учебной задачи</a:t>
            </a:r>
            <a:r>
              <a:rPr lang="ru-RU" sz="1600" b="1" dirty="0" smtClean="0">
                <a:solidFill>
                  <a:srgbClr val="006600"/>
                </a:solidFill>
              </a:rPr>
              <a:t>, в ходе которой ученик осмысливал цель и условия задания, осуществлял действия по поиску решения (хотя бы одно умение по использованию знаний), получал и представлял результат. </a:t>
            </a:r>
            <a:endParaRPr lang="ru-RU" b="1" dirty="0" smtClean="0">
              <a:solidFill>
                <a:srgbClr val="006600"/>
              </a:solidFill>
            </a:endParaRP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ockphoto-165980386-612x61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551E55"/>
              </a:clrFrom>
              <a:clrTo>
                <a:srgbClr val="551E5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5140" y="2571744"/>
            <a:ext cx="2232186" cy="2071702"/>
          </a:xfrm>
          <a:prstGeom prst="rect">
            <a:avLst/>
          </a:prstGeom>
        </p:spPr>
      </p:pic>
      <p:pic>
        <p:nvPicPr>
          <p:cNvPr id="3" name="Рисунок 2" descr="istockphoto-538036849-612x61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6514" y="2214554"/>
            <a:ext cx="6179095" cy="403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Подумаем!!!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28663" y="1000108"/>
          <a:ext cx="7858180" cy="549016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858180"/>
              </a:tblGrid>
              <a:tr h="703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ПРОСТОТА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УСКОРЕНЕННОСТЬ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8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ПОНЯТНОСТЬ ДЛЯ ВСЕХ СУБЪЕКТОВ ПРОЦЕССА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69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УНИВЕРСАЛЬНОСТЬ, ПОЗВОЛЯЮЩАЯ ПРИМЕНЯТЬ ЕЕ В РАЗЛИЧНЫХ ОБРАЗОВАТЕЛЬНЫХ СИСТЕМАХ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17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СИЛА ВОЗДЕЙСТВИЯ</a:t>
                      </a:r>
                      <a:endParaRPr lang="ru-RU" sz="1800" b="1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3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</a:rPr>
                        <a:t>ПОТЕНЦИАЛ МОДЕРНИЗАЦИИ</a:t>
                      </a:r>
                      <a:endParaRPr lang="ru-RU" sz="18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57686" y="214290"/>
            <a:ext cx="1571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639084"/>
          <a:ext cx="8501122" cy="6321786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951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ОТСУТСТВУЮТ ЧЕТКИЕ КРИТЕРИИ ОЦЕНКИ ДОСТИЖЕНИЯ ПЛАНИРУЕМЫХ РЕЗУЛЬТАТОВ ОБУЧЕНИЯ, ПОНЯТНЫЕ УЧАЩИМСЯ, РОДИТЕЛЯМ И ПЕДАГОГАМ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ПЕДАГОГ ВЫСТАВЛЯЕТ ОТМЕТКУ, ОРИЕНТИРУЯСЬ НА СРЕДНИЙ УРОВЕНЬ ЗНАНИЙ КЛАССА В ЦЕЛОМ, А НЕ НА ДОСТИЖЕНИЕ КАЖДЫМ УЧЕНИКОМ ЕДИНЫХ КРИТЕРИЕВ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3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СУЩЕСТВУЮЩАЯ СИСТЕМА ОЦЕНИВАНИЯ ОТРАЖАЕТ РЕЗУЛЬТАТ УСВОЕНИЯ ЗНАНИЙ, А НЕ ПРОЦЕСС ИХ УСВОЕНИЯ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7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ОТМЕТКИ, ВЫСТАВЛЯЕМЫЕ УЧАЩИМСЯ, НЕ ДАЮТ ПРЕДСТАВЛЕНИЯ ОБ УСВОЕНИИ КОНКРЕТНЫХ ЭЛЕМЕНТОВ ЗНАНИЙ, УМЕНИЙ, НАВЫКОВ ПО ОТДЕЛЬНЫМ РАЗДЕЛАМ УЧЕБНОЙ ПРОГРАММЫ, ЧТО НЕ ПОЗВОЛЯЕТ ОПРЕДЕЛИТЬ ИНДИВИДУАЛЬНУЮ ТРАЕКТОРИЮ ОБУЧЕНИЯ КАЖДОГО УЧЕНИКА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645">
                <a:tc>
                  <a:txBody>
                    <a:bodyPr/>
                    <a:lstStyle/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ОТСУТСТВУЕТ ОПЕРАТИВНАЯ СВЯЗЬ МЕЖДУ УЧЕНИКОМ И УЧИТЕЛЕМ В ПРОЦЕССЕ ОБУЧЕНИЯ, ЧТО НЕ СПОСОБСТВУЕТ ВЫСОКОЙ МОТИВАЦИИ  УЧАЩИХСЯ К ОБУЧЕНИЮ.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ТРУДНОСТЬ РАНЖИРОВАНИЯ РЕЗУЛЬТАТОВ СРЕДСТВАМИ ПЯТИБАЛЛЬНОЙ ОЦЕНКИ.</a:t>
                      </a:r>
                      <a:endParaRPr lang="ru-RU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3372" y="-285776"/>
            <a:ext cx="1714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-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185736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7" descr="https://fs.znanio.ru/d5af0e/2c/eb/3fcdcc14aa3187d83a971c89583f0fc8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1521" r="4456" b="3644"/>
          <a:stretch/>
        </p:blipFill>
        <p:spPr bwMode="auto">
          <a:xfrm>
            <a:off x="761363" y="928670"/>
            <a:ext cx="7981517" cy="54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385</Words>
  <Application>Microsoft Office PowerPoint</Application>
  <PresentationFormat>Экран (4:3)</PresentationFormat>
  <Paragraphs>132</Paragraphs>
  <Slides>14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Универсальный</dc:title>
  <dc:creator>Фокина Лидия Петровна</dc:creator>
  <cp:keywords>Шаблон презентации</cp:keywords>
  <cp:lastModifiedBy>Пользователь</cp:lastModifiedBy>
  <cp:revision>62</cp:revision>
  <dcterms:created xsi:type="dcterms:W3CDTF">2017-02-23T13:11:39Z</dcterms:created>
  <dcterms:modified xsi:type="dcterms:W3CDTF">2023-10-01T14:19:31Z</dcterms:modified>
</cp:coreProperties>
</file>