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6" r:id="rId7"/>
    <p:sldId id="265" r:id="rId8"/>
    <p:sldId id="275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1" r:id="rId17"/>
    <p:sldId id="278" r:id="rId18"/>
    <p:sldId id="276" r:id="rId19"/>
    <p:sldId id="277" r:id="rId20"/>
    <p:sldId id="281" r:id="rId21"/>
    <p:sldId id="279" r:id="rId22"/>
    <p:sldId id="280" r:id="rId23"/>
    <p:sldId id="282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314" r:id="rId34"/>
    <p:sldId id="283" r:id="rId35"/>
    <p:sldId id="293" r:id="rId36"/>
    <p:sldId id="294" r:id="rId37"/>
    <p:sldId id="295" r:id="rId38"/>
    <p:sldId id="305" r:id="rId39"/>
    <p:sldId id="306" r:id="rId40"/>
    <p:sldId id="307" r:id="rId41"/>
    <p:sldId id="308" r:id="rId42"/>
    <p:sldId id="309" r:id="rId43"/>
    <p:sldId id="310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11" r:id="rId54"/>
    <p:sldId id="315" r:id="rId55"/>
    <p:sldId id="316" r:id="rId56"/>
    <p:sldId id="317" r:id="rId57"/>
    <p:sldId id="312" r:id="rId58"/>
    <p:sldId id="313" r:id="rId59"/>
    <p:sldId id="261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A50021"/>
    <a:srgbClr val="800000"/>
    <a:srgbClr val="663300"/>
    <a:srgbClr val="00642D"/>
    <a:srgbClr val="D2A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1078-83A2-420F-BE37-BD27AC7D21F1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A1078-83A2-420F-BE37-BD27AC7D21F1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23AFA-427A-4B08-B92F-5291B2965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g0.liveinternet.ru/images/attach/c/0/34/150/34150127_0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g224.imageshack.us/img224/8795/11869413544if0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s05.radikal.ru/i178/1005/8d/bf2e27e3d7b5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54;&#1090;&#1082;&#1088;&#1099;&#1090;&#1086;&#1077;%20&#1079;&#1072;&#1085;&#1090;&#1080;&#1077;%20-%20&#1080;&#1090;&#1086;&#1075;&#1086;&#1074;&#1086;&#1077;%20&#1053;&#1077;&#1086;&#1073;&#1099;&#1095;&#1085;&#1086;&#1077;%20&#1087;&#1091;&#1090;&#1077;&#1096;&#1077;&#1089;&#1090;&#1074;&#1080;&#1077;\panda_convert.mp4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fons.ru/pic/201208/1400x1050/allfons.ru-16285.jpg" TargetMode="External"/><Relationship Id="rId7" Type="http://schemas.openxmlformats.org/officeDocument/2006/relationships/hyperlink" Target="https://infourok.ru/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s.privet.ru/community/Photoshopinka.com/86193786" TargetMode="External"/><Relationship Id="rId5" Type="http://schemas.openxmlformats.org/officeDocument/2006/relationships/hyperlink" Target="http://www.cantinhodaverinha.net/masks/SN41_Verinha.msk.jpg" TargetMode="External"/><Relationship Id="rId4" Type="http://schemas.openxmlformats.org/officeDocument/2006/relationships/hyperlink" Target="http://www.bankoboev.ru/fons/MjEzMA==/Bankoboev.Ru_zolotoi_fon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920880" cy="216024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Необычное путешествие.</a:t>
            </a:r>
            <a:endParaRPr lang="ru-RU" sz="5400" b="1" spc="50" dirty="0">
              <a:ln w="11430"/>
              <a:solidFill>
                <a:srgbClr val="99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3429000"/>
            <a:ext cx="4672608" cy="194421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Пантюхова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Т.В.</a:t>
            </a: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/с №22 п.Стодолище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476672"/>
            <a:ext cx="40324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solidFill>
                  <a:srgbClr val="FF3300"/>
                </a:solidFill>
                <a:latin typeface="Comic Sans MS" pitchFamily="66" charset="0"/>
              </a:rPr>
              <a:t>Появилась девочка в чашечке цветка,</a:t>
            </a:r>
            <a:br>
              <a:rPr lang="ru-RU" sz="3200" b="1" dirty="0" smtClean="0">
                <a:solidFill>
                  <a:srgbClr val="FF330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FF3300"/>
                </a:solidFill>
                <a:latin typeface="Comic Sans MS" pitchFamily="66" charset="0"/>
              </a:rPr>
              <a:t>И была та девочка не больше ноготка.</a:t>
            </a:r>
            <a:br>
              <a:rPr lang="ru-RU" sz="3200" b="1" dirty="0" smtClean="0">
                <a:solidFill>
                  <a:srgbClr val="FF330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FF3300"/>
                </a:solidFill>
                <a:latin typeface="Comic Sans MS" pitchFamily="66" charset="0"/>
              </a:rPr>
              <a:t>Кто читал такую книжку?</a:t>
            </a:r>
            <a:br>
              <a:rPr lang="ru-RU" sz="3200" b="1" dirty="0" smtClean="0">
                <a:solidFill>
                  <a:srgbClr val="FF330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FF3300"/>
                </a:solidFill>
                <a:latin typeface="Comic Sans MS" pitchFamily="66" charset="0"/>
              </a:rPr>
              <a:t>Знает девочку-малышку?</a:t>
            </a:r>
            <a:endParaRPr lang="ru-RU" sz="32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3" name="Picture 9" descr="C:\Documents and Settings\учитель\Мои документы\Мои рисунки\duimovochka_0-06-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980728"/>
            <a:ext cx="3960439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76672"/>
            <a:ext cx="39604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60066"/>
                </a:solidFill>
                <a:latin typeface="Comic Sans MS" pitchFamily="66" charset="0"/>
              </a:rPr>
              <a:t>Он сиреневый такой,</a:t>
            </a:r>
            <a:br>
              <a:rPr lang="ru-RU" sz="3200" b="1" dirty="0" smtClean="0">
                <a:solidFill>
                  <a:srgbClr val="660066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660066"/>
                </a:solidFill>
                <a:latin typeface="Comic Sans MS" pitchFamily="66" charset="0"/>
              </a:rPr>
              <a:t>Машет весело рукой.</a:t>
            </a:r>
            <a:br>
              <a:rPr lang="ru-RU" sz="3200" b="1" dirty="0" smtClean="0">
                <a:solidFill>
                  <a:srgbClr val="660066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660066"/>
                </a:solidFill>
                <a:latin typeface="Comic Sans MS" pitchFamily="66" charset="0"/>
              </a:rPr>
              <a:t>Он свалился к нам с луны –</a:t>
            </a:r>
            <a:br>
              <a:rPr lang="ru-RU" sz="3200" b="1" dirty="0" smtClean="0">
                <a:solidFill>
                  <a:srgbClr val="660066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660066"/>
                </a:solidFill>
                <a:latin typeface="Comic Sans MS" pitchFamily="66" charset="0"/>
              </a:rPr>
              <a:t>Знают, любят малыши.</a:t>
            </a:r>
            <a:endParaRPr lang="ru-RU" sz="3200" b="1" dirty="0">
              <a:solidFill>
                <a:srgbClr val="660066"/>
              </a:solidFill>
              <a:latin typeface="Comic Sans MS" pitchFamily="66" charset="0"/>
            </a:endParaRPr>
          </a:p>
        </p:txBody>
      </p:sp>
      <p:pic>
        <p:nvPicPr>
          <p:cNvPr id="4" name="Picture 9" descr="C:\Documents and Settings\учитель\Мои документы\Мои рисунки\22493_800x600_photos0800x600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16832"/>
            <a:ext cx="446449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3"/>
            <a:ext cx="34563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32523"/>
                </a:solidFill>
                <a:latin typeface="Comic Sans MS" pitchFamily="66" charset="0"/>
              </a:rPr>
              <a:t>Возле леса, на опушке,</a:t>
            </a:r>
            <a:br>
              <a:rPr lang="ru-RU" sz="3200" b="1" dirty="0" smtClean="0">
                <a:solidFill>
                  <a:srgbClr val="632523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632523"/>
                </a:solidFill>
                <a:latin typeface="Comic Sans MS" pitchFamily="66" charset="0"/>
              </a:rPr>
              <a:t>Трое их живет в избушке.</a:t>
            </a:r>
            <a:br>
              <a:rPr lang="ru-RU" sz="3200" b="1" dirty="0" smtClean="0">
                <a:solidFill>
                  <a:srgbClr val="632523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632523"/>
                </a:solidFill>
                <a:latin typeface="Comic Sans MS" pitchFamily="66" charset="0"/>
              </a:rPr>
              <a:t>Там три стула и три кружки,</a:t>
            </a:r>
            <a:br>
              <a:rPr lang="ru-RU" sz="3200" b="1" dirty="0" smtClean="0">
                <a:solidFill>
                  <a:srgbClr val="632523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632523"/>
                </a:solidFill>
                <a:latin typeface="Comic Sans MS" pitchFamily="66" charset="0"/>
              </a:rPr>
              <a:t>Три кроватки, три подушки.</a:t>
            </a:r>
            <a:br>
              <a:rPr lang="ru-RU" sz="3200" b="1" dirty="0" smtClean="0">
                <a:solidFill>
                  <a:srgbClr val="632523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632523"/>
                </a:solidFill>
                <a:latin typeface="Comic Sans MS" pitchFamily="66" charset="0"/>
              </a:rPr>
              <a:t>Угадайте без подсказки,</a:t>
            </a:r>
            <a:br>
              <a:rPr lang="ru-RU" sz="3200" b="1" dirty="0" smtClean="0">
                <a:solidFill>
                  <a:srgbClr val="632523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632523"/>
                </a:solidFill>
                <a:latin typeface="Comic Sans MS" pitchFamily="66" charset="0"/>
              </a:rPr>
              <a:t>Кто герои этой сказки?</a:t>
            </a:r>
            <a:endParaRPr lang="ru-RU" sz="3200" b="1" dirty="0">
              <a:solidFill>
                <a:srgbClr val="632523"/>
              </a:solidFill>
              <a:latin typeface="Comic Sans MS" pitchFamily="66" charset="0"/>
            </a:endParaRPr>
          </a:p>
        </p:txBody>
      </p:sp>
      <p:pic>
        <p:nvPicPr>
          <p:cNvPr id="3" name="Picture 9" descr="C:\Documents and Settings\учитель\Мои документы\Мои рисунки\fdb5c442e2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6672"/>
            <a:ext cx="4536504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8064" y="476672"/>
            <a:ext cx="34563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Comic Sans MS" pitchFamily="66" charset="0"/>
              </a:rPr>
              <a:t>В красной шапочке идет,</a:t>
            </a:r>
            <a:br>
              <a:rPr lang="ru-RU" sz="3200" b="1" dirty="0" smtClean="0">
                <a:solidFill>
                  <a:prstClr val="black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prstClr val="black"/>
                </a:solidFill>
                <a:latin typeface="Comic Sans MS" pitchFamily="66" charset="0"/>
              </a:rPr>
              <a:t>Пирожки с собой несет.</a:t>
            </a:r>
            <a:br>
              <a:rPr lang="ru-RU" sz="3200" b="1" dirty="0" smtClean="0">
                <a:solidFill>
                  <a:prstClr val="black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prstClr val="black"/>
                </a:solidFill>
                <a:latin typeface="Comic Sans MS" pitchFamily="66" charset="0"/>
              </a:rPr>
              <a:t>За кустами волк сидит</a:t>
            </a:r>
            <a:br>
              <a:rPr lang="ru-RU" sz="3200" b="1" dirty="0" smtClean="0">
                <a:solidFill>
                  <a:prstClr val="black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prstClr val="black"/>
                </a:solidFill>
                <a:latin typeface="Comic Sans MS" pitchFamily="66" charset="0"/>
              </a:rPr>
              <a:t>И за девочкой следит.</a:t>
            </a:r>
            <a:endParaRPr lang="ru-RU" sz="32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3" name="Picture 5" descr="C:\Documents and Settings\учитель\Мои документы\Мои рисунки\po_712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4392487" cy="590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31683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В детстве все над ним смеялись,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Оттолкнуть его старались: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Ведь никто не знал, что он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Белым лебедем рождён.</a:t>
            </a:r>
            <a:endParaRPr lang="ru-RU" sz="3200" dirty="0"/>
          </a:p>
        </p:txBody>
      </p:sp>
      <p:pic>
        <p:nvPicPr>
          <p:cNvPr id="3" name="Picture 5" descr="C:\Documents and Settings\учитель\Мои документы\Мои рисунки\gadkii_uten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60849"/>
            <a:ext cx="4680519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39604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solidFill>
                  <a:srgbClr val="9B2D1F">
                    <a:lumMod val="50000"/>
                  </a:srgbClr>
                </a:solidFill>
                <a:latin typeface="Comic Sans MS" pitchFamily="66" charset="0"/>
              </a:rPr>
              <a:t>Перед волком не дрожал,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solidFill>
                  <a:srgbClr val="9B2D1F">
                    <a:lumMod val="50000"/>
                  </a:srgbClr>
                </a:solidFill>
                <a:latin typeface="Comic Sans MS" pitchFamily="66" charset="0"/>
              </a:rPr>
              <a:t>От медведя убежал,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solidFill>
                  <a:srgbClr val="9B2D1F">
                    <a:lumMod val="50000"/>
                  </a:srgbClr>
                </a:solidFill>
                <a:latin typeface="Comic Sans MS" pitchFamily="66" charset="0"/>
              </a:rPr>
              <a:t>А лисице на зубок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solidFill>
                  <a:srgbClr val="9B2D1F">
                    <a:lumMod val="50000"/>
                  </a:srgbClr>
                </a:solidFill>
                <a:latin typeface="Comic Sans MS" pitchFamily="66" charset="0"/>
              </a:rPr>
              <a:t>Всё ж попался … </a:t>
            </a:r>
            <a:endParaRPr lang="ru-RU" sz="3200" b="1" dirty="0">
              <a:solidFill>
                <a:srgbClr val="9B2D1F">
                  <a:lumMod val="50000"/>
                </a:srgbClr>
              </a:solidFill>
              <a:latin typeface="Comic Sans MS" pitchFamily="66" charset="0"/>
            </a:endParaRPr>
          </a:p>
        </p:txBody>
      </p:sp>
      <p:pic>
        <p:nvPicPr>
          <p:cNvPr id="3" name="Picture 6" descr="C:\Documents and Settings\учитель\Мои документы\Мои рисунки\0bf335ad006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5" y="1124744"/>
            <a:ext cx="4188023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39604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3300"/>
                </a:solidFill>
                <a:latin typeface="Comic Sans MS" pitchFamily="66" charset="0"/>
              </a:rPr>
              <a:t>Уплетая калачи,</a:t>
            </a:r>
            <a:br>
              <a:rPr lang="ru-RU" sz="3200" b="1" dirty="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003300"/>
                </a:solidFill>
                <a:latin typeface="Comic Sans MS" pitchFamily="66" charset="0"/>
              </a:rPr>
              <a:t>Едет парень на печи.</a:t>
            </a:r>
            <a:br>
              <a:rPr lang="ru-RU" sz="3200" b="1" dirty="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003300"/>
                </a:solidFill>
                <a:latin typeface="Comic Sans MS" pitchFamily="66" charset="0"/>
              </a:rPr>
              <a:t>Едет прямо во дворец,</a:t>
            </a:r>
            <a:br>
              <a:rPr lang="ru-RU" sz="3200" b="1" dirty="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003300"/>
                </a:solidFill>
                <a:latin typeface="Comic Sans MS" pitchFamily="66" charset="0"/>
              </a:rPr>
              <a:t>Кто же этот молодец?</a:t>
            </a:r>
            <a:r>
              <a:rPr lang="ru-RU" sz="3200" b="1" dirty="0" smtClean="0">
                <a:solidFill>
                  <a:prstClr val="black"/>
                </a:solidFill>
                <a:latin typeface="Comic Sans MS" pitchFamily="66" charset="0"/>
              </a:rPr>
              <a:t/>
            </a:r>
            <a:br>
              <a:rPr lang="ru-RU" sz="3200" b="1" dirty="0" smtClean="0">
                <a:solidFill>
                  <a:prstClr val="black"/>
                </a:solidFill>
                <a:latin typeface="Comic Sans MS" pitchFamily="66" charset="0"/>
              </a:rPr>
            </a:br>
            <a:endParaRPr lang="ru-RU" sz="32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3" name="Picture 6" descr="C:\Documents and Settings\учитель\Мои документы\Мои рисунки\dd8737204cf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4176909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2040" y="476672"/>
            <a:ext cx="36724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3300"/>
                </a:solidFill>
                <a:latin typeface="Comic Sans MS" pitchFamily="66" charset="0"/>
              </a:rPr>
              <a:t>Сидит в корзинке девочка</a:t>
            </a:r>
            <a:br>
              <a:rPr lang="ru-RU" sz="3200" b="1" dirty="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003300"/>
                </a:solidFill>
                <a:latin typeface="Comic Sans MS" pitchFamily="66" charset="0"/>
              </a:rPr>
              <a:t>У мишки за спиной.</a:t>
            </a:r>
            <a:br>
              <a:rPr lang="ru-RU" sz="3200" b="1" dirty="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003300"/>
                </a:solidFill>
                <a:latin typeface="Comic Sans MS" pitchFamily="66" charset="0"/>
              </a:rPr>
              <a:t>Он сам, того не ведая,</a:t>
            </a:r>
            <a:br>
              <a:rPr lang="ru-RU" sz="3200" b="1" dirty="0" smtClean="0">
                <a:solidFill>
                  <a:srgbClr val="00330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003300"/>
                </a:solidFill>
                <a:latin typeface="Comic Sans MS" pitchFamily="66" charset="0"/>
              </a:rPr>
              <a:t>Несёт её домой?</a:t>
            </a:r>
            <a:endParaRPr lang="ru-RU" sz="3200" dirty="0">
              <a:solidFill>
                <a:srgbClr val="003300"/>
              </a:solidFill>
              <a:latin typeface="Comic Sans MS" pitchFamily="66" charset="0"/>
            </a:endParaRPr>
          </a:p>
        </p:txBody>
      </p:sp>
      <p:pic>
        <p:nvPicPr>
          <p:cNvPr id="3" name="Picture 6" descr="C:\Documents and Settings\учитель\Мои документы\Мои рисунки\C3C0397CC3F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960440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37444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Comic Sans MS" pitchFamily="66" charset="0"/>
              </a:rPr>
              <a:t>Рыбка не простая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Comic Sans MS" pitchFamily="66" charset="0"/>
              </a:rPr>
              <a:t>Чешуёй сверкает.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Comic Sans MS" pitchFamily="66" charset="0"/>
              </a:rPr>
              <a:t>Плавает, ныряет,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Comic Sans MS" pitchFamily="66" charset="0"/>
              </a:rPr>
              <a:t>Желанья исполняет.</a:t>
            </a:r>
            <a:endParaRPr lang="ru-RU" sz="32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3" name="Picture 6" descr="C:\Documents and Settings\учитель\Мои документы\Мои рисунки\1c1a346f4b8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76672"/>
            <a:ext cx="4033017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052736"/>
            <a:ext cx="59068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03762" y="2967335"/>
            <a:ext cx="9364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683568" y="1484784"/>
            <a:ext cx="7776864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56084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76673"/>
            <a:ext cx="7560839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34481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908720"/>
            <a:ext cx="5832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Умники!</a:t>
            </a:r>
            <a:endParaRPr lang="ru-RU" sz="9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09135" y="3244334"/>
            <a:ext cx="83388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4277" y="1052736"/>
            <a:ext cx="819545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Собери сказку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8595" y="1124744"/>
            <a:ext cx="59068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2492896"/>
            <a:ext cx="10081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св ленаголд"/>
          <p:cNvPicPr>
            <a:picLocks noChangeAspect="1" noChangeArrowheads="1"/>
          </p:cNvPicPr>
          <p:nvPr/>
        </p:nvPicPr>
        <p:blipFill>
          <a:blip r:embed="rId2" cstate="print"/>
          <a:srcRect l="5724" t="5092" r="6345" b="5666"/>
          <a:stretch>
            <a:fillRect/>
          </a:stretch>
        </p:blipFill>
        <p:spPr bwMode="auto">
          <a:xfrm>
            <a:off x="500034" y="476672"/>
            <a:ext cx="7143736" cy="5452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опия 710b8898bb10"/>
          <p:cNvPicPr/>
          <p:nvPr/>
        </p:nvPicPr>
        <p:blipFill>
          <a:blip r:embed="rId3" cstate="print"/>
          <a:srcRect t="926" r="23529" b="2778"/>
          <a:stretch>
            <a:fillRect/>
          </a:stretch>
        </p:blipFill>
        <p:spPr bwMode="auto">
          <a:xfrm flipH="1">
            <a:off x="6300192" y="3212976"/>
            <a:ext cx="235745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59632" y="908720"/>
            <a:ext cx="54726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Однажды я целую неделю читал сказки. И в голове у меня всё перепуталось.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Прочитайте внимательно и постарайтесь исправить меня, если я вдруг ошибся.</a:t>
            </a:r>
            <a:endParaRPr lang="ru-RU" sz="3200" b="1" i="1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710b8898bb10"/>
          <p:cNvPicPr/>
          <p:nvPr/>
        </p:nvPicPr>
        <p:blipFill>
          <a:blip r:embed="rId2" cstate="print"/>
          <a:srcRect t="926" r="23529" b="2778"/>
          <a:stretch>
            <a:fillRect/>
          </a:stretch>
        </p:blipFill>
        <p:spPr bwMode="auto">
          <a:xfrm>
            <a:off x="467544" y="548680"/>
            <a:ext cx="2175598" cy="309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352884" y="620688"/>
            <a:ext cx="4891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«Царевна-Индюшка»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68914" y="1556792"/>
            <a:ext cx="4134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«Царевна-Лягушка»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7" name="Рисунок 34" descr="http://viki.rdf.ru/media/viki/upload/preview/skas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276872"/>
            <a:ext cx="583264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764704"/>
            <a:ext cx="63925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FF0066"/>
                </a:solidFill>
              </a:rPr>
              <a:t>«По собачьему велению»</a:t>
            </a:r>
            <a:endParaRPr lang="ru-RU" sz="4400" b="1" i="1" dirty="0">
              <a:solidFill>
                <a:srgbClr val="FF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7" y="1700808"/>
            <a:ext cx="61926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FFFF00"/>
                </a:solidFill>
              </a:rPr>
              <a:t>«По щучьему велению»</a:t>
            </a:r>
            <a:endParaRPr lang="ru-RU" sz="4400" b="1" i="1" dirty="0">
              <a:solidFill>
                <a:srgbClr val="FFFF00"/>
              </a:solidFill>
            </a:endParaRPr>
          </a:p>
        </p:txBody>
      </p:sp>
      <p:pic>
        <p:nvPicPr>
          <p:cNvPr id="4" name="i-main-pic" descr="Картинка 43 из 9712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492896"/>
            <a:ext cx="4721178" cy="386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опия 710b8898bb10"/>
          <p:cNvPicPr/>
          <p:nvPr/>
        </p:nvPicPr>
        <p:blipFill>
          <a:blip r:embed="rId4" cstate="print"/>
          <a:srcRect t="926" r="23529" b="2778"/>
          <a:stretch>
            <a:fillRect/>
          </a:stretch>
        </p:blipFill>
        <p:spPr bwMode="auto">
          <a:xfrm flipH="1">
            <a:off x="5364088" y="2564904"/>
            <a:ext cx="3312368" cy="386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0066"/>
                </a:solidFill>
              </a:rPr>
              <a:t>«</a:t>
            </a:r>
            <a:r>
              <a:rPr lang="ru-RU" sz="4000" b="1" dirty="0" smtClean="0">
                <a:solidFill>
                  <a:srgbClr val="C00000"/>
                </a:solidFill>
              </a:rPr>
              <a:t>Иван царевич и зеленый волк</a:t>
            </a:r>
            <a:r>
              <a:rPr lang="ru-RU" sz="4000" b="1" i="1" dirty="0" smtClean="0">
                <a:solidFill>
                  <a:srgbClr val="FF0066"/>
                </a:solidFill>
              </a:rPr>
              <a:t> »</a:t>
            </a:r>
            <a:endParaRPr lang="ru-RU" sz="4000" b="1" i="1" dirty="0">
              <a:solidFill>
                <a:srgbClr val="FF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3" y="1412776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FF00"/>
                </a:solidFill>
              </a:rPr>
              <a:t>«</a:t>
            </a:r>
            <a:r>
              <a:rPr lang="ru-RU" sz="4000" b="1" dirty="0" smtClean="0">
                <a:solidFill>
                  <a:srgbClr val="FFFF00"/>
                </a:solidFill>
              </a:rPr>
              <a:t>Иван царевич и серый волк</a:t>
            </a:r>
            <a:r>
              <a:rPr lang="ru-RU" sz="4000" b="1" i="1" dirty="0" smtClean="0">
                <a:solidFill>
                  <a:srgbClr val="FFFF00"/>
                </a:solidFill>
              </a:rPr>
              <a:t> »</a:t>
            </a:r>
            <a:endParaRPr lang="ru-RU" sz="4000" b="1" i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Иван-царевич идет путем-дорогой, вдруг настигает его серый волк, на нем сидит Елена Прекрасная.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14554"/>
            <a:ext cx="4608512" cy="387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опия 710b8898bb10"/>
          <p:cNvPicPr/>
          <p:nvPr/>
        </p:nvPicPr>
        <p:blipFill>
          <a:blip r:embed="rId3" cstate="print"/>
          <a:srcRect t="926" r="23529" b="2778"/>
          <a:stretch>
            <a:fillRect/>
          </a:stretch>
        </p:blipFill>
        <p:spPr bwMode="auto">
          <a:xfrm flipH="1">
            <a:off x="5364088" y="2564904"/>
            <a:ext cx="3168352" cy="386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548681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«Сестрица </a:t>
            </a:r>
            <a:r>
              <a:rPr lang="ru-RU" sz="3600" b="1" dirty="0" err="1" smtClean="0">
                <a:solidFill>
                  <a:srgbClr val="FF0000"/>
                </a:solidFill>
              </a:rPr>
              <a:t>Аленушка</a:t>
            </a:r>
            <a:r>
              <a:rPr lang="ru-RU" sz="3600" b="1" dirty="0" smtClean="0">
                <a:solidFill>
                  <a:srgbClr val="FF0000"/>
                </a:solidFill>
              </a:rPr>
              <a:t> и братец Никитушка»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700808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«Сестрица </a:t>
            </a:r>
            <a:r>
              <a:rPr lang="ru-RU" sz="3600" b="1" dirty="0" err="1" smtClean="0">
                <a:solidFill>
                  <a:srgbClr val="FFFF00"/>
                </a:solidFill>
              </a:rPr>
              <a:t>Аленушка</a:t>
            </a:r>
            <a:r>
              <a:rPr lang="ru-RU" sz="3600" b="1" dirty="0" smtClean="0">
                <a:solidFill>
                  <a:srgbClr val="FFFF00"/>
                </a:solidFill>
              </a:rPr>
              <a:t> и братец Иванушка»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5" name="i-main-pic" descr="Картинка 64 из 9712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780928"/>
            <a:ext cx="496855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опия 710b8898bb10"/>
          <p:cNvPicPr/>
          <p:nvPr/>
        </p:nvPicPr>
        <p:blipFill>
          <a:blip r:embed="rId4" cstate="print"/>
          <a:srcRect t="926" r="23529" b="2778"/>
          <a:stretch>
            <a:fillRect/>
          </a:stretch>
        </p:blipFill>
        <p:spPr bwMode="auto">
          <a:xfrm>
            <a:off x="683568" y="2852936"/>
            <a:ext cx="280831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5"/>
          <p:cNvSpPr>
            <a:spLocks noGrp="1"/>
          </p:cNvSpPr>
          <p:nvPr>
            <p:ph idx="4294967295"/>
          </p:nvPr>
        </p:nvSpPr>
        <p:spPr>
          <a:xfrm>
            <a:off x="0" y="836613"/>
            <a:ext cx="8064500" cy="38163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endParaRPr lang="ru-RU" sz="2800" dirty="0" smtClean="0"/>
          </a:p>
          <a:p>
            <a:pPr algn="ctr">
              <a:spcBef>
                <a:spcPts val="0"/>
              </a:spcBef>
              <a:buNone/>
            </a:pPr>
            <a:endParaRPr lang="ru-RU" sz="1400" b="1" i="1" dirty="0" smtClean="0"/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>
            <a:off x="539552" y="476672"/>
            <a:ext cx="7992888" cy="561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defRPr/>
            </a:pPr>
            <a:r>
              <a:rPr lang="ru-RU" sz="2400" i="1" dirty="0" smtClean="0"/>
              <a:t> </a:t>
            </a:r>
            <a:endParaRPr kumimoji="0" lang="ru-RU" sz="24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476672"/>
            <a:ext cx="7488833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5" y="548680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3333CC"/>
                </a:solidFill>
              </a:rPr>
              <a:t>«Лапша из топора»</a:t>
            </a:r>
            <a:endParaRPr lang="ru-RU" sz="4000" dirty="0">
              <a:solidFill>
                <a:srgbClr val="3333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9" y="1340768"/>
            <a:ext cx="489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«Каша из топора»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5" name="i-main-pic" descr="Картинка 21 из 64000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988840"/>
            <a:ext cx="496855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опия 710b8898bb10"/>
          <p:cNvPicPr/>
          <p:nvPr/>
        </p:nvPicPr>
        <p:blipFill>
          <a:blip r:embed="rId4" cstate="print"/>
          <a:srcRect t="926" r="23529" b="2778"/>
          <a:stretch>
            <a:fillRect/>
          </a:stretch>
        </p:blipFill>
        <p:spPr bwMode="auto">
          <a:xfrm>
            <a:off x="683568" y="2348880"/>
            <a:ext cx="288032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548680"/>
            <a:ext cx="5976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Умнички</a:t>
            </a:r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9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79913" y="2852936"/>
            <a:ext cx="13681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772816"/>
            <a:ext cx="691276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Физминутка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nda_convert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4572000" y="-171450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0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zagadki-dlya-detey-o-multiplikatsionnyh-geroyah-47672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80920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8595" y="1196752"/>
            <a:ext cx="59068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02723" y="3244334"/>
            <a:ext cx="110158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340768"/>
            <a:ext cx="770485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Почини буквы!</a:t>
            </a:r>
            <a:endParaRPr lang="ru-RU" sz="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3244334"/>
            <a:ext cx="13681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О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8595" y="908720"/>
            <a:ext cx="59068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1988" y="1844824"/>
            <a:ext cx="68800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Исправим слова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77686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03332" y="1700808"/>
            <a:ext cx="70071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1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1628800"/>
            <a:ext cx="8640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1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16216" y="1700808"/>
            <a:ext cx="9361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1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1" y="2996952"/>
            <a:ext cx="11521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99793" y="2996952"/>
            <a:ext cx="12961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68684" y="2644170"/>
            <a:ext cx="11233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92080" y="3212976"/>
            <a:ext cx="11521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380312" y="2644170"/>
            <a:ext cx="11521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771 -0.20976 " pathEditMode="relative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965 -0.18872 " pathEditMode="relative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882 -0.19935 " pathEditMode="relative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083 0.18871 " pathEditMode="relative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226 0.1679 " pathEditMode="relative" ptsTypes="AA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4686 " pathEditMode="relative" ptsTypes="AA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16 0.23081 " pathEditMode="relative" ptsTypes="AA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9" grpId="0"/>
      <p:bldP spid="9" grpId="1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76672"/>
            <a:ext cx="756084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7992888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7" y="2132856"/>
            <a:ext cx="11521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9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2060848"/>
            <a:ext cx="8640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</a:t>
            </a:r>
            <a:endParaRPr lang="ru-RU" sz="9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2204864"/>
            <a:ext cx="9361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9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2204864"/>
            <a:ext cx="1224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9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16216" y="2132856"/>
            <a:ext cx="1224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9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2420888"/>
            <a:ext cx="12961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083 -0.25185 " pathEditMode="relative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965 -0.22017 " pathEditMode="relative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795 -0.25162 " pathEditMode="relative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8511 L -0.31493 0.3788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049 0.2937 " pathEditMode="relative" ptsTypes="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0.04302 L 0.03542 0.3577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77686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2132856"/>
            <a:ext cx="8640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endParaRPr lang="ru-RU" sz="9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2420888"/>
            <a:ext cx="12961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9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2492896"/>
            <a:ext cx="10081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9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092280" y="3244334"/>
            <a:ext cx="13681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9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3244334"/>
            <a:ext cx="11521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503 -0.20976 " pathEditMode="relative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01179 L 0.10244 -0.2715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6 0.01156 L 0.2757 -0.2925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9375 0.16767 " pathEditMode="relative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6215 0.14686 " pathEditMode="relative" ptsTypes="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56084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93105" y="3244334"/>
            <a:ext cx="101181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9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12160" y="3244334"/>
            <a:ext cx="14401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9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3284984"/>
            <a:ext cx="10081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9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2132856"/>
            <a:ext cx="12961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9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2132856"/>
            <a:ext cx="10081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1133 L 0.06303 -0.2192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0.01133 L 0.17326 -0.2192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-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54209E-6 L -0.08664 0.157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13 0.04903 L -0.05937 0.1854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42 0.06984 L -0.02361 0.1852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6842" y="1268760"/>
            <a:ext cx="63103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Замечательно!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96311" y="3244334"/>
            <a:ext cx="157126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Ю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052736"/>
            <a:ext cx="80648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 ком или о чём  говорится?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690336"/>
            <a:ext cx="38884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Кресло это не простое,</a:t>
            </a:r>
          </a:p>
          <a:p>
            <a:r>
              <a:rPr lang="ru-RU" sz="3200" dirty="0" smtClean="0"/>
              <a:t>Кресло это золотое.</a:t>
            </a:r>
          </a:p>
          <a:p>
            <a:r>
              <a:rPr lang="ru-RU" sz="3200" dirty="0" smtClean="0"/>
              <a:t>Только царь или царица</a:t>
            </a:r>
          </a:p>
          <a:p>
            <a:r>
              <a:rPr lang="ru-RU" sz="3200" dirty="0" smtClean="0"/>
              <a:t>Могут в кресло то</a:t>
            </a:r>
          </a:p>
          <a:p>
            <a:r>
              <a:rPr lang="ru-RU" sz="3200" dirty="0" smtClean="0"/>
              <a:t>садиться.</a:t>
            </a:r>
          </a:p>
        </p:txBody>
      </p:sp>
      <p:pic>
        <p:nvPicPr>
          <p:cNvPr id="5" name="Picture 7" descr="тро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8963" y="1557338"/>
            <a:ext cx="2857500" cy="45259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15616" y="836712"/>
            <a:ext cx="216024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000" dirty="0" smtClean="0"/>
              <a:t>Трон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828836"/>
            <a:ext cx="46085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К лесу передом стоит</a:t>
            </a:r>
          </a:p>
          <a:p>
            <a:r>
              <a:rPr lang="ru-RU" sz="3200" dirty="0" smtClean="0"/>
              <a:t>И кривой трубой дымит.</a:t>
            </a:r>
          </a:p>
          <a:p>
            <a:r>
              <a:rPr lang="ru-RU" sz="3200" dirty="0" smtClean="0"/>
              <a:t>Там Яга- лесная бабка-</a:t>
            </a:r>
          </a:p>
          <a:p>
            <a:r>
              <a:rPr lang="ru-RU" sz="3200" dirty="0" smtClean="0"/>
              <a:t>На печи зевает сладко.</a:t>
            </a:r>
          </a:p>
        </p:txBody>
      </p:sp>
      <p:pic>
        <p:nvPicPr>
          <p:cNvPr id="3" name="Picture 7" descr="на курьих ножка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1570038"/>
            <a:ext cx="3168848" cy="4078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764704"/>
            <a:ext cx="5223668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dirty="0" smtClean="0"/>
              <a:t>Избушка на курьих ножках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551837"/>
            <a:ext cx="45365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Кто знает эту сказку</a:t>
            </a:r>
          </a:p>
          <a:p>
            <a:r>
              <a:rPr lang="ru-RU" sz="3200" dirty="0" smtClean="0"/>
              <a:t>с детства,</a:t>
            </a:r>
          </a:p>
          <a:p>
            <a:r>
              <a:rPr lang="ru-RU" sz="3200" dirty="0" smtClean="0"/>
              <a:t>Поймёт, о чём я говорю:</a:t>
            </a:r>
          </a:p>
          <a:p>
            <a:r>
              <a:rPr lang="ru-RU" sz="3200" dirty="0" smtClean="0"/>
              <a:t>Какое транспортное</a:t>
            </a:r>
          </a:p>
          <a:p>
            <a:r>
              <a:rPr lang="ru-RU" sz="3200" dirty="0" smtClean="0"/>
              <a:t>средство</a:t>
            </a:r>
          </a:p>
          <a:p>
            <a:r>
              <a:rPr lang="ru-RU" sz="3200" dirty="0" smtClean="0"/>
              <a:t>Емелю привезло к царю?</a:t>
            </a:r>
          </a:p>
        </p:txBody>
      </p:sp>
      <p:pic>
        <p:nvPicPr>
          <p:cNvPr id="3" name="Picture 7" descr="печ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1700213"/>
            <a:ext cx="3384748" cy="45370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9" y="908720"/>
            <a:ext cx="2664296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dirty="0" smtClean="0"/>
              <a:t>Печка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551837"/>
            <a:ext cx="44644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Он живёт в глуши лесной,</a:t>
            </a:r>
          </a:p>
          <a:p>
            <a:r>
              <a:rPr lang="ru-RU" sz="3200" dirty="0" smtClean="0"/>
              <a:t>Сердца моего герой.</a:t>
            </a:r>
          </a:p>
          <a:p>
            <a:r>
              <a:rPr lang="ru-RU" sz="3200" dirty="0" smtClean="0"/>
              <a:t>Он костями громыхает</a:t>
            </a:r>
          </a:p>
          <a:p>
            <a:r>
              <a:rPr lang="ru-RU" sz="3200" dirty="0" smtClean="0"/>
              <a:t>И в округе всех пугает.</a:t>
            </a:r>
          </a:p>
          <a:p>
            <a:r>
              <a:rPr lang="ru-RU" sz="3200" dirty="0" smtClean="0"/>
              <a:t>Это что за старичок?</a:t>
            </a:r>
          </a:p>
          <a:p>
            <a:r>
              <a:rPr lang="ru-RU" sz="3200" dirty="0" smtClean="0"/>
              <a:t>Ну, конечно, ………</a:t>
            </a:r>
          </a:p>
        </p:txBody>
      </p:sp>
      <p:pic>
        <p:nvPicPr>
          <p:cNvPr id="5" name="Picture 7" descr="каще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104" y="1628774"/>
            <a:ext cx="3096344" cy="46085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1601" y="692696"/>
            <a:ext cx="4707882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dirty="0" smtClean="0"/>
              <a:t>Кощей Бессмертный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413338"/>
            <a:ext cx="45365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Внутри него водица,</a:t>
            </a:r>
          </a:p>
          <a:p>
            <a:r>
              <a:rPr lang="ru-RU" sz="3200" dirty="0" smtClean="0"/>
              <a:t>С ним не хотят водиться,</a:t>
            </a:r>
          </a:p>
          <a:p>
            <a:r>
              <a:rPr lang="ru-RU" sz="3200" dirty="0" smtClean="0"/>
              <a:t>А все его подружки-</a:t>
            </a:r>
          </a:p>
          <a:p>
            <a:r>
              <a:rPr lang="ru-RU" sz="3200" dirty="0" smtClean="0"/>
              <a:t>Пиявки да лягушки!</a:t>
            </a:r>
          </a:p>
          <a:p>
            <a:r>
              <a:rPr lang="ru-RU" sz="3200" dirty="0" smtClean="0"/>
              <a:t>Водорослями зарос</a:t>
            </a:r>
          </a:p>
          <a:p>
            <a:r>
              <a:rPr lang="ru-RU" sz="3200" dirty="0" smtClean="0"/>
              <a:t>Добрый дедушка</a:t>
            </a:r>
          </a:p>
          <a:p>
            <a:r>
              <a:rPr lang="ru-RU" sz="3200" dirty="0" smtClean="0"/>
              <a:t>………………</a:t>
            </a:r>
          </a:p>
        </p:txBody>
      </p:sp>
      <p:pic>
        <p:nvPicPr>
          <p:cNvPr id="3" name="Picture 7" descr="водяно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1052513"/>
            <a:ext cx="3322637" cy="44719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3609" y="620688"/>
            <a:ext cx="2592288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000" dirty="0" smtClean="0"/>
              <a:t>Водяной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980728"/>
            <a:ext cx="69127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2967334"/>
            <a:ext cx="19442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</a:t>
            </a:r>
            <a:endParaRPr lang="ru-RU" sz="9600" b="1" cap="none" spc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413338"/>
            <a:ext cx="4824536" cy="3679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Есть ещё в лесу один</a:t>
            </a:r>
          </a:p>
          <a:p>
            <a:r>
              <a:rPr lang="ru-RU" sz="3200" dirty="0" smtClean="0"/>
              <a:t>Очень важный господин.</a:t>
            </a:r>
          </a:p>
          <a:p>
            <a:r>
              <a:rPr lang="ru-RU" sz="3200" dirty="0" smtClean="0"/>
              <a:t>Он весь шишками оброс,</a:t>
            </a:r>
          </a:p>
          <a:p>
            <a:r>
              <a:rPr lang="ru-RU" sz="3200" dirty="0" smtClean="0"/>
              <a:t>На лице лишь виден нос.</a:t>
            </a:r>
          </a:p>
          <a:p>
            <a:r>
              <a:rPr lang="ru-RU" sz="3200" dirty="0" smtClean="0"/>
              <a:t>Может быть пуглив,</a:t>
            </a:r>
          </a:p>
          <a:p>
            <a:r>
              <a:rPr lang="ru-RU" sz="3200" dirty="0" smtClean="0"/>
              <a:t>как зайка,</a:t>
            </a:r>
          </a:p>
          <a:p>
            <a:r>
              <a:rPr lang="ru-RU" sz="3200" dirty="0" smtClean="0"/>
              <a:t>А зовут его ……..</a:t>
            </a:r>
          </a:p>
        </p:txBody>
      </p:sp>
      <p:pic>
        <p:nvPicPr>
          <p:cNvPr id="3" name="Picture 7" descr="леши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104" y="1773238"/>
            <a:ext cx="3099321" cy="45360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3" y="908720"/>
            <a:ext cx="2232247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dirty="0" smtClean="0"/>
              <a:t>Леший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628800"/>
            <a:ext cx="33123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На ступе волшебной старуха летит,</a:t>
            </a:r>
          </a:p>
          <a:p>
            <a:r>
              <a:rPr lang="ru-RU" sz="2800" dirty="0" smtClean="0"/>
              <a:t>Так быстро, что ветер за нею свистит.</a:t>
            </a:r>
          </a:p>
          <a:p>
            <a:r>
              <a:rPr lang="ru-RU" sz="2800" dirty="0" smtClean="0"/>
              <a:t>Живет она в сказочной темной глуши –</a:t>
            </a:r>
          </a:p>
          <a:p>
            <a:r>
              <a:rPr lang="ru-RU" sz="2800" dirty="0" smtClean="0"/>
              <a:t>Ты имя старухи назвать поспеши! </a:t>
            </a:r>
          </a:p>
        </p:txBody>
      </p:sp>
      <p:pic>
        <p:nvPicPr>
          <p:cNvPr id="3" name="Picture 7" descr="баба яг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944" y="1628800"/>
            <a:ext cx="4536504" cy="4608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7" y="692696"/>
            <a:ext cx="2664296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000" dirty="0" smtClean="0"/>
              <a:t>Баба Яга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3" y="1196752"/>
            <a:ext cx="6552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  <a:endParaRPr lang="ru-RU" sz="9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89899" y="3244334"/>
            <a:ext cx="107433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А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052736"/>
            <a:ext cx="75608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гостях у сказки «Царевна-лягушка»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668713" y="3105150"/>
          <a:ext cx="1804987" cy="647700"/>
        </p:xfrm>
        <a:graphic>
          <a:graphicData uri="http://schemas.openxmlformats.org/presentationml/2006/ole">
            <p:oleObj spid="_x0000_s1026" name="Объект упаковщика для оболочки" showAsIcon="1" r:id="rId3" imgW="1805040" imgH="6472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5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*Внимание! Во всех вопросах только один правильный ответ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348880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1. Отметьте, сколько сыновей было у царя.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717033"/>
            <a:ext cx="61024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A) 1</a:t>
            </a:r>
          </a:p>
          <a:p>
            <a:r>
              <a:rPr lang="pt-BR" sz="4000" dirty="0" smtClean="0"/>
              <a:t>B) 2</a:t>
            </a:r>
          </a:p>
          <a:p>
            <a:r>
              <a:rPr lang="pt-BR" sz="4000" dirty="0" smtClean="0"/>
              <a:t>C) 3</a:t>
            </a:r>
          </a:p>
          <a:p>
            <a:r>
              <a:rPr lang="pt-BR" sz="4000" dirty="0" smtClean="0"/>
              <a:t>D) 4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7048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2. Отметьте, какой предмет должен был указать, где живут невесты </a:t>
            </a:r>
            <a:r>
              <a:rPr lang="ru-RU" sz="4000" dirty="0" err="1" smtClean="0"/>
              <a:t>цареви</a:t>
            </a:r>
            <a:r>
              <a:rPr lang="ru-RU" sz="4000" dirty="0" smtClean="0"/>
              <a:t>-</a:t>
            </a:r>
          </a:p>
          <a:p>
            <a:r>
              <a:rPr lang="ru-RU" sz="4000" dirty="0" smtClean="0"/>
              <a:t>чей.</a:t>
            </a:r>
          </a:p>
          <a:p>
            <a:r>
              <a:rPr lang="ru-RU" sz="4000" dirty="0" smtClean="0"/>
              <a:t>A)               B)            C)           D)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4005064"/>
            <a:ext cx="2016224" cy="194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6039" y="4005064"/>
            <a:ext cx="2057970" cy="19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005064"/>
            <a:ext cx="187220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005064"/>
            <a:ext cx="22322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9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3. Отметьте, на ком женился младший брат.</a:t>
            </a:r>
          </a:p>
          <a:p>
            <a:r>
              <a:rPr lang="ru-RU" sz="4000" dirty="0" smtClean="0"/>
              <a:t>  A)           B)             C)              D)</a:t>
            </a:r>
            <a:endParaRPr lang="ru-RU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64904"/>
            <a:ext cx="166687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564904"/>
            <a:ext cx="18192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564904"/>
            <a:ext cx="2376264" cy="309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564904"/>
            <a:ext cx="237626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908720"/>
            <a:ext cx="6120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  <a:endParaRPr lang="ru-RU" sz="9600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96311" y="3244334"/>
            <a:ext cx="107433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Я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6710" y="692696"/>
            <a:ext cx="79905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Давайте составим слово!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96311" y="3244334"/>
            <a:ext cx="6848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Я</a:t>
            </a:r>
            <a:endParaRPr lang="ru-RU" sz="5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2420888"/>
            <a:ext cx="11117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А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2564904"/>
            <a:ext cx="936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Ю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63889" y="3244334"/>
            <a:ext cx="5760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О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93906" y="3982998"/>
            <a:ext cx="7541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</a:t>
            </a:r>
            <a:endParaRPr lang="ru-RU" sz="5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96136" y="2924944"/>
            <a:ext cx="1440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endParaRPr lang="ru-RU" sz="5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400318" y="1916832"/>
            <a:ext cx="7477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</a:t>
            </a:r>
            <a:endParaRPr lang="ru-RU" sz="5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75657" y="3244334"/>
            <a:ext cx="9361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</a:t>
            </a:r>
            <a:endParaRPr lang="ru-RU" sz="5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27784" y="3244334"/>
            <a:ext cx="6480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</a:t>
            </a:r>
            <a:endParaRPr lang="ru-RU" sz="5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364088" y="3789040"/>
            <a:ext cx="13681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</a:t>
            </a:r>
            <a:endParaRPr lang="ru-RU" sz="54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52320" y="3717032"/>
            <a:ext cx="415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accent2"/>
                </a:solidFill>
              </a:rPr>
              <a:t>!</a:t>
            </a:r>
            <a:endParaRPr lang="ru-RU" sz="5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0324 C -0.00086 -0.00624 -0.00711 -0.01064 -0.01024 -0.0148 C -0.01944 -0.02706 -0.01198 -0.02266 -0.02048 -0.02636 C -0.02691 -0.03215 -0.03437 -0.03608 -0.0408 -0.04186 C -0.04253 -0.04348 -0.04323 -0.04648 -0.04514 -0.04764 C -0.05538 -0.05389 -0.07048 -0.05828 -0.08125 -0.06314 C -0.09618 -0.06984 -0.10902 -0.08233 -0.12482 -0.08626 C -0.14948 -0.09228 -0.17291 -0.10106 -0.19722 -0.10939 C -0.22083 -0.11748 -0.24149 -0.13645 -0.26545 -0.14408 C -0.28159 -0.15495 -0.29618 -0.17091 -0.31319 -0.179 C -0.31857 -0.18455 -0.32586 -0.19241 -0.33211 -0.19635 C -0.33628 -0.19889 -0.34097 -0.19981 -0.34514 -0.20213 C -0.3533 -0.20675 -0.35173 -0.2093 -0.35955 -0.21554 C -0.36927 -0.2234 -0.37986 -0.23196 -0.38993 -0.23867 C -0.39583 -0.24954 -0.4033 -0.25139 -0.4118 -0.25809 C -0.42326 -0.26711 -0.43073 -0.27382 -0.44357 -0.27937 C -0.44652 -0.28053 -0.4493 -0.28215 -0.45225 -0.28307 C -0.45659 -0.28469 -0.46545 -0.287 -0.46545 -0.28677 C -0.47708 -0.28608 -0.48975 -0.28307 -0.50156 -0.28307 " pathEditMode="relative" rAng="0" ptsTypes="ffffffffffffffffffA">
                                      <p:cBhvr>
                                        <p:cTn id="22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678 -0.00254 -0.01355 -0.00509 -0.02032 -0.00763 C -0.02553 -0.00948 -0.0349 -0.01734 -0.0349 -0.01734 C -0.04827 -0.03515 -0.03264 -0.01619 -0.04792 -0.02891 C -0.05504 -0.03469 -0.06129 -0.04209 -0.06823 -0.0481 C -0.07726 -0.05596 -0.0823 -0.07123 -0.08993 -0.08094 C -0.09341 -0.09066 -0.09618 -0.09991 -0.10296 -0.10615 C -0.10868 -0.12118 -0.10226 -0.10684 -0.11459 -0.12349 C -0.1158 -0.12511 -0.11632 -0.12743 -0.11737 -0.12928 C -0.11875 -0.13182 -0.11997 -0.1346 -0.12171 -0.13691 C -0.12987 -0.14778 -0.13021 -0.14523 -0.13629 -0.16004 C -0.13976 -0.16836 -0.15226 -0.17946 -0.15226 -0.17946 C -0.15608 -0.19565 -0.1658 -0.19056 -0.17535 -0.19681 C -0.18316 -0.20189 -0.18872 -0.21068 -0.19705 -0.21415 C -0.2 -0.213 -0.2033 -0.21253 -0.20591 -0.21045 C -0.20747 -0.2093 -0.20747 -0.20606 -0.20868 -0.20444 C -0.2099 -0.20282 -0.21164 -0.20189 -0.21303 -0.20074 C -0.21511 -0.19311 -0.21459 -0.19704 -0.21459 -0.18917 " pathEditMode="relative" ptsTypes="fffffffffffffffffA">
                                      <p:cBhvr>
                                        <p:cTn id="2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11 -0.00971 0.01111 -0.0148 0.02031 -0.02705 C 0.02812 -0.05273 0.01806 -0.02197 0.0276 -0.0444 C 0.02934 -0.04856 0.03021 -0.05365 0.03194 -0.05781 C 0.03767 -0.07123 0.04462 -0.08302 0.05208 -0.09459 C 0.06701 -0.11771 0.04097 -0.07978 0.05799 -0.108 C 0.06059 -0.11216 0.06372 -0.11563 0.06667 -0.11956 C 0.07309 -0.12835 0.07795 -0.14014 0.08542 -0.14662 C 0.0908 -0.16096 0.09306 -0.17599 0.09705 -0.19102 C 0.09705 -0.19102 0.10017 -0.20236 0.1 -0.20259 C 0.09861 -0.20444 0.09618 -0.20074 0.09427 -0.20074 " pathEditMode="relative" ptsTypes="ffffffffffA">
                                      <p:cBhvr>
                                        <p:cTn id="30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33 -0.00185 -0.01666 -0.00925 -0.02309 -0.00971 C -0.03524 -0.01087 -0.04722 -0.01087 -0.05937 -0.01156 C -0.06614 -0.01411 -0.07274 -0.01596 -0.07969 -0.01734 C -0.10208 -0.02798 -0.09028 -0.02313 -0.1434 -0.01734 C -0.14757 -0.01688 -0.15503 -0.01156 -0.15503 -0.01156 C -0.15937 -0.00578 -0.16232 -0.00254 -0.16805 0 C -0.17535 0.00971 -0.17587 0.01873 -0.18541 0.02498 " pathEditMode="relative" ptsTypes="fffffffA">
                                      <p:cBhvr>
                                        <p:cTn id="3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57 -0.01041 0.00226 -0.01365 0.00868 -0.01943 C 0.01129 -0.0303 0.02066 -0.04695 0.02743 -0.05412 C 0.03073 -0.05759 0.03768 -0.06383 0.03768 -0.06383 C 0.04219 -0.07609 0.04497 -0.07887 0.05504 -0.08118 C 0.0625 -0.09575 0.05243 -0.07887 0.06372 -0.08881 C 0.06511 -0.0902 0.06546 -0.09297 0.06667 -0.09459 C 0.07032 -0.09945 0.07362 -0.1013 0.07813 -0.10431 C 0.08091 -0.11425 0.08178 -0.12489 0.08403 -0.13529 C 0.08455 -0.14801 0.08455 -0.16097 0.08542 -0.17369 C 0.08612 -0.18432 0.08837 -0.18548 0.08837 -0.19889 " pathEditMode="relative" ptsTypes="ffffffffffA">
                                      <p:cBhvr>
                                        <p:cTn id="3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08 -0.00185 0.0099 -0.00578 0.01598 -0.00763 C 0.01893 -0.01017 0.02171 -0.01295 0.02466 -0.01549 C 0.02605 -0.01688 0.029 -0.01942 0.029 -0.01942 C 0.03091 -0.02336 0.03403 -0.02636 0.0349 -0.03099 C 0.03577 -0.03608 0.03768 -0.04625 0.03768 -0.04625 C 0.03872 -0.0592 0.04202 -0.06961 0.0349 -0.07909 " pathEditMode="relative" ptsTypes="ffffffA">
                                      <p:cBhvr>
                                        <p:cTn id="4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94 -0.0074 -0.01493 -0.02544 -0.0217 -0.03862 C -0.02743 -0.04995 -0.03455 -0.06036 -0.04063 -0.07146 C -0.04392 -0.0777 -0.04531 -0.08325 -0.04931 -0.0888 C -0.05764 -0.0999 -0.05208 -0.08973 -0.06094 -0.09852 C -0.08056 -0.11794 -0.05573 -0.09528 -0.06962 -0.11378 C -0.07483 -0.12072 -0.07691 -0.12118 -0.08264 -0.12349 C -0.08733 -0.13274 -0.09375 -0.14061 -0.10156 -0.14477 C -0.10521 -0.1524 -0.10868 -0.15911 -0.11458 -0.16397 C -0.11806 -0.16327 -0.125 -0.16026 -0.12899 -0.16026 " pathEditMode="relative" ptsTypes="fffffffffA">
                                      <p:cBhvr>
                                        <p:cTn id="4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6.63275E-6 C 0.00452 -0.006 0.0092 -0.01063 0.01441 -0.01549 C 0.02691 -0.04023 0.0382 -0.06637 0.0507 -0.09088 C 0.0533 -0.10152 0.05782 -0.11123 0.06094 -0.12164 C 0.06389 -0.13181 0.06511 -0.14153 0.06962 -0.15078 C 0.07205 -0.16072 0.0724 -0.17067 0.07674 -0.17969 C 0.07882 -0.20096 0.08299 -0.22687 0.08698 -0.24722 C 0.08802 -0.25277 0.08924 -0.26595 0.09132 -0.27034 C 0.0941 -0.27613 0.10139 -0.28075 0.10573 -0.28399 C 0.10868 -0.2863 0.11146 -0.28908 0.11441 -0.29162 C 0.1158 -0.29301 0.11875 -0.29555 0.11875 -0.29555 C 0.11927 -0.2974 0.11979 -0.29948 0.12032 -0.30133 C 0.12084 -0.30318 0.1217 -0.30711 0.1217 -0.30711 " pathEditMode="relative" ptsTypes="ffffffffffffA">
                                      <p:cBhvr>
                                        <p:cTn id="5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2.96022E-7 C 0.01614 0.00763 0.03749 0.00416 0.05503 0.00601 C 0.05746 0.0067 0.05989 0.00786 0.06232 0.00786 C 0.0802 0.00786 0.09808 0.00716 0.11596 0.00601 C 0.12899 0.00508 0.13853 -0.01203 0.1493 -0.0192 C 0.15173 -0.02244 0.15381 -0.02614 0.15642 -0.02891 C 0.16249 -0.03539 0.16978 -0.03701 0.17534 -0.04441 C 0.18211 -0.05366 0.18767 -0.06615 0.19565 -0.07332 C 0.19617 -0.07517 0.19617 -0.07748 0.19704 -0.0791 C 0.19808 -0.08141 0.20051 -0.08234 0.20138 -0.08488 C 0.2026 -0.08835 0.20346 -0.10454 0.20433 -0.10801 C 0.20537 -0.11148 0.20746 -0.11425 0.20867 -0.11772 C 0.21145 -0.12512 0.21162 -0.13321 0.2144 -0.14085 C 0.21666 -0.1686 0.22343 -0.20028 0.1986 -0.21231 C 0.19687 -0.21878 0.1986 -0.21809 0.19565 -0.21809 " pathEditMode="relative" ptsTypes="ffffffffffffffA">
                                      <p:cBhvr>
                                        <p:cTn id="5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8.00185E-6 C 0.03663 -0.00069 0.07344 -0.00069 0.11007 -0.00185 C 0.12465 -0.00231 0.13732 -0.0148 0.15069 -0.01919 C 0.16979 -0.02567 0.19045 -0.02798 0.21007 -0.03075 C 0.21805 -0.03469 0.21979 -0.04717 0.22465 -0.05596 C 0.22812 -0.07053 0.22743 -0.06359 0.22743 -0.07724 " pathEditMode="relative" ptsTypes="fffffA">
                                      <p:cBhvr>
                                        <p:cTn id="5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5097E-6 C 0.0026 -0.02913 -0.00173 -0.00786 0.00728 -0.02705 C 0.00799 -0.02867 0.01007 -0.04 0.01025 -0.0407 C 0.01406 -0.05272 0.01997 -0.06359 0.02622 -0.07354 C 0.03455 -0.08718 0.02882 -0.08973 0.04202 -0.10037 C 0.04792 -0.11609 0.05347 -0.13205 0.06094 -0.14685 C 0.06459 -0.17645 0.06615 -0.20767 0.06233 -0.23751 C 0.06216 -0.23866 0.0474 -0.24306 0.04636 -0.24329 C 0.05486 -0.24722 0.04896 -0.24468 0.05365 -0.23751 " pathEditMode="relative" ptsTypes="ffffffffA">
                                      <p:cBhvr>
                                        <p:cTn id="62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0" grpId="0" build="allAtOnce"/>
      <p:bldP spid="12" grpId="0" build="allAtOnce"/>
      <p:bldP spid="13" grpId="0" build="allAtOnce"/>
      <p:bldP spid="14" grpId="0" build="allAtOnce"/>
      <p:bldP spid="15" grpId="0" build="allAtOnce"/>
      <p:bldP spid="16" grpId="0" build="allAtOnce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683568" y="404664"/>
            <a:ext cx="7920880" cy="64807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</a:t>
            </a:r>
            <a:endParaRPr lang="ru-RU" sz="3600" b="1" spc="50" dirty="0">
              <a:ln w="11430"/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Рисунок7.png"/>
          <p:cNvPicPr>
            <a:picLocks noChangeAspect="1"/>
          </p:cNvPicPr>
          <p:nvPr/>
        </p:nvPicPr>
        <p:blipFill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1187624" y="764704"/>
            <a:ext cx="6477969" cy="64807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9552" y="1196752"/>
            <a:ext cx="813690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Шаблон выполнен в программе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Adobe Photoshop CS2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72000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Для создания использовались изображения:</a:t>
            </a:r>
          </a:p>
          <a:p>
            <a:pPr marL="72000"/>
            <a:endParaRPr lang="ru-RU" sz="1200" dirty="0" smtClean="0"/>
          </a:p>
          <a:p>
            <a:pPr marL="72000" lvl="0">
              <a:buClr>
                <a:srgbClr val="800000"/>
              </a:buClr>
              <a:buSzPct val="75000"/>
              <a:buFont typeface="Wingdings" pitchFamily="2" charset="2"/>
              <a:buChar char="v"/>
            </a:pPr>
            <a:r>
              <a:rPr lang="ru-RU" dirty="0" smtClean="0"/>
              <a:t>   </a:t>
            </a:r>
            <a:r>
              <a:rPr lang="ru-RU" i="1" dirty="0" smtClean="0"/>
              <a:t>картинка для создания первой линии рамки и заливки для нижней части шаблона: </a:t>
            </a:r>
            <a:r>
              <a:rPr lang="ru-RU" dirty="0" smtClean="0">
                <a:hlinkClick r:id="rId3"/>
              </a:rPr>
              <a:t>http://www.allfons.ru/pic/201208/1400x1050/allfons.ru-16285.jpg</a:t>
            </a:r>
            <a:r>
              <a:rPr lang="ru-RU" dirty="0" smtClean="0"/>
              <a:t> </a:t>
            </a:r>
            <a:endParaRPr lang="ru-RU" i="1" dirty="0" smtClean="0"/>
          </a:p>
          <a:p>
            <a:pPr marL="72000" lvl="0">
              <a:buClr>
                <a:srgbClr val="800000"/>
              </a:buClr>
              <a:buSzPct val="75000"/>
              <a:buFont typeface="Wingdings" pitchFamily="2" charset="2"/>
              <a:buChar char="v"/>
            </a:pPr>
            <a:r>
              <a:rPr lang="ru-RU" i="1" dirty="0" smtClean="0"/>
              <a:t>   картинка для создания второй линии рамки, заливки цветов и фона: </a:t>
            </a:r>
            <a:r>
              <a:rPr lang="en-US" i="1" dirty="0" smtClean="0">
                <a:hlinkClick r:id="rId4"/>
              </a:rPr>
              <a:t>http://www.bankoboev.ru/fons/MjEzMA==/Bankoboev.Ru_zolotoi_fon.jpg</a:t>
            </a:r>
            <a:endParaRPr lang="ru-RU" i="1" dirty="0" smtClean="0"/>
          </a:p>
          <a:p>
            <a:pPr marL="72000" lvl="0">
              <a:buClr>
                <a:srgbClr val="800000"/>
              </a:buClr>
              <a:buSzPct val="75000"/>
              <a:buFont typeface="Wingdings" pitchFamily="2" charset="2"/>
              <a:buChar char="v"/>
            </a:pPr>
            <a:r>
              <a:rPr lang="ru-RU" i="1" dirty="0" smtClean="0"/>
              <a:t>   декоративный элемент внизу выполнен при помощи маски: </a:t>
            </a:r>
          </a:p>
          <a:p>
            <a:pPr marL="72000" lvl="0">
              <a:buSzPct val="75000"/>
            </a:pPr>
            <a:r>
              <a:rPr lang="ru-RU" dirty="0" smtClean="0">
                <a:hlinkClick r:id="rId5"/>
              </a:rPr>
              <a:t>http://www.cantinhodaverinha.net/masks/SN41_Verinha.msk.jpg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12. </a:t>
            </a:r>
            <a:r>
              <a:rPr lang="en-US" dirty="0" smtClean="0">
                <a:hlinkClick r:id="rId6"/>
              </a:rPr>
              <a:t>http://blogs.privet.ru/communi…</a:t>
            </a:r>
            <a:r>
              <a:rPr lang="en-US" dirty="0" smtClean="0"/>
              <a:t> </a:t>
            </a:r>
            <a:endParaRPr lang="ru-RU" dirty="0" smtClean="0"/>
          </a:p>
          <a:p>
            <a:pPr marL="72000" lvl="0">
              <a:buClr>
                <a:srgbClr val="800000"/>
              </a:buClr>
              <a:buSzPct val="75000"/>
              <a:buFont typeface="Wingdings" pitchFamily="2" charset="2"/>
              <a:buChar char="v"/>
            </a:pPr>
            <a:endParaRPr lang="ru-RU" sz="1000" i="1" dirty="0" smtClean="0"/>
          </a:p>
          <a:p>
            <a:pPr marL="72000" lvl="0">
              <a:buClr>
                <a:srgbClr val="800000"/>
              </a:buClr>
              <a:buSzPct val="75000"/>
              <a:buFont typeface="Wingdings" pitchFamily="2" charset="2"/>
              <a:buChar char="v"/>
            </a:pPr>
            <a:r>
              <a:rPr lang="ru-RU" dirty="0" smtClean="0"/>
              <a:t>элементы  интернет конкурса « В гостях у сказки «Царевна Лягушка» с сайта ООО «ИНФОУРОК», ссылка на сайт </a:t>
            </a:r>
            <a:r>
              <a:rPr lang="ru-RU" u="sng" dirty="0" smtClean="0">
                <a:hlinkClick r:id="rId7"/>
              </a:rPr>
              <a:t>https://</a:t>
            </a:r>
            <a:r>
              <a:rPr lang="ru-RU" u="sng" dirty="0" smtClean="0">
                <a:hlinkClick r:id="rId7"/>
              </a:rPr>
              <a:t>infourok.ru/</a:t>
            </a:r>
            <a:endParaRPr lang="ru-RU" u="sng" dirty="0" smtClean="0"/>
          </a:p>
          <a:p>
            <a:pPr marL="72000" lvl="0">
              <a:buClr>
                <a:srgbClr val="800000"/>
              </a:buClr>
              <a:buSzPct val="75000"/>
              <a:buFont typeface="Wingdings" pitchFamily="2" charset="2"/>
              <a:buChar char="v"/>
            </a:pPr>
            <a:r>
              <a:rPr lang="ru-RU" dirty="0" err="1" smtClean="0"/>
              <a:t>физминутка</a:t>
            </a:r>
            <a:r>
              <a:rPr lang="ru-RU" dirty="0" smtClean="0"/>
              <a:t> с сайта ООО «ИНФОУРОК», ссылка на сайт </a:t>
            </a:r>
            <a:r>
              <a:rPr lang="ru-RU" u="sng" dirty="0" smtClean="0">
                <a:hlinkClick r:id="rId7"/>
              </a:rPr>
              <a:t>https://infourok.ru/</a:t>
            </a:r>
            <a:endParaRPr lang="ru-RU" u="sng" dirty="0" smtClean="0"/>
          </a:p>
          <a:p>
            <a:pPr marL="72000" lvl="0">
              <a:buClr>
                <a:srgbClr val="800000"/>
              </a:buClr>
              <a:buSzPct val="75000"/>
              <a:buFont typeface="Wingdings" pitchFamily="2" charset="2"/>
              <a:buChar char="v"/>
            </a:pPr>
            <a:r>
              <a:rPr lang="ru-RU" u="sng" dirty="0" smtClean="0"/>
              <a:t>Картинки и другие материалы из свободного доступа интернета.</a:t>
            </a:r>
          </a:p>
          <a:p>
            <a:r>
              <a:rPr lang="ru-RU" dirty="0" smtClean="0"/>
              <a:t>Идея, используемая на занятии, взята из компьютерной игры «Баба – Яга учится читать» </a:t>
            </a:r>
            <a:r>
              <a:rPr lang="ru-RU" dirty="0" err="1" smtClean="0"/>
              <a:t>Com</a:t>
            </a:r>
            <a:r>
              <a:rPr lang="ru-RU" dirty="0" smtClean="0"/>
              <a:t>. </a:t>
            </a:r>
            <a:r>
              <a:rPr lang="en-US" dirty="0" smtClean="0"/>
              <a:t>Media. А</a:t>
            </a:r>
            <a:r>
              <a:rPr lang="ru-RU" dirty="0" smtClean="0"/>
              <a:t>втор сценария – Маша </a:t>
            </a:r>
            <a:r>
              <a:rPr lang="ru-RU" smtClean="0"/>
              <a:t>Лукашина</a:t>
            </a:r>
            <a:r>
              <a:rPr lang="ru-RU" dirty="0" smtClean="0"/>
              <a:t>.</a:t>
            </a:r>
          </a:p>
          <a:p>
            <a:pPr marL="72000" lvl="0">
              <a:buClr>
                <a:srgbClr val="800000"/>
              </a:buClr>
              <a:buSzPct val="75000"/>
              <a:buFont typeface="Wingdings" pitchFamily="2" charset="2"/>
              <a:buChar char="v"/>
            </a:pPr>
            <a:endParaRPr lang="ru-RU" sz="1000" u="sng" dirty="0" smtClean="0"/>
          </a:p>
          <a:p>
            <a:pPr marL="72000" lvl="0">
              <a:buClr>
                <a:srgbClr val="800000"/>
              </a:buClr>
              <a:buSzPct val="75000"/>
              <a:buFont typeface="Wingdings" pitchFamily="2" charset="2"/>
              <a:buChar char="v"/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момент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создания презентации все ссылки активны.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Documents and Settings\учитель\Мои документы\Мои рисунки\1221162506_v-gostjakh-u-skazki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844824"/>
            <a:ext cx="8496944" cy="2800767"/>
          </a:xfrm>
          <a:prstGeom prst="rect">
            <a:avLst/>
          </a:prstGeom>
          <a:noFill/>
        </p:spPr>
        <p:txBody>
          <a:bodyPr>
            <a:prstTxWarp prst="textInflate">
              <a:avLst/>
            </a:prstTxWarp>
            <a:spAutoFit/>
          </a:bodyPr>
          <a:lstStyle/>
          <a:p>
            <a:pPr algn="ctr">
              <a:defRPr/>
            </a:pPr>
            <a:r>
              <a:rPr lang="ru-RU" sz="8800" b="1" dirty="0" smtClean="0">
                <a:ln w="1905"/>
                <a:gradFill>
                  <a:gsLst>
                    <a:gs pos="0">
                      <a:srgbClr val="855D5D">
                        <a:shade val="20000"/>
                        <a:satMod val="200000"/>
                      </a:srgbClr>
                    </a:gs>
                    <a:gs pos="78000">
                      <a:srgbClr val="855D5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55D5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Отгадай загадки</a:t>
            </a:r>
            <a:endParaRPr lang="ru-RU" sz="8800" b="1" dirty="0">
              <a:ln w="1905"/>
              <a:gradFill>
                <a:gsLst>
                  <a:gs pos="0">
                    <a:srgbClr val="855D5D">
                      <a:shade val="20000"/>
                      <a:satMod val="200000"/>
                    </a:srgbClr>
                  </a:gs>
                  <a:gs pos="78000">
                    <a:srgbClr val="855D5D">
                      <a:tint val="90000"/>
                      <a:shade val="89000"/>
                      <a:satMod val="220000"/>
                    </a:srgbClr>
                  </a:gs>
                  <a:gs pos="100000">
                    <a:srgbClr val="855D5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617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869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548680"/>
            <a:ext cx="43924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Всех на свете он добрей,</a:t>
            </a:r>
            <a:b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Лечит он больных зверей,</a:t>
            </a:r>
            <a:b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И однажды бегемота</a:t>
            </a:r>
            <a:b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Вытащил он из болота.</a:t>
            </a:r>
            <a:b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Он известен, знаменит,</a:t>
            </a:r>
            <a:b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Это доктор … </a:t>
            </a:r>
            <a:endParaRPr lang="ru-RU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Picture 9" descr="C:\Documents and Settings\учитель\Мои документы\Мои рисунки\933179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88843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476672"/>
            <a:ext cx="38884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984807"/>
                </a:solidFill>
                <a:latin typeface="Comic Sans MS" pitchFamily="66" charset="0"/>
              </a:rPr>
              <a:t>Бабусю знает целый свет,</a:t>
            </a:r>
            <a:br>
              <a:rPr lang="ru-RU" sz="3200" b="1" dirty="0" smtClean="0">
                <a:solidFill>
                  <a:srgbClr val="984807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984807"/>
                </a:solidFill>
                <a:latin typeface="Comic Sans MS" pitchFamily="66" charset="0"/>
              </a:rPr>
              <a:t>Ей от роду лишь триста лет.</a:t>
            </a:r>
            <a:br>
              <a:rPr lang="ru-RU" sz="3200" b="1" dirty="0" smtClean="0">
                <a:solidFill>
                  <a:srgbClr val="984807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984807"/>
                </a:solidFill>
                <a:latin typeface="Comic Sans MS" pitchFamily="66" charset="0"/>
              </a:rPr>
              <a:t>Там, на неведомых дорожках,</a:t>
            </a:r>
            <a:br>
              <a:rPr lang="ru-RU" sz="3200" b="1" dirty="0" smtClean="0">
                <a:solidFill>
                  <a:srgbClr val="984807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984807"/>
                </a:solidFill>
                <a:latin typeface="Comic Sans MS" pitchFamily="66" charset="0"/>
              </a:rPr>
              <a:t>Дом её на курьих ножках.</a:t>
            </a:r>
            <a:endParaRPr lang="ru-RU" sz="3200" b="1" dirty="0">
              <a:solidFill>
                <a:srgbClr val="984807"/>
              </a:solidFill>
              <a:latin typeface="Comic Sans MS" pitchFamily="66" charset="0"/>
            </a:endParaRPr>
          </a:p>
        </p:txBody>
      </p:sp>
      <p:pic>
        <p:nvPicPr>
          <p:cNvPr id="3" name="Picture 9" descr="C:\Documents and Settings\учитель\Мои документы\Мои рисунки\6b167cc2c382_1265818665_acdghlrvy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3238"/>
            <a:ext cx="3852044" cy="460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88024" y="476673"/>
            <a:ext cx="381642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С букварём шагает в школу</a:t>
            </a:r>
            <a:b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Деревянный мальчуган.</a:t>
            </a:r>
            <a:b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Попадает вместо школы</a:t>
            </a:r>
            <a:b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В полотняный балаган.</a:t>
            </a:r>
            <a:b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Как зовётся эта книжка?</a:t>
            </a:r>
            <a:b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Кто герой её – мальчишка?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9" descr="C:\Documents and Settings\учитель\Мои документы\Мои рисунки\0a22096e9871460084a61bb9526e2bc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403244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E36C09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691</Words>
  <Application>Microsoft Office PowerPoint</Application>
  <PresentationFormat>Экран (4:3)</PresentationFormat>
  <Paragraphs>173</Paragraphs>
  <Slides>59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1" baseType="lpstr">
      <vt:lpstr>Тема Office</vt:lpstr>
      <vt:lpstr>Объект упаковщика для оболочки</vt:lpstr>
      <vt:lpstr>Необычное путешествие.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Источники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Елена</dc:creator>
  <cp:lastModifiedBy>USER</cp:lastModifiedBy>
  <cp:revision>95</cp:revision>
  <dcterms:created xsi:type="dcterms:W3CDTF">2014-10-04T11:14:22Z</dcterms:created>
  <dcterms:modified xsi:type="dcterms:W3CDTF">2022-11-09T18:29:12Z</dcterms:modified>
</cp:coreProperties>
</file>