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204864"/>
            <a:ext cx="6400800" cy="175260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КВИЗ</a:t>
            </a:r>
          </a:p>
          <a:p>
            <a:r>
              <a:rPr lang="ru-RU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«Люби и знай свой родной край»</a:t>
            </a:r>
            <a:endParaRPr lang="ru-RU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73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40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1634028"/>
            <a:ext cx="6400800" cy="1752600"/>
          </a:xfrm>
        </p:spPr>
        <p:txBody>
          <a:bodyPr>
            <a:normAutofit fontScale="25000" lnSpcReduction="20000"/>
          </a:bodyPr>
          <a:lstStyle/>
          <a:p>
            <a:r>
              <a:rPr lang="ru-RU" sz="112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2.  </a:t>
            </a:r>
            <a:r>
              <a:rPr lang="ru-RU" sz="112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В) в 1930 </a:t>
            </a:r>
            <a:r>
              <a:rPr lang="ru-RU" sz="11200" b="1" i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году</a:t>
            </a:r>
          </a:p>
          <a:p>
            <a:endParaRPr lang="ru-RU" sz="8000" dirty="0" smtClean="0">
              <a:solidFill>
                <a:srgbClr val="4141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0" dirty="0">
              <a:solidFill>
                <a:srgbClr val="4141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1930 г на основании постановления Президиума ВЦИК РСФСР был образован Остяко-Вогульский национальный округ с центром в селе </a:t>
            </a:r>
            <a:r>
              <a:rPr lang="ru-RU" sz="8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Самарово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состав нового региона вошли шесть районов: </a:t>
            </a:r>
            <a:r>
              <a:rPr lang="ru-RU" sz="8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Берёзовский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Кондинский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Ларьякский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Самаровский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Шурышкарский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17 января 1934 года округ стал частью Обь-Иртышской области. </a:t>
            </a:r>
            <a:endParaRPr lang="ru-RU" sz="8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декабре 1934 года </a:t>
            </a: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  </a:t>
            </a: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переведён 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Омской области. С 1937 года </a:t>
            </a:r>
            <a:r>
              <a:rPr lang="ru-RU" sz="8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Шурышкарский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передан в Ямало-Ненецкий национальный округ.</a:t>
            </a:r>
          </a:p>
        </p:txBody>
      </p:sp>
    </p:spTree>
    <p:extLst>
      <p:ext uri="{BB962C8B-B14F-4D97-AF65-F5344CB8AC3E}">
        <p14:creationId xmlns:p14="http://schemas.microsoft.com/office/powerpoint/2010/main" val="421712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1988840"/>
            <a:ext cx="6400800" cy="1752600"/>
          </a:xfrm>
        </p:spPr>
        <p:txBody>
          <a:bodyPr>
            <a:normAutofit fontScale="25000" lnSpcReduction="20000"/>
          </a:bodyPr>
          <a:lstStyle/>
          <a:p>
            <a:r>
              <a:rPr lang="ru-RU" sz="1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А) Остяко-Вогульский автономный </a:t>
            </a:r>
            <a:r>
              <a:rPr lang="ru-RU" sz="1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округ</a:t>
            </a:r>
          </a:p>
          <a:p>
            <a:endParaRPr lang="ru-RU" sz="1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1940 года наш округ назывался </a:t>
            </a:r>
          </a:p>
          <a:p>
            <a:r>
              <a:rPr lang="ru-RU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Остяко-Вогульский.</a:t>
            </a:r>
          </a:p>
          <a:p>
            <a:r>
              <a:rPr lang="ru-RU" sz="9600" dirty="0" smtClean="0">
                <a:solidFill>
                  <a:schemeClr val="tx1"/>
                </a:solidFill>
                <a:latin typeface="Arial"/>
              </a:rPr>
              <a:t> </a:t>
            </a:r>
            <a:r>
              <a:rPr lang="ru-RU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октября 1940 года Указом Президиума Верховного Совета РСФСР Остяко-Вогульский национальный округ переименован в Ханты-Мансийский. </a:t>
            </a:r>
          </a:p>
        </p:txBody>
      </p:sp>
    </p:spTree>
    <p:extLst>
      <p:ext uri="{BB962C8B-B14F-4D97-AF65-F5344CB8AC3E}">
        <p14:creationId xmlns:p14="http://schemas.microsoft.com/office/powerpoint/2010/main" val="74140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1196752"/>
            <a:ext cx="6400800" cy="1752600"/>
          </a:xfrm>
        </p:spPr>
        <p:txBody>
          <a:bodyPr>
            <a:normAutofit fontScale="25000" lnSpcReduction="20000"/>
          </a:bodyPr>
          <a:lstStyle/>
          <a:p>
            <a:r>
              <a:rPr lang="ru-RU" sz="1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28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Б) </a:t>
            </a:r>
            <a:r>
              <a:rPr lang="ru-RU" sz="12800" b="1" i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Вороний день</a:t>
            </a:r>
          </a:p>
          <a:p>
            <a:endParaRPr lang="ru-RU" sz="12800" b="1" i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ru-RU" sz="1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апреля народы ханты и манси встречают ежегодный весенний праздник «</a:t>
            </a:r>
            <a:r>
              <a:rPr lang="ru-RU" sz="1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Вороний</a:t>
            </a:r>
            <a:r>
              <a:rPr lang="ru-RU" sz="1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ru-RU" sz="1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«</a:t>
            </a:r>
            <a:r>
              <a:rPr lang="ru-RU" sz="1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Вороний</a:t>
            </a:r>
            <a:r>
              <a:rPr lang="ru-RU" sz="1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ru-RU" sz="1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– это день прилета первых птиц, </a:t>
            </a:r>
            <a:r>
              <a:rPr lang="ru-RU" sz="1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пробуждения </a:t>
            </a:r>
            <a:r>
              <a:rPr lang="ru-RU" sz="1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 после долгой зимней спячки. Ворона почитается </a:t>
            </a:r>
            <a:r>
              <a:rPr lang="ru-RU" sz="1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хантами</a:t>
            </a:r>
            <a:r>
              <a:rPr lang="ru-RU" sz="1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манси как птица,  </a:t>
            </a:r>
            <a:r>
              <a:rPr lang="ru-RU" sz="1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сулящая семьям здоровых детей, а стадам – хороший приплод оленят.</a:t>
            </a:r>
            <a:endParaRPr lang="ru-RU" sz="1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5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372" y="908720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Б) </a:t>
            </a:r>
            <a:r>
              <a:rPr lang="ru-RU" b="1" i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Ханты-Мансийск – </a:t>
            </a:r>
          </a:p>
          <a:p>
            <a:r>
              <a:rPr lang="ru-RU" b="1" i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столица округа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Верина-ИВ\Downloads\1663356485_6-mykaleidoscope-ru-p-stolitsa-khanti-mansiiska-vkontakte-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2132856"/>
            <a:ext cx="5976664" cy="3982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28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260648"/>
            <a:ext cx="6400800" cy="1752600"/>
          </a:xfrm>
        </p:spPr>
        <p:txBody>
          <a:bodyPr>
            <a:normAutofit fontScale="92500" lnSpcReduction="20000"/>
          </a:bodyPr>
          <a:lstStyle/>
          <a:p>
            <a:pPr lvl="0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раунд</a:t>
            </a:r>
            <a:endParaRPr lang="en-US" sz="40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края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074" name="Picture 2" descr="C:\Users\Верина-ИВ\Downloads\1648948793_62-vsegda-pomnim-com-p-taiga-khanti-mansiisk-foto-7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6"/>
          <a:stretch/>
        </p:blipFill>
        <p:spPr bwMode="auto">
          <a:xfrm>
            <a:off x="1406808" y="1926170"/>
            <a:ext cx="6549567" cy="4024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11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836712"/>
            <a:ext cx="6400800" cy="1752600"/>
          </a:xfrm>
        </p:spPr>
        <p:txBody>
          <a:bodyPr>
            <a:normAutofit fontScale="25000" lnSpcReduction="20000"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20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Какие леса </a:t>
            </a:r>
            <a:r>
              <a:rPr lang="ru-RU" sz="12000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преобладают</a:t>
            </a:r>
          </a:p>
          <a:p>
            <a:pPr lvl="0">
              <a:spcAft>
                <a:spcPts val="0"/>
              </a:spcAft>
            </a:pPr>
            <a:r>
              <a:rPr lang="ru-RU" sz="12000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20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в Югорском крае?</a:t>
            </a:r>
            <a:endParaRPr lang="ru-RU" sz="1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</a:t>
            </a:r>
          </a:p>
          <a:p>
            <a:pPr marL="457200">
              <a:spcAft>
                <a:spcPts val="0"/>
              </a:spcAft>
            </a:pPr>
            <a:r>
              <a:rPr lang="ru-RU" sz="1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</a:t>
            </a:r>
            <a:r>
              <a:rPr lang="ru-RU" sz="100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А</a:t>
            </a:r>
            <a:r>
              <a:rPr lang="ru-RU" sz="100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) лиственные</a:t>
            </a:r>
            <a:endParaRPr lang="ru-RU" sz="100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100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Б</a:t>
            </a:r>
            <a:r>
              <a:rPr lang="ru-RU" sz="100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) </a:t>
            </a:r>
            <a:r>
              <a:rPr lang="ru-RU" sz="100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смешанные</a:t>
            </a:r>
            <a:endParaRPr lang="ru-RU" sz="10000" dirty="0" smtClean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100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В</a:t>
            </a:r>
            <a:r>
              <a:rPr lang="ru-RU" sz="100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) хвойные</a:t>
            </a:r>
            <a:endParaRPr lang="ru-RU" sz="10000" dirty="0">
              <a:solidFill>
                <a:schemeClr val="tx1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3499517"/>
            <a:ext cx="3099569" cy="264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51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692696"/>
            <a:ext cx="6400800" cy="1752600"/>
          </a:xfrm>
        </p:spPr>
        <p:txBody>
          <a:bodyPr>
            <a:normAutofit fontScale="25000" lnSpcReduction="20000"/>
          </a:bodyPr>
          <a:lstStyle/>
          <a:p>
            <a:r>
              <a:rPr lang="ru-RU" sz="1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Как </a:t>
            </a:r>
            <a:r>
              <a:rPr lang="ru-RU" sz="1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называется лес, в котором растут одни сосны?</a:t>
            </a:r>
          </a:p>
          <a:p>
            <a:r>
              <a:rPr lang="ru-RU" sz="12000" dirty="0"/>
              <a:t>            </a:t>
            </a:r>
            <a:endParaRPr lang="ru-RU" sz="12000" dirty="0" smtClean="0"/>
          </a:p>
          <a:p>
            <a:endParaRPr lang="ru-RU" dirty="0"/>
          </a:p>
          <a:p>
            <a:r>
              <a:rPr lang="ru-RU" sz="1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сосновый бор</a:t>
            </a:r>
          </a:p>
          <a:p>
            <a:r>
              <a:rPr lang="ru-RU" sz="1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1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</a:t>
            </a:r>
            <a:r>
              <a:rPr lang="ru-RU" sz="1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сосновая </a:t>
            </a:r>
            <a:r>
              <a:rPr lang="ru-RU" sz="1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роща</a:t>
            </a:r>
          </a:p>
          <a:p>
            <a:r>
              <a:rPr lang="ru-RU" sz="1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сосняк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70" y="3501008"/>
            <a:ext cx="3057533" cy="260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51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548680"/>
            <a:ext cx="6400800" cy="1752600"/>
          </a:xfrm>
        </p:spPr>
        <p:txBody>
          <a:bodyPr>
            <a:normAutofit fontScale="25000" lnSpcReduction="20000"/>
          </a:bodyPr>
          <a:lstStyle/>
          <a:p>
            <a:pPr>
              <a:spcAft>
                <a:spcPts val="0"/>
              </a:spcAft>
            </a:pPr>
            <a:r>
              <a:rPr lang="ru-RU" sz="1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2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 территории ХМАО-Югра расположены заповедники </a:t>
            </a:r>
            <a:endParaRPr lang="ru-RU" sz="12000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0" dirty="0">
                <a:latin typeface="Times New Roman"/>
                <a:ea typeface="Calibri"/>
                <a:cs typeface="Times New Roman"/>
              </a:rPr>
              <a:t>            </a:t>
            </a:r>
            <a:r>
              <a:rPr lang="ru-RU" sz="10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</a:t>
            </a:r>
            <a:r>
              <a:rPr lang="ru-RU" sz="10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 </a:t>
            </a:r>
            <a:r>
              <a:rPr lang="ru-RU" sz="10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Баргузинский</a:t>
            </a:r>
            <a:r>
              <a:rPr lang="ru-RU" sz="10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и </a:t>
            </a:r>
            <a:r>
              <a:rPr lang="ru-RU" sz="10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Даурский</a:t>
            </a:r>
            <a:r>
              <a:rPr lang="ru-RU" sz="10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0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заповедник</a:t>
            </a:r>
          </a:p>
          <a:p>
            <a:pPr>
              <a:spcAft>
                <a:spcPts val="0"/>
              </a:spcAft>
            </a:pPr>
            <a:r>
              <a:rPr lang="ru-RU" sz="10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Б)Малая </a:t>
            </a:r>
            <a:r>
              <a:rPr lang="ru-RU" sz="10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Сосьва, Юганский заповедник</a:t>
            </a:r>
          </a:p>
          <a:p>
            <a:pPr>
              <a:spcAft>
                <a:spcPts val="0"/>
              </a:spcAft>
            </a:pPr>
            <a:r>
              <a:rPr lang="ru-RU" sz="10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r>
              <a:rPr lang="ru-RU" sz="10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</a:t>
            </a:r>
            <a:r>
              <a:rPr lang="ru-RU" sz="10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В) </a:t>
            </a:r>
            <a:r>
              <a:rPr lang="ru-RU" sz="10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Галичья</a:t>
            </a:r>
            <a:r>
              <a:rPr lang="ru-RU" sz="10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Гора, Васюганский заповедник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3645023"/>
            <a:ext cx="2929223" cy="2502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52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1124744"/>
            <a:ext cx="6400800" cy="1752600"/>
          </a:xfrm>
        </p:spPr>
        <p:txBody>
          <a:bodyPr>
            <a:normAutofit fontScale="25000" lnSpcReduction="20000"/>
          </a:bodyPr>
          <a:lstStyle/>
          <a:p>
            <a:pPr>
              <a:spcAft>
                <a:spcPts val="0"/>
              </a:spcAft>
            </a:pPr>
            <a:r>
              <a:rPr lang="ru-RU" sz="1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2000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Почему </a:t>
            </a:r>
            <a:r>
              <a:rPr lang="ru-RU" sz="120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Югру называют краем сотен озер?</a:t>
            </a:r>
            <a:endParaRPr lang="ru-RU" sz="1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9800" b="1" dirty="0">
                <a:latin typeface="Times New Roman"/>
                <a:ea typeface="Calibri"/>
                <a:cs typeface="Times New Roman"/>
              </a:rPr>
              <a:t>         </a:t>
            </a:r>
            <a:endParaRPr lang="ru-RU" sz="9800" b="1" dirty="0" smtClean="0"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9800" b="1" dirty="0" smtClean="0">
                <a:latin typeface="Times New Roman"/>
                <a:ea typeface="Calibri"/>
                <a:cs typeface="Times New Roman"/>
              </a:rPr>
              <a:t>        </a:t>
            </a:r>
            <a:r>
              <a:rPr lang="ru-RU" sz="9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А) в каждом населенном пункте есть озеро</a:t>
            </a:r>
          </a:p>
          <a:p>
            <a:pPr>
              <a:spcAft>
                <a:spcPts val="0"/>
              </a:spcAft>
            </a:pPr>
            <a:r>
              <a:rPr lang="ru-RU" sz="9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</a:t>
            </a:r>
            <a:r>
              <a:rPr lang="ru-RU" sz="9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Б</a:t>
            </a:r>
            <a:r>
              <a:rPr lang="ru-RU" sz="9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 в округе насчитывается примерно 290 тыс. озер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209" y="3645023"/>
            <a:ext cx="2929223" cy="2502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413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1052736"/>
            <a:ext cx="6400800" cy="1752600"/>
          </a:xfrm>
        </p:spPr>
        <p:txBody>
          <a:bodyPr>
            <a:normAutofit fontScale="25000" lnSpcReduction="20000"/>
          </a:bodyPr>
          <a:lstStyle/>
          <a:p>
            <a:pPr>
              <a:spcAft>
                <a:spcPts val="0"/>
              </a:spcAft>
            </a:pPr>
            <a:r>
              <a:rPr lang="ru-RU" sz="1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2800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Какие </a:t>
            </a:r>
            <a:r>
              <a:rPr lang="ru-RU" sz="128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животные, обитающие в лесах и водоемах ХМАО-Югры занесены в Красную   книгу?</a:t>
            </a:r>
            <a:endParaRPr lang="ru-RU" sz="128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         </a:t>
            </a: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00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А</a:t>
            </a:r>
            <a:r>
              <a:rPr lang="ru-RU" sz="100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) белка и </a:t>
            </a:r>
            <a:r>
              <a:rPr lang="ru-RU" sz="100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заяц</a:t>
            </a:r>
            <a:endParaRPr lang="ru-RU" sz="10000" dirty="0" smtClean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00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00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Б) волк и рысь</a:t>
            </a:r>
            <a:endParaRPr lang="ru-RU" sz="100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00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       В) </a:t>
            </a:r>
            <a:r>
              <a:rPr lang="ru-RU" sz="100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россомаха</a:t>
            </a:r>
            <a:r>
              <a:rPr lang="ru-RU" sz="100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и западно-сибирский речной бобр</a:t>
            </a:r>
            <a:endParaRPr lang="ru-RU" sz="10000" dirty="0">
              <a:solidFill>
                <a:schemeClr val="tx1"/>
              </a:solidFill>
              <a:ea typeface="Calibri"/>
              <a:cs typeface="Times New Roman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953807"/>
            <a:ext cx="2592021" cy="2214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93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692696"/>
            <a:ext cx="6400800" cy="1152128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Раунд 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родного края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Верина-ИВ\Downloads\CO2rSqGjy2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15" y="2132856"/>
            <a:ext cx="6937970" cy="390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1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1" y="-11275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1268760"/>
            <a:ext cx="6400800" cy="1752600"/>
          </a:xfrm>
        </p:spPr>
        <p:txBody>
          <a:bodyPr/>
          <a:lstStyle/>
          <a:p>
            <a:pPr lvl="0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на вопросы</a:t>
            </a:r>
          </a:p>
          <a:p>
            <a:pPr lvl="0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раунда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3499517"/>
            <a:ext cx="3099569" cy="264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01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980728"/>
            <a:ext cx="6400800" cy="1752600"/>
          </a:xfrm>
        </p:spPr>
        <p:txBody>
          <a:bodyPr/>
          <a:lstStyle/>
          <a:p>
            <a:pPr marL="457200"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В) хвойные</a:t>
            </a:r>
            <a:endParaRPr lang="ru-RU" sz="28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Верина-ИВ\Downloads\Negusya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07" y="1556792"/>
            <a:ext cx="7538929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96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1052736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А) сосновый бор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Верина-ИВ\Downloads\1648928953_26-vsegda-pomnim-com-p-les-sosnovii-bor-foto-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09"/>
          <a:stretch/>
        </p:blipFill>
        <p:spPr bwMode="auto">
          <a:xfrm>
            <a:off x="1299360" y="1700808"/>
            <a:ext cx="6545280" cy="4231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7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988840"/>
            <a:ext cx="6400800" cy="1752600"/>
          </a:xfrm>
        </p:spPr>
        <p:txBody>
          <a:bodyPr>
            <a:normAutofit fontScale="25000" lnSpcReduction="20000"/>
          </a:bodyPr>
          <a:lstStyle/>
          <a:p>
            <a:r>
              <a:rPr lang="ru-RU" sz="1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12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Б)Малая Сосьва, Юганский </a:t>
            </a:r>
            <a:r>
              <a:rPr lang="ru-RU" sz="11200" b="1" i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заповедник</a:t>
            </a:r>
          </a:p>
          <a:p>
            <a:r>
              <a:rPr lang="ru-RU" dirty="0" smtClean="0">
                <a:solidFill>
                  <a:srgbClr val="202122"/>
                </a:solidFill>
                <a:latin typeface="Arial"/>
              </a:rPr>
              <a:t> </a:t>
            </a:r>
          </a:p>
          <a:p>
            <a:r>
              <a:rPr lang="ru-RU" sz="100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</a:t>
            </a:r>
            <a:r>
              <a:rPr lang="ru-RU" sz="10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февраля 1976 года. Занимает площадь 225 562 га</a:t>
            </a:r>
            <a:r>
              <a:rPr lang="ru-RU" sz="100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 </a:t>
            </a:r>
            <a:r>
              <a:rPr lang="ru-RU" sz="10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охранную зону общей площадью 160 тыс. га</a:t>
            </a:r>
            <a:r>
              <a:rPr lang="ru-RU" sz="100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0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заповедника </a:t>
            </a:r>
            <a:r>
              <a:rPr lang="ru-RU" sz="100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зарегистрировано</a:t>
            </a:r>
            <a:r>
              <a:rPr lang="ru-RU" sz="10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416 </a:t>
            </a:r>
            <a:r>
              <a:rPr lang="ru-RU" sz="100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 </a:t>
            </a:r>
            <a:r>
              <a:rPr lang="ru-RU" sz="10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растений, не менее 150 видов мохообразных, 180 видов лишайников, 255 видов грибов, 40 видов млекопитающих, 212 видов птиц, 1 вид рептилий, 2 вида амфибий, 16 видов рыб.</a:t>
            </a:r>
            <a:endParaRPr lang="ru-RU" sz="10000" b="1" i="1" dirty="0" smtClean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sz="7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Верина-ИВ\Desktop\малая сось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836712"/>
            <a:ext cx="16223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85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736" y="1556792"/>
            <a:ext cx="6400800" cy="17526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Занимает 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648,7 тысяч га. Вокруг заповедника установлена охранная зона шириной 2 км и общей площадью 93 893 га</a:t>
            </a:r>
            <a:r>
              <a:rPr lang="ru-RU" sz="28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заповеднике насчитывается 320 видов </a:t>
            </a:r>
            <a:r>
              <a:rPr lang="ru-RU" sz="28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растений, относящихся к 67 семействам</a:t>
            </a:r>
            <a:r>
              <a:rPr lang="ru-RU" sz="28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Фауна позвоночных животных насчитывает 269 видов. Большинство из них птицы — 216 видов.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Верина-ИВ\Desktop\1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9" r="23536"/>
          <a:stretch/>
        </p:blipFill>
        <p:spPr bwMode="auto">
          <a:xfrm>
            <a:off x="539552" y="764704"/>
            <a:ext cx="1656184" cy="223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18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1052736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Б) в округе насчитывается примерно 290 тыс. </a:t>
            </a:r>
            <a:r>
              <a:rPr lang="ru-RU" b="1" i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озер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Площадь озер ХМАО – Югра более 30 тысяч квадратных километров.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Верина-ИВ\Downloads\44203619855_c5198f1262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8"/>
          <a:stretch/>
        </p:blipFill>
        <p:spPr bwMode="auto">
          <a:xfrm>
            <a:off x="2051720" y="2780928"/>
            <a:ext cx="5308638" cy="3348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18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052736"/>
            <a:ext cx="6400800" cy="17526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В) </a:t>
            </a:r>
            <a:r>
              <a:rPr lang="ru-RU" b="1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россомаха</a:t>
            </a:r>
            <a:r>
              <a:rPr lang="ru-RU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и западно-сибирский речной бобр</a:t>
            </a:r>
            <a:endParaRPr lang="ru-RU" sz="28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Верина-ИВ\Downloads\71228896-rosomakha-domashniaia-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2" y="2420888"/>
            <a:ext cx="3480669" cy="3480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Верина-ИВ\Downloads\1695907414_animals-pibig-info-p-zapadnosibirskii-obiknovennii-bobr-krasivo-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251" y="2721062"/>
            <a:ext cx="4179535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47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1124744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раунд</a:t>
            </a:r>
          </a:p>
          <a:p>
            <a:r>
              <a:rPr lang="ru-RU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Урай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нефтяной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82" y="3140968"/>
            <a:ext cx="3432919" cy="293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Верина-ИВ\Downloads\1641351382_41-papik-pro-p-vektornii-risunok-neft-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9707" r="5172" b="11494"/>
          <a:stretch/>
        </p:blipFill>
        <p:spPr bwMode="auto">
          <a:xfrm>
            <a:off x="5220072" y="3133214"/>
            <a:ext cx="3211716" cy="2940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00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980728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</a:rPr>
              <a:t>1. В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</a:rPr>
              <a:t>каком году была найдена нефть в районе села </a:t>
            </a:r>
            <a:r>
              <a:rPr lang="ru-RU" b="1" dirty="0" err="1">
                <a:solidFill>
                  <a:srgbClr val="7030A0"/>
                </a:solidFill>
                <a:latin typeface="Times New Roman"/>
                <a:ea typeface="Calibri"/>
              </a:rPr>
              <a:t>Шаим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</a:rPr>
              <a:t>? 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56992"/>
            <a:ext cx="3099569" cy="264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Верина-ИВ\Downloads\1641351382_41-papik-pro-p-vektornii-risunok-neft-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9707" r="5172" b="11494"/>
          <a:stretch/>
        </p:blipFill>
        <p:spPr bwMode="auto">
          <a:xfrm>
            <a:off x="5603577" y="3428206"/>
            <a:ext cx="2814405" cy="2576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73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980728"/>
            <a:ext cx="6400800" cy="1752600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</a:rPr>
              <a:t>2. Назовите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</a:rPr>
              <a:t>имя бурового мастера, чья бригада нашла первую нефть в Западной Сибири</a:t>
            </a:r>
            <a:r>
              <a:rPr lang="ru-RU" b="1" dirty="0">
                <a:latin typeface="Times New Roman"/>
                <a:ea typeface="Calibri"/>
              </a:rPr>
              <a:t>. </a:t>
            </a:r>
            <a:endParaRPr lang="ru-RU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99517"/>
            <a:ext cx="3099569" cy="264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Верина-ИВ\Downloads\1641351382_41-papik-pro-p-vektornii-risunok-neft-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9707" r="5172" b="11494"/>
          <a:stretch/>
        </p:blipFill>
        <p:spPr bwMode="auto">
          <a:xfrm>
            <a:off x="5603577" y="3428206"/>
            <a:ext cx="2814405" cy="2576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17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2304256"/>
          </a:xfrm>
        </p:spPr>
        <p:txBody>
          <a:bodyPr>
            <a:normAutofit fontScale="92500" lnSpcReduction="20000"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Коренные народы ХМАО-Югры называются </a:t>
            </a:r>
            <a:endParaRPr lang="ru-RU" sz="28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35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А</a:t>
            </a:r>
            <a:r>
              <a:rPr lang="ru-RU" sz="35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) ненцы и </a:t>
            </a:r>
            <a:r>
              <a:rPr lang="ru-RU" sz="35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коряки</a:t>
            </a:r>
            <a:endParaRPr lang="ru-RU" sz="35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35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Б</a:t>
            </a:r>
            <a:r>
              <a:rPr lang="ru-RU" sz="35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) ханты и </a:t>
            </a:r>
            <a:r>
              <a:rPr lang="ru-RU" sz="35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манси</a:t>
            </a:r>
          </a:p>
          <a:p>
            <a:pPr marL="457200">
              <a:spcAft>
                <a:spcPts val="0"/>
              </a:spcAft>
            </a:pPr>
            <a:r>
              <a:rPr lang="ru-RU" sz="35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   В</a:t>
            </a:r>
            <a:r>
              <a:rPr lang="ru-RU" sz="35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) чукчи и эскимосы</a:t>
            </a:r>
            <a:endParaRPr lang="ru-RU" sz="35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endParaRPr lang="ru-RU" sz="28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3074" name="Picture 2" descr="C:\Users\Верина-ИВ\Downloads\1676714776_gas-kvas-com-p-risunok-detskii-yugra-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82060"/>
            <a:ext cx="2592288" cy="2216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93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124744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</a:rPr>
              <a:t>3. В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</a:rPr>
              <a:t>каком году </a:t>
            </a:r>
            <a:r>
              <a:rPr lang="ru-RU" b="1" dirty="0" err="1">
                <a:solidFill>
                  <a:srgbClr val="7030A0"/>
                </a:solidFill>
                <a:latin typeface="Times New Roman"/>
                <a:ea typeface="Calibri"/>
              </a:rPr>
              <a:t>Урай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</a:rPr>
              <a:t> получил статус города? 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99517"/>
            <a:ext cx="3099569" cy="264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Верина-ИВ\Downloads\1641351382_41-papik-pro-p-vektornii-risunok-neft-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9707" r="5172" b="11494"/>
          <a:stretch/>
        </p:blipFill>
        <p:spPr bwMode="auto">
          <a:xfrm>
            <a:off x="5603577" y="3428206"/>
            <a:ext cx="2814405" cy="2576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75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052736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</a:rPr>
              <a:t>4. В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</a:rPr>
              <a:t>каком году была образована Нефтяная компания «</a:t>
            </a:r>
            <a:r>
              <a:rPr lang="ru-RU" b="1" dirty="0" err="1">
                <a:solidFill>
                  <a:srgbClr val="7030A0"/>
                </a:solidFill>
                <a:latin typeface="Times New Roman"/>
                <a:ea typeface="Calibri"/>
              </a:rPr>
              <a:t>ЛУКойл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</a:rPr>
              <a:t>»? 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99517"/>
            <a:ext cx="3099569" cy="264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Верина-ИВ\Downloads\1641351382_41-papik-pro-p-vektornii-risunok-neft-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9707" r="5172" b="11494"/>
          <a:stretch/>
        </p:blipFill>
        <p:spPr bwMode="auto">
          <a:xfrm>
            <a:off x="5603577" y="3428206"/>
            <a:ext cx="2814405" cy="2576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49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1052736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</a:rPr>
              <a:t>5. Расшифруйте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</a:rPr>
              <a:t>название «</a:t>
            </a: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</a:rPr>
              <a:t>ЛУКОЙЛ». 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73016"/>
            <a:ext cx="3099569" cy="264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Верина-ИВ\Downloads\1641351382_41-papik-pro-p-vektornii-risunok-neft-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9707" r="5172" b="11494"/>
          <a:stretch/>
        </p:blipFill>
        <p:spPr bwMode="auto">
          <a:xfrm>
            <a:off x="5603577" y="3428206"/>
            <a:ext cx="2814405" cy="2576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80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1124744"/>
            <a:ext cx="6400800" cy="1752600"/>
          </a:xfrm>
        </p:spPr>
        <p:txBody>
          <a:bodyPr/>
          <a:lstStyle/>
          <a:p>
            <a:pPr lvl="0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на вопросы</a:t>
            </a:r>
          </a:p>
          <a:p>
            <a:pPr lvl="0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раунда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3499517"/>
            <a:ext cx="3099569" cy="264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00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980728"/>
            <a:ext cx="6400800" cy="1752600"/>
          </a:xfrm>
        </p:spPr>
        <p:txBody>
          <a:bodyPr>
            <a:normAutofit fontScale="25000" lnSpcReduction="20000"/>
          </a:bodyPr>
          <a:lstStyle/>
          <a:p>
            <a:r>
              <a:rPr lang="ru-RU" sz="12000" b="1" i="1" dirty="0" smtClean="0">
                <a:solidFill>
                  <a:srgbClr val="FF0000"/>
                </a:solidFill>
                <a:latin typeface="Times New Roman"/>
                <a:ea typeface="Calibri"/>
              </a:rPr>
              <a:t>1. в 1960 году.</a:t>
            </a:r>
          </a:p>
          <a:p>
            <a:endParaRPr lang="ru-RU" sz="12000" b="1" i="1" dirty="0">
              <a:solidFill>
                <a:srgbClr val="FF0000"/>
              </a:solidFill>
              <a:latin typeface="Times New Roman"/>
            </a:endParaRPr>
          </a:p>
          <a:p>
            <a:endParaRPr lang="ru-RU" sz="2400" b="1" i="1" dirty="0" smtClean="0">
              <a:solidFill>
                <a:srgbClr val="FF0000"/>
              </a:solidFill>
              <a:latin typeface="Times New Roman"/>
            </a:endParaRPr>
          </a:p>
          <a:p>
            <a:r>
              <a:rPr lang="ru-RU" sz="10000" dirty="0" smtClean="0">
                <a:solidFill>
                  <a:schemeClr val="tx1"/>
                </a:solidFill>
                <a:latin typeface="Times New Roman"/>
              </a:rPr>
              <a:t>18 июня 1960 года из скважины Р-6 забил фонтан промышленной нефти. Это стало открытием первого в </a:t>
            </a:r>
            <a:r>
              <a:rPr lang="ru-RU" sz="10000" dirty="0" smtClean="0">
                <a:solidFill>
                  <a:schemeClr val="tx1"/>
                </a:solidFill>
                <a:latin typeface="Times New Roman"/>
              </a:rPr>
              <a:t>Западной </a:t>
            </a:r>
            <a:r>
              <a:rPr lang="ru-RU" sz="10000" dirty="0" smtClean="0">
                <a:solidFill>
                  <a:schemeClr val="tx1"/>
                </a:solidFill>
                <a:latin typeface="Times New Roman"/>
              </a:rPr>
              <a:t>Сибири нефтяного месторождения – </a:t>
            </a:r>
            <a:r>
              <a:rPr lang="ru-RU" sz="10000" dirty="0" err="1" smtClean="0">
                <a:solidFill>
                  <a:schemeClr val="tx1"/>
                </a:solidFill>
                <a:latin typeface="Times New Roman"/>
              </a:rPr>
              <a:t>Шаимского</a:t>
            </a:r>
            <a:r>
              <a:rPr lang="ru-RU" sz="5900" dirty="0" smtClean="0">
                <a:solidFill>
                  <a:schemeClr val="tx1"/>
                </a:solidFill>
                <a:latin typeface="Times New Roman"/>
              </a:rPr>
              <a:t>.</a:t>
            </a:r>
            <a:endParaRPr lang="ru-RU" sz="5900" dirty="0">
              <a:solidFill>
                <a:schemeClr val="tx1"/>
              </a:solidFill>
            </a:endParaRPr>
          </a:p>
        </p:txBody>
      </p:sp>
      <p:pic>
        <p:nvPicPr>
          <p:cNvPr id="12290" name="Picture 2" descr="C:\Users\Верина-ИВ\Downloads\2j_Uc7lucs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65668"/>
            <a:ext cx="2304256" cy="2823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41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1556792"/>
            <a:ext cx="3808512" cy="2808312"/>
          </a:xfrm>
        </p:spPr>
        <p:txBody>
          <a:bodyPr>
            <a:normAutofit fontScale="25000" lnSpcReduction="20000"/>
          </a:bodyPr>
          <a:lstStyle/>
          <a:p>
            <a:r>
              <a:rPr lang="ru-RU" sz="1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2800" b="1" i="1" dirty="0">
                <a:solidFill>
                  <a:srgbClr val="FF0000"/>
                </a:solidFill>
                <a:latin typeface="Times New Roman"/>
                <a:ea typeface="Calibri"/>
              </a:rPr>
              <a:t>Урусов Семен </a:t>
            </a:r>
            <a:r>
              <a:rPr lang="ru-RU" sz="12800" b="1" i="1" dirty="0" smtClean="0">
                <a:solidFill>
                  <a:srgbClr val="FF0000"/>
                </a:solidFill>
                <a:latin typeface="Times New Roman"/>
                <a:ea typeface="Calibri"/>
              </a:rPr>
              <a:t>Никитич</a:t>
            </a:r>
          </a:p>
          <a:p>
            <a:endParaRPr lang="ru-RU" sz="5300" dirty="0" smtClean="0">
              <a:solidFill>
                <a:schemeClr val="tx1"/>
              </a:solidFill>
              <a:latin typeface="Times New Roman"/>
              <a:cs typeface="Times New Roman" panose="02020603050405020304" pitchFamily="18" charset="0"/>
            </a:endParaRPr>
          </a:p>
          <a:p>
            <a:r>
              <a:rPr lang="ru-RU" sz="10000" dirty="0" smtClean="0">
                <a:solidFill>
                  <a:schemeClr val="tx1"/>
                </a:solidFill>
                <a:latin typeface="Times New Roman"/>
                <a:cs typeface="Times New Roman" panose="02020603050405020304" pitchFamily="18" charset="0"/>
              </a:rPr>
              <a:t>Буровой мастер </a:t>
            </a:r>
            <a:r>
              <a:rPr lang="ru-RU" sz="10000" dirty="0" err="1" smtClean="0">
                <a:solidFill>
                  <a:schemeClr val="tx1"/>
                </a:solidFill>
                <a:latin typeface="Times New Roman"/>
                <a:cs typeface="Times New Roman" panose="02020603050405020304" pitchFamily="18" charset="0"/>
              </a:rPr>
              <a:t>Шаимской</a:t>
            </a:r>
            <a:r>
              <a:rPr lang="ru-RU" sz="10000" dirty="0" smtClean="0">
                <a:solidFill>
                  <a:schemeClr val="tx1"/>
                </a:solidFill>
                <a:latin typeface="Times New Roman"/>
                <a:cs typeface="Times New Roman" panose="02020603050405020304" pitchFamily="18" charset="0"/>
              </a:rPr>
              <a:t> </a:t>
            </a:r>
            <a:r>
              <a:rPr lang="ru-RU" sz="10000" dirty="0" err="1" smtClean="0">
                <a:solidFill>
                  <a:schemeClr val="tx1"/>
                </a:solidFill>
                <a:latin typeface="Times New Roman"/>
                <a:cs typeface="Times New Roman" panose="02020603050405020304" pitchFamily="18" charset="0"/>
              </a:rPr>
              <a:t>нефтеразведочной</a:t>
            </a:r>
            <a:r>
              <a:rPr lang="ru-RU" sz="10000" dirty="0" smtClean="0">
                <a:solidFill>
                  <a:schemeClr val="tx1"/>
                </a:solidFill>
                <a:latin typeface="Times New Roman"/>
                <a:cs typeface="Times New Roman" panose="02020603050405020304" pitchFamily="18" charset="0"/>
              </a:rPr>
              <a:t> экспедиции Тюменского геологического управления.</a:t>
            </a:r>
            <a:endParaRPr lang="ru-RU" sz="1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Верина-ИВ\Downloads\urus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3352292" cy="4464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93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1960" y="1916832"/>
            <a:ext cx="4240560" cy="1752600"/>
          </a:xfrm>
        </p:spPr>
        <p:txBody>
          <a:bodyPr>
            <a:normAutofit fontScale="40000" lnSpcReduction="20000"/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8000" b="1" i="1" dirty="0">
                <a:solidFill>
                  <a:srgbClr val="FF0000"/>
                </a:solidFill>
                <a:latin typeface="Times New Roman"/>
                <a:ea typeface="Calibri"/>
              </a:rPr>
              <a:t>в </a:t>
            </a:r>
            <a:r>
              <a:rPr lang="ru-RU" sz="8000" b="1" i="1" dirty="0" smtClean="0">
                <a:solidFill>
                  <a:srgbClr val="FF0000"/>
                </a:solidFill>
                <a:latin typeface="Times New Roman"/>
                <a:ea typeface="Calibri"/>
              </a:rPr>
              <a:t>1965 году</a:t>
            </a:r>
          </a:p>
          <a:p>
            <a:endParaRPr lang="ru-RU" sz="5300" dirty="0" smtClean="0">
              <a:solidFill>
                <a:schemeClr val="tx1"/>
              </a:solidFill>
              <a:latin typeface="Times New Roman"/>
              <a:ea typeface="Calibri"/>
            </a:endParaRPr>
          </a:p>
          <a:p>
            <a:r>
              <a:rPr lang="ru-RU" sz="5300" dirty="0" smtClean="0">
                <a:solidFill>
                  <a:schemeClr val="tx1"/>
                </a:solidFill>
                <a:latin typeface="Times New Roman"/>
                <a:ea typeface="Calibri"/>
              </a:rPr>
              <a:t>Указом Президиума Верховного Совета РСФСР от 25 июня </a:t>
            </a:r>
            <a:r>
              <a:rPr lang="ru-RU" sz="5300" dirty="0" err="1" smtClean="0">
                <a:solidFill>
                  <a:schemeClr val="tx1"/>
                </a:solidFill>
                <a:latin typeface="Times New Roman"/>
                <a:ea typeface="Calibri"/>
              </a:rPr>
              <a:t>Урай</a:t>
            </a:r>
            <a:r>
              <a:rPr lang="ru-RU" sz="5300" dirty="0" smtClean="0">
                <a:solidFill>
                  <a:schemeClr val="tx1"/>
                </a:solidFill>
                <a:latin typeface="Times New Roman"/>
                <a:ea typeface="Calibri"/>
              </a:rPr>
              <a:t> получил статус города.</a:t>
            </a:r>
          </a:p>
          <a:p>
            <a:endParaRPr lang="ru-RU" sz="5300" b="1" i="1" dirty="0">
              <a:solidFill>
                <a:srgbClr val="FF0000"/>
              </a:solidFill>
              <a:latin typeface="Times New Roman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C:\Users\Верина-ИВ\Downloads\qqc1midealv4g2hc7mqdix8c3kakzym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06973"/>
            <a:ext cx="3240360" cy="479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94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59926" y="847055"/>
            <a:ext cx="4096544" cy="17526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b="1" i="1" dirty="0">
                <a:solidFill>
                  <a:srgbClr val="FF0000"/>
                </a:solidFill>
                <a:latin typeface="Times New Roman"/>
                <a:ea typeface="Calibri"/>
              </a:rPr>
              <a:t>в </a:t>
            </a:r>
            <a:r>
              <a:rPr lang="ru-RU" b="1" i="1" dirty="0" smtClean="0">
                <a:solidFill>
                  <a:srgbClr val="FF0000"/>
                </a:solidFill>
                <a:latin typeface="Times New Roman"/>
                <a:ea typeface="Calibri"/>
              </a:rPr>
              <a:t>1991 году</a:t>
            </a:r>
          </a:p>
          <a:p>
            <a:endParaRPr lang="ru-RU" b="1" i="1" dirty="0" smtClean="0">
              <a:solidFill>
                <a:srgbClr val="FF0000"/>
              </a:solidFill>
              <a:latin typeface="Times New Roman"/>
              <a:cs typeface="Times New Roman" panose="02020603050405020304" pitchFamily="18" charset="0"/>
            </a:endParaRPr>
          </a:p>
          <a:p>
            <a:endParaRPr lang="ru-RU" b="1" i="1" dirty="0">
              <a:solidFill>
                <a:srgbClr val="FF0000"/>
              </a:solidFill>
              <a:latin typeface="Times New Roman"/>
              <a:cs typeface="Times New Roman" panose="02020603050405020304" pitchFamily="18" charset="0"/>
            </a:endParaRPr>
          </a:p>
          <a:p>
            <a:r>
              <a:rPr lang="ru-RU" sz="2500" dirty="0" smtClean="0">
                <a:solidFill>
                  <a:schemeClr val="tx1"/>
                </a:solidFill>
                <a:latin typeface="Times New Roman"/>
                <a:cs typeface="Times New Roman" panose="02020603050405020304" pitchFamily="18" charset="0"/>
              </a:rPr>
              <a:t>Создание государственного нефтяного концерна «</a:t>
            </a:r>
            <a:r>
              <a:rPr lang="ru-RU" sz="2500" dirty="0" err="1" smtClean="0">
                <a:solidFill>
                  <a:schemeClr val="tx1"/>
                </a:solidFill>
                <a:latin typeface="Times New Roman"/>
                <a:cs typeface="Times New Roman" panose="02020603050405020304" pitchFamily="18" charset="0"/>
              </a:rPr>
              <a:t>ЛангепасУрайКогалым</a:t>
            </a:r>
            <a:r>
              <a:rPr lang="ru-RU" sz="2500" dirty="0" smtClean="0">
                <a:solidFill>
                  <a:schemeClr val="tx1"/>
                </a:solidFill>
                <a:latin typeface="Times New Roman"/>
                <a:cs typeface="Times New Roman" panose="02020603050405020304" pitchFamily="18" charset="0"/>
              </a:rPr>
              <a:t>», в 1993 году преобразованного в акционерное общество «Нефтяная компания «ЛУКОЙЛ</a:t>
            </a:r>
            <a:r>
              <a:rPr lang="ru-RU" dirty="0" smtClean="0">
                <a:solidFill>
                  <a:schemeClr val="tx1"/>
                </a:solidFill>
                <a:latin typeface="Times New Roman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C:\Users\Верина-ИВ\Downloads\Logo_LUKOIL_rus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4867275" cy="12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66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2060848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</a:rPr>
              <a:t>«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Calibri"/>
              </a:rPr>
              <a:t>ЛУКОЙЛ» </a:t>
            </a:r>
            <a:r>
              <a:rPr lang="ru-RU" b="1" i="1" dirty="0" smtClean="0">
                <a:solidFill>
                  <a:srgbClr val="FF0000"/>
                </a:solidFill>
                <a:latin typeface="Times New Roman"/>
                <a:ea typeface="Calibri"/>
              </a:rPr>
              <a:t>-</a:t>
            </a:r>
            <a:r>
              <a:rPr lang="ru-RU" b="1" i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Лангепас</a:t>
            </a:r>
            <a:r>
              <a:rPr lang="ru-RU" b="1" i="1" dirty="0">
                <a:solidFill>
                  <a:srgbClr val="FF0000"/>
                </a:solidFill>
                <a:latin typeface="Times New Roman"/>
                <a:ea typeface="Calibri"/>
              </a:rPr>
              <a:t>, </a:t>
            </a:r>
            <a:r>
              <a:rPr lang="ru-RU" b="1" i="1" dirty="0" err="1">
                <a:solidFill>
                  <a:srgbClr val="FF0000"/>
                </a:solidFill>
                <a:latin typeface="Times New Roman"/>
                <a:ea typeface="Calibri"/>
              </a:rPr>
              <a:t>Урай</a:t>
            </a:r>
            <a:r>
              <a:rPr lang="ru-RU" b="1" i="1" dirty="0">
                <a:solidFill>
                  <a:srgbClr val="FF0000"/>
                </a:solidFill>
                <a:latin typeface="Times New Roman"/>
                <a:ea typeface="Calibri"/>
              </a:rPr>
              <a:t>, Когалым,  </a:t>
            </a:r>
            <a:r>
              <a:rPr lang="ru-RU" b="1" i="1" dirty="0" err="1">
                <a:solidFill>
                  <a:srgbClr val="FF0000"/>
                </a:solidFill>
                <a:latin typeface="Times New Roman"/>
                <a:ea typeface="Calibri"/>
              </a:rPr>
              <a:t>ойл</a:t>
            </a:r>
            <a:r>
              <a:rPr lang="ru-RU" b="1" i="1" dirty="0">
                <a:solidFill>
                  <a:srgbClr val="FF0000"/>
                </a:solidFill>
                <a:latin typeface="Times New Roman"/>
                <a:ea typeface="Calibri"/>
              </a:rPr>
              <a:t> – </a:t>
            </a:r>
            <a:r>
              <a:rPr lang="ru-RU" b="1" i="1" dirty="0" smtClean="0">
                <a:solidFill>
                  <a:srgbClr val="FF0000"/>
                </a:solidFill>
                <a:latin typeface="Times New Roman"/>
                <a:ea typeface="Calibri"/>
              </a:rPr>
              <a:t>нефть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Верина-ИВ\Downloads\1641351382_41-papik-pro-p-vektornii-risunok-neft-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9707" r="5172" b="11494"/>
          <a:stretch/>
        </p:blipFill>
        <p:spPr bwMode="auto">
          <a:xfrm>
            <a:off x="5603577" y="3428206"/>
            <a:ext cx="2814405" cy="2576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54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1052736"/>
            <a:ext cx="6400800" cy="1752600"/>
          </a:xfrm>
        </p:spPr>
        <p:txBody>
          <a:bodyPr/>
          <a:lstStyle/>
          <a:p>
            <a:pPr lvl="0"/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раунд</a:t>
            </a:r>
            <a:endParaRPr lang="en-US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Памятники г. </a:t>
            </a:r>
            <a:r>
              <a:rPr lang="ru-RU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Урай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C:\Users\Верина-ИВ\Desktop\квиз по хмао\романтик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6082"/>
          <a:stretch/>
        </p:blipFill>
        <p:spPr bwMode="auto">
          <a:xfrm>
            <a:off x="755576" y="3978301"/>
            <a:ext cx="2376264" cy="1871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ерина-ИВ\Desktop\квиз по хмао\после вахт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375" y="2343618"/>
            <a:ext cx="2796049" cy="2097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Верина-ИВ\Desktop\квиз по хмао\а. яковле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86138"/>
            <a:ext cx="2016224" cy="2688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13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1052736"/>
            <a:ext cx="6400800" cy="2232248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2. Ханты-Мансийский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автономный округ – Югра был образован</a:t>
            </a:r>
            <a:endParaRPr lang="ru-RU" sz="28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  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А</a:t>
            </a:r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) в 1940 году</a:t>
            </a:r>
            <a:endParaRPr lang="ru-RU" sz="28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Б) в 1935 году</a:t>
            </a:r>
            <a:endParaRPr lang="ru-RU" sz="28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В</a:t>
            </a:r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) в 1930 году</a:t>
            </a:r>
            <a:endParaRPr lang="ru-RU" sz="2800" dirty="0">
              <a:solidFill>
                <a:schemeClr val="tx1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5" name="Picture 2" descr="C:\Users\Верина-ИВ\Downloads\1676714776_gas-kvas-com-p-risunok-detskii-yugra-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82060"/>
            <a:ext cx="2592288" cy="2216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5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908720"/>
            <a:ext cx="6400800" cy="2448272"/>
          </a:xfrm>
        </p:spPr>
        <p:txBody>
          <a:bodyPr>
            <a:no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По легендам очень старым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Князь когда-то градом правил.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А потом решил жениться на красавице-девице.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А девица та была по преданию бедна.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Хоть народ и взбунтовался,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Князь с женою не расстался.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Правил дальше вместе с ней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</a:rPr>
              <a:t>Милой женушкой своей. 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83686"/>
            <a:ext cx="2667521" cy="2278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30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908720"/>
            <a:ext cx="6400800" cy="2304256"/>
          </a:xfrm>
        </p:spPr>
        <p:txBody>
          <a:bodyPr>
            <a:noAutofit/>
          </a:bodyPr>
          <a:lstStyle/>
          <a:p>
            <a:pPr lvl="0">
              <a:spcAft>
                <a:spcPts val="0"/>
              </a:spcAft>
            </a:pPr>
            <a:r>
              <a:rPr lang="ru-RU" sz="2000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2. Ракеты </a:t>
            </a: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в небе, лай собачий,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И стук встревоженных сердец…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Незваный гость нарядом схвачен – 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Бандитской вылазке конец.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Отбой тревоги, долг исполнен,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Лазутчикам не </a:t>
            </a:r>
            <a:r>
              <a:rPr lang="ru-RU" sz="2000" dirty="0" err="1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сдобровать</a:t>
            </a: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Пока солдат России вольной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</a:rPr>
              <a:t>Границу призван охранять. 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809" y="3789039"/>
            <a:ext cx="2760623" cy="235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726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836712"/>
            <a:ext cx="6400800" cy="1752600"/>
          </a:xfrm>
        </p:spPr>
        <p:txBody>
          <a:bodyPr>
            <a:noAutofit/>
          </a:bodyPr>
          <a:lstStyle/>
          <a:p>
            <a:pPr lvl="0">
              <a:spcAft>
                <a:spcPts val="0"/>
              </a:spcAft>
            </a:pPr>
            <a:r>
              <a:rPr lang="ru-RU" sz="2000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3. Вы </a:t>
            </a: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все сюда явились, кто откуда,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В края, где вечная царила мерзлота…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Открыли нефть и сотворили чудо –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Вы жизнь вдохнули в «гиблые места»!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Преодоленье трудностей, сомнений –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2286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   Первопроходцев доля нелегка….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Но освоение нефтяных месторождений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</a:rPr>
              <a:t>Прославило ваш подвиг на века. 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45551"/>
            <a:ext cx="2811536" cy="2401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91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980728"/>
            <a:ext cx="7128792" cy="1752600"/>
          </a:xfrm>
        </p:spPr>
        <p:txBody>
          <a:bodyPr>
            <a:noAutofit/>
          </a:bodyPr>
          <a:lstStyle/>
          <a:p>
            <a:pPr lvl="0">
              <a:spcAft>
                <a:spcPts val="0"/>
              </a:spcAft>
            </a:pPr>
            <a:r>
              <a:rPr lang="ru-RU" sz="2000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4. И </a:t>
            </a: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днем, и ночью, в дождь, в жару, в пургу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Горит огонь, как символ героизма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Солдат, не покорившихся врагу,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Не пожалевших жизней за Отчизну!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Горит огонь, и в отблесках огня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Свидетелей войны, их так немного.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</a:rPr>
              <a:t>Стоят они, наградами звеня, и вспоминают той войны дороги. 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248" y="3991583"/>
            <a:ext cx="2523504" cy="215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133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836712"/>
            <a:ext cx="6400800" cy="1752600"/>
          </a:xfrm>
        </p:spPr>
        <p:txBody>
          <a:bodyPr>
            <a:noAutofit/>
          </a:bodyPr>
          <a:lstStyle/>
          <a:p>
            <a:pPr lvl="0">
              <a:spcAft>
                <a:spcPts val="0"/>
              </a:spcAft>
            </a:pPr>
            <a:r>
              <a:rPr lang="ru-RU" sz="2000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5. Человек </a:t>
            </a: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шагает под дождем,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Голову под зонтиком он прячет.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То ль дождинки льются по щекам?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То ли человек от горя плачет?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Зонтики плывут ему навстречу,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Обгоняют, </a:t>
            </a:r>
            <a:r>
              <a:rPr lang="ru-RU" sz="2000" dirty="0" err="1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недовольствием</a:t>
            </a: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шурша.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Человек сейчас один в огромном мире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r>
              <a:rPr lang="ru-RU" sz="2000" dirty="0">
                <a:solidFill>
                  <a:srgbClr val="7030A0"/>
                </a:solidFill>
                <a:latin typeface="Times New Roman"/>
                <a:ea typeface="Calibri"/>
              </a:rPr>
              <a:t>Под дождем шагает не спеша. 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50276"/>
            <a:ext cx="2811536" cy="2401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59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764704"/>
            <a:ext cx="3992488" cy="1752600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Памятник Петру и </a:t>
            </a:r>
            <a:r>
              <a:rPr lang="ru-RU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Февронии</a:t>
            </a:r>
            <a:r>
              <a:rPr lang="ru-RU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аллее новобрачных</a:t>
            </a:r>
          </a:p>
          <a:p>
            <a:endParaRPr lang="ru-RU" sz="2500" dirty="0" smtClean="0">
              <a:solidFill>
                <a:srgbClr val="000000"/>
              </a:solidFill>
              <a:latin typeface="Circe"/>
            </a:endParaRPr>
          </a:p>
          <a:p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Бронзовая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скульптура была изготовлена Володей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Саргсяном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заслуженным художником РФ. Композиция состоит из фигур святых: благоверного князя Петра и княгини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Февронии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Муромских, в полный рост. Они стоят в ладье, где есть внешнее отверстие, куда вкладывается ключ от замка. Это знак надежды, доверия и передачи судьбы молодой семьи в руки святых.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C:\Users\Верина-ИВ\Downloads\ba4494e7-274a-5cb9-bca2-03492f6304e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4154516" cy="2917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77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980728"/>
            <a:ext cx="3952528" cy="1752600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Памятник Анатолию Яковлеву</a:t>
            </a:r>
          </a:p>
          <a:p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А. Яковлеву установлен в 1978 г. А. Яковлев жил  в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Урай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учился в школе №1; служил в армии на Дальнем Востоке. Погиб во время вооруженного конфликта с китайскими солдатами на острове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Даманский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марте 1969 года. </a:t>
            </a:r>
          </a:p>
        </p:txBody>
      </p:sp>
      <p:pic>
        <p:nvPicPr>
          <p:cNvPr id="17410" name="Picture 2" descr="C:\Users\Верина-ИВ\Downloads\122143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3" t="19" r="14981" b="-19"/>
          <a:stretch/>
        </p:blipFill>
        <p:spPr bwMode="auto">
          <a:xfrm>
            <a:off x="827584" y="1124744"/>
            <a:ext cx="3528204" cy="428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15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5936" y="908720"/>
            <a:ext cx="4816624" cy="17526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Памятник «Первооткрывателям Западно-Сибирской нефти»</a:t>
            </a:r>
          </a:p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 в 1977 г. Автор – скульптор К. Терентьева.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 нефтяника олицетворяет всех,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верил в своё дело, в мечту найти «черное золото» в недрах нашей богатой земли и нашедших его.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C:\Users\Верина-ИВ\Downloads\5d977d48ebe8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51"/>
          <a:stretch/>
        </p:blipFill>
        <p:spPr bwMode="auto">
          <a:xfrm>
            <a:off x="611560" y="1290352"/>
            <a:ext cx="3627089" cy="4036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34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56" y="0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128" y="980728"/>
            <a:ext cx="5239231" cy="1752600"/>
          </a:xfrm>
        </p:spPr>
        <p:txBody>
          <a:bodyPr>
            <a:normAutofit fontScale="62500" lnSpcReduction="2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Мемориал памяти</a:t>
            </a:r>
          </a:p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 9 мая 2005 года в честь 60-летия со дня Победы в Великой Отечественной войне.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Архитектор А. Медведев.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C:\Users\Верина-ИВ\Downloads\HnudKJ6d0L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6" y="3415317"/>
            <a:ext cx="4151024" cy="2766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01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496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79912" y="1916832"/>
            <a:ext cx="4672608" cy="1752600"/>
          </a:xfrm>
        </p:spPr>
        <p:txBody>
          <a:bodyPr>
            <a:normAutofit fontScale="92500" lnSpcReduction="20000"/>
          </a:bodyPr>
          <a:lstStyle/>
          <a:p>
            <a:r>
              <a:rPr lang="ru-RU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Скульптура </a:t>
            </a:r>
            <a:endParaRPr lang="ru-RU" sz="2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под зонтом»</a:t>
            </a:r>
          </a:p>
          <a:p>
            <a:r>
              <a:rPr lang="ru-RU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Оригинальная скульптура установлена на территории АО «Водоканал» в 2008 году.</a:t>
            </a:r>
            <a:endParaRPr lang="ru-RU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C:\Users\Верина-ИВ\Downloads\x1qULtDG4r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3186354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23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1628800"/>
            <a:ext cx="6400800" cy="1752600"/>
          </a:xfrm>
        </p:spPr>
        <p:txBody>
          <a:bodyPr>
            <a:normAutofit fontScale="47500" lnSpcReduction="20000"/>
          </a:bodyPr>
          <a:lstStyle/>
          <a:p>
            <a:pPr>
              <a:spcAft>
                <a:spcPts val="0"/>
              </a:spcAft>
            </a:pPr>
            <a:r>
              <a:rPr lang="ru-RU" sz="48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3. До 1940 года Ханты-Мансийский автономный округ назывался</a:t>
            </a:r>
            <a:endParaRPr lang="ru-RU" sz="48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4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         </a:t>
            </a:r>
            <a:r>
              <a:rPr lang="ru-RU" sz="4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А) Остяко-Вогульский автономный округ</a:t>
            </a:r>
            <a:endParaRPr lang="ru-RU" sz="48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4800" b="1" i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  </a:t>
            </a:r>
            <a:r>
              <a:rPr lang="ru-RU" sz="4800" b="1" i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   </a:t>
            </a:r>
            <a:r>
              <a:rPr lang="ru-RU" sz="4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Б</a:t>
            </a:r>
            <a:r>
              <a:rPr lang="ru-RU" sz="4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) </a:t>
            </a:r>
            <a:r>
              <a:rPr lang="ru-RU" sz="4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Ямало</a:t>
            </a:r>
            <a:r>
              <a:rPr lang="ru-RU" sz="4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– Ненецкий автономный округ</a:t>
            </a:r>
            <a:endParaRPr lang="ru-RU" sz="4800" dirty="0">
              <a:solidFill>
                <a:schemeClr val="tx1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5" name="Picture 2" descr="C:\Users\Верина-ИВ\Downloads\1676714776_gas-kvas-com-p-risunok-detskii-yugra-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82060"/>
            <a:ext cx="2592288" cy="2216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1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1268760"/>
            <a:ext cx="6400800" cy="17526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 и знай свой родной край!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2636912"/>
            <a:ext cx="4109428" cy="351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09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1052736"/>
            <a:ext cx="6400800" cy="1752600"/>
          </a:xfrm>
        </p:spPr>
        <p:txBody>
          <a:bodyPr>
            <a:normAutofit fontScale="25000" lnSpcReduction="20000"/>
          </a:bodyPr>
          <a:lstStyle/>
          <a:p>
            <a:pPr>
              <a:spcAft>
                <a:spcPts val="0"/>
              </a:spcAft>
            </a:pPr>
            <a:r>
              <a:rPr lang="ru-RU" sz="128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4. Одним из главных праздников народа ханты является</a:t>
            </a:r>
            <a:endParaRPr lang="ru-RU" sz="128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800" b="1" dirty="0">
                <a:latin typeface="Times New Roman"/>
                <a:ea typeface="Calibri"/>
                <a:cs typeface="Times New Roman"/>
              </a:rPr>
              <a:t>             </a:t>
            </a:r>
            <a:r>
              <a:rPr lang="ru-RU" sz="12800" b="1" dirty="0" smtClean="0">
                <a:latin typeface="Times New Roman"/>
                <a:ea typeface="Calibri"/>
                <a:cs typeface="Times New Roman"/>
              </a:rPr>
              <a:t>   </a:t>
            </a:r>
            <a:r>
              <a:rPr lang="ru-RU" sz="1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А</a:t>
            </a:r>
            <a:r>
              <a:rPr lang="ru-RU" sz="1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) праздник осени</a:t>
            </a:r>
            <a:endParaRPr lang="ru-RU" sz="128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          Б) Вороний день</a:t>
            </a:r>
            <a:endParaRPr lang="ru-RU" sz="128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          </a:t>
            </a:r>
            <a:r>
              <a:rPr lang="ru-RU" sz="1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В</a:t>
            </a:r>
            <a:r>
              <a:rPr lang="ru-RU" sz="1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) праздник кита</a:t>
            </a:r>
            <a:endParaRPr lang="ru-RU" sz="12800" dirty="0">
              <a:solidFill>
                <a:schemeClr val="tx1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5" name="Picture 2" descr="C:\Users\Верина-ИВ\Downloads\1676714776_gas-kvas-com-p-risunok-detskii-yugra-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82060"/>
            <a:ext cx="2592288" cy="2216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90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628800"/>
            <a:ext cx="6400800" cy="1752600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5. Столицей ХМАО-Югра </a:t>
            </a: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является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А</a:t>
            </a:r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) Москва</a:t>
            </a:r>
            <a:endParaRPr lang="ru-RU" sz="28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      </a:t>
            </a:r>
            <a:r>
              <a:rPr lang="ru-RU" b="1" i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ru-RU" b="1" i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   </a:t>
            </a:r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Б) Ханты-Мансийск</a:t>
            </a:r>
            <a:endParaRPr lang="ru-RU" sz="28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В) Когалым </a:t>
            </a:r>
            <a:endParaRPr lang="ru-RU" sz="2800" dirty="0">
              <a:solidFill>
                <a:schemeClr val="tx1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5" name="Picture 2" descr="C:\Users\Верина-ИВ\Downloads\1676714776_gas-kvas-com-p-risunok-detskii-yugra-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82060"/>
            <a:ext cx="2592288" cy="2216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05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052736"/>
            <a:ext cx="6400800" cy="17526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на вопросы</a:t>
            </a:r>
          </a:p>
          <a:p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раунда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Верина-ИВ\Downloads\1676714776_gas-kvas-com-p-risunok-detskii-yugra-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20093"/>
            <a:ext cx="3600400" cy="3078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73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1196752"/>
            <a:ext cx="6400800" cy="1752600"/>
          </a:xfrm>
        </p:spPr>
        <p:txBody>
          <a:bodyPr/>
          <a:lstStyle/>
          <a:p>
            <a:pPr marL="457200" lvl="0"/>
            <a:r>
              <a:rPr lang="ru-RU" sz="4400" b="1" i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1. Б</a:t>
            </a:r>
            <a:r>
              <a:rPr lang="ru-RU" sz="44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) ханты и манси</a:t>
            </a:r>
            <a:endParaRPr lang="ru-RU" sz="4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24134"/>
            <a:ext cx="7848450" cy="3424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51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1123</Words>
  <Application>Microsoft Office PowerPoint</Application>
  <PresentationFormat>Экран (4:3)</PresentationFormat>
  <Paragraphs>167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Верина Ирина Владимировна</dc:creator>
  <cp:lastModifiedBy>Верина Ирина Владимировна</cp:lastModifiedBy>
  <cp:revision>31</cp:revision>
  <dcterms:created xsi:type="dcterms:W3CDTF">2023-11-15T09:48:10Z</dcterms:created>
  <dcterms:modified xsi:type="dcterms:W3CDTF">2023-11-17T08:40:02Z</dcterms:modified>
</cp:coreProperties>
</file>