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7" r:id="rId2"/>
    <p:sldId id="258" r:id="rId3"/>
    <p:sldId id="259" r:id="rId4"/>
    <p:sldId id="260" r:id="rId5"/>
    <p:sldId id="261" r:id="rId6"/>
    <p:sldId id="262" r:id="rId7"/>
    <p:sldId id="267" r:id="rId8"/>
    <p:sldId id="266" r:id="rId9"/>
    <p:sldId id="265" r:id="rId10"/>
    <p:sldId id="268" r:id="rId11"/>
    <p:sldId id="269" r:id="rId12"/>
    <p:sldId id="264" r:id="rId13"/>
    <p:sldId id="263" r:id="rId14"/>
    <p:sldId id="273" r:id="rId15"/>
    <p:sldId id="272" r:id="rId16"/>
    <p:sldId id="274" r:id="rId17"/>
    <p:sldId id="271" r:id="rId18"/>
    <p:sldId id="275" r:id="rId19"/>
    <p:sldId id="270" r:id="rId20"/>
    <p:sldId id="278" r:id="rId21"/>
    <p:sldId id="277" r:id="rId22"/>
    <p:sldId id="279" r:id="rId23"/>
    <p:sldId id="276" r:id="rId24"/>
    <p:sldId id="281" r:id="rId25"/>
    <p:sldId id="282" r:id="rId26"/>
    <p:sldId id="280" r:id="rId27"/>
    <p:sldId id="285" r:id="rId28"/>
    <p:sldId id="284" r:id="rId29"/>
    <p:sldId id="283" r:id="rId3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444" autoAdjust="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C625DF-C465-4DF3-9A93-0E5916085ACB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DC8BCC-99D3-4C6F-86BC-77274A27BD4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C8BCC-99D3-4C6F-86BC-77274A27BD43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4/17/2018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4/17/2018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4/17/2018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4/17/2018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4/17/2018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4/17/2018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4/17/2018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4/17/2018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4/17/2018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4/17/2018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4/17/2018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4/17/2018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4191000" cy="1143000"/>
          </a:xfrm>
        </p:spPr>
        <p:txBody>
          <a:bodyPr>
            <a:noAutofit/>
          </a:bodyPr>
          <a:lstStyle/>
          <a:p>
            <a:pPr algn="l"/>
            <a:r>
              <a:rPr lang="ru-RU" sz="4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Каргат</a:t>
            </a:r>
            <a:br>
              <a:rPr lang="ru-RU" sz="4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Алена\Desktop\безопасность\62604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304800"/>
            <a:ext cx="3352800" cy="223629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pic>
        <p:nvPicPr>
          <p:cNvPr id="1028" name="Picture 4" descr="C:\Users\Алена\Desktop\безопасность\kargat_glavn.jpg.843x430_q60_box-0,0,843,430_crop_detail (1).jpg"/>
          <p:cNvPicPr>
            <a:picLocks noChangeAspect="1" noChangeArrowheads="1"/>
          </p:cNvPicPr>
          <p:nvPr/>
        </p:nvPicPr>
        <p:blipFill>
          <a:blip r:embed="rId3" cstate="print"/>
          <a:srcRect l="36516" t="45352"/>
          <a:stretch>
            <a:fillRect/>
          </a:stretch>
        </p:blipFill>
        <p:spPr bwMode="auto">
          <a:xfrm>
            <a:off x="304800" y="2743200"/>
            <a:ext cx="8359331" cy="367049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086600" cy="838200"/>
          </a:xfrm>
        </p:spPr>
        <p:txBody>
          <a:bodyPr/>
          <a:lstStyle/>
          <a:p>
            <a:r>
              <a:rPr lang="ru-RU" dirty="0" smtClean="0"/>
              <a:t>Правила решения уравнений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1219200"/>
            <a:ext cx="86868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700" dirty="0" smtClean="0">
                <a:solidFill>
                  <a:srgbClr val="002060"/>
                </a:solidFill>
              </a:rPr>
              <a:t>1) Если к обеим частям данного уравнения прибавить (или из обеих частей вычесть) одно и то же число, то получим уравнение, имеющее те же корни, что и данные.            </a:t>
            </a:r>
          </a:p>
          <a:p>
            <a:pPr>
              <a:buNone/>
            </a:pPr>
            <a:r>
              <a:rPr lang="ru-RU" sz="2700" dirty="0" smtClean="0">
                <a:solidFill>
                  <a:srgbClr val="002060"/>
                </a:solidFill>
              </a:rPr>
              <a:t>2 ) Если какое-либо слагаемое перенести из одной части уравнения в другую, изменив при этом знак на противоположный, то получим уравнение, имеющее те же корни, что и данное.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086600" cy="838200"/>
          </a:xfrm>
        </p:spPr>
        <p:txBody>
          <a:bodyPr/>
          <a:lstStyle/>
          <a:p>
            <a:r>
              <a:rPr lang="ru-RU" dirty="0" smtClean="0"/>
              <a:t>Правила решения уравнений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1219200"/>
            <a:ext cx="8686800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700" dirty="0" smtClean="0">
                <a:solidFill>
                  <a:srgbClr val="002060"/>
                </a:solidFill>
              </a:rPr>
              <a:t>1) Если к обеим частям данного уравнения прибавить (или из обеих частей вычесть) одно и то же число, то получим уравнение, имеющее те же корни, что и данные.            </a:t>
            </a:r>
          </a:p>
          <a:p>
            <a:pPr>
              <a:buNone/>
            </a:pPr>
            <a:r>
              <a:rPr lang="ru-RU" sz="2700" dirty="0" smtClean="0">
                <a:solidFill>
                  <a:srgbClr val="002060"/>
                </a:solidFill>
              </a:rPr>
              <a:t>2 ) Если какое-либо слагаемое перенести из одной части уравнения в другую, изменив при этом знак на противоположный, то получим уравнение, имеющее те же корни, что и данное. </a:t>
            </a:r>
          </a:p>
          <a:p>
            <a:pPr>
              <a:buNone/>
            </a:pPr>
            <a:r>
              <a:rPr lang="ru-RU" sz="2700" dirty="0" smtClean="0">
                <a:solidFill>
                  <a:srgbClr val="002060"/>
                </a:solidFill>
              </a:rPr>
              <a:t>3) Если обе части уравнения умножить (или разделить) на одно и тоже отличное от нуля число, то получим уравнение, имеющее те же корни, что и данное.</a:t>
            </a:r>
          </a:p>
          <a:p>
            <a:pPr>
              <a:buNone/>
            </a:pPr>
            <a:endParaRPr lang="ru-RU" sz="27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с маршрутным листом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09800" y="1219200"/>
            <a:ext cx="4419600" cy="5303838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ru-RU" sz="18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Маршрутный лист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учени____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__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17.04.2018 г.</a:t>
            </a:r>
          </a:p>
          <a:p>
            <a:pPr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урока:_________________________</a:t>
            </a: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Задание1.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Составьте в парах верный алгоритм решения задач с помощью уравнения.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Выполняем проверку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    </a:t>
            </a:r>
            <a:r>
              <a:rPr lang="ru-RU" b="1" u="sng" dirty="0" smtClean="0">
                <a:solidFill>
                  <a:schemeClr val="tx1"/>
                </a:solidFill>
              </a:rPr>
              <a:t>Алгоритм решения задач с помощью уравнений:</a:t>
            </a:r>
          </a:p>
          <a:p>
            <a:pPr marL="514350" lvl="0" indent="-514350">
              <a:buNone/>
            </a:pPr>
            <a:r>
              <a:rPr lang="ru-RU" dirty="0" smtClean="0">
                <a:solidFill>
                  <a:schemeClr val="tx1"/>
                </a:solidFill>
              </a:rPr>
              <a:t>1. Внимательно прочитать условие задачи.</a:t>
            </a:r>
          </a:p>
          <a:p>
            <a:pPr marL="514350" lvl="0" indent="-514350">
              <a:buNone/>
            </a:pPr>
            <a:r>
              <a:rPr lang="ru-RU" dirty="0" smtClean="0">
                <a:solidFill>
                  <a:schemeClr val="tx1"/>
                </a:solidFill>
              </a:rPr>
              <a:t>2. Неизвестную величину обозначить буквой.</a:t>
            </a:r>
          </a:p>
          <a:p>
            <a:pPr marL="514350" lvl="0" indent="-514350">
              <a:buNone/>
            </a:pPr>
            <a:r>
              <a:rPr lang="ru-RU" dirty="0" smtClean="0">
                <a:solidFill>
                  <a:schemeClr val="tx1"/>
                </a:solidFill>
              </a:rPr>
              <a:t>3. Используя условие задачи, составить уравнение(составьте математическую модель).</a:t>
            </a:r>
          </a:p>
          <a:p>
            <a:pPr marL="514350" lvl="0" indent="-514350">
              <a:buNone/>
            </a:pPr>
            <a:r>
              <a:rPr lang="ru-RU" dirty="0" smtClean="0">
                <a:solidFill>
                  <a:schemeClr val="tx1"/>
                </a:solidFill>
              </a:rPr>
              <a:t>4. Решите полученное уравнение (работа с математической моделью).</a:t>
            </a:r>
          </a:p>
          <a:p>
            <a:pPr marL="514350" lvl="0" indent="-514350">
              <a:buNone/>
            </a:pPr>
            <a:r>
              <a:rPr lang="ru-RU" dirty="0" smtClean="0">
                <a:solidFill>
                  <a:schemeClr val="tx1"/>
                </a:solidFill>
              </a:rPr>
              <a:t>5. Ответить на вопрос задачи.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715000" y="5638800"/>
            <a:ext cx="3429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все верно - 2 балла, 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одна ошибка -1 балл, более одной ошибки-0 баллов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Устные задания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В одном железнодорожном составе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вагонов,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а в другом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вагонов. Что означают выражения: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а)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х+у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б) х+3           в) у-2             г)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х-у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Устные задания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Что означают равенства: 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а)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+ у =100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б)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+ 5 = у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в) 3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= у	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г)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-15 = у + 25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Устные задания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95400"/>
            <a:ext cx="89916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Какое из уравнений подходит к данной задаче: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Папа пришел на вокзал, чтобы купить билеты. На те деньги, что у него есть можно купить 3 билета, но на покупку не хватит 4 тысяч рублей, а если купит 2 билета, то останется 14 тысяч рублей. Сколько стоит билет?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а) 3х – 4 = 2х + 14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б) 3х + 4 = 2х – 14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в) 3х – 2х = 4 + 14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Работа с маршрутным листом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Задание 2</a:t>
            </a:r>
            <a:r>
              <a:rPr lang="ru-RU" sz="24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Заполните таблицы по следующим текстам: 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-В первом вагоне было на 6 пассажиров меньше, чем во втором.               </a:t>
            </a:r>
          </a:p>
          <a:p>
            <a:pPr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600200" y="2437193"/>
          <a:ext cx="4419600" cy="1261872"/>
        </p:xfrm>
        <a:graphic>
          <a:graphicData uri="http://schemas.openxmlformats.org/drawingml/2006/table">
            <a:tbl>
              <a:tblPr/>
              <a:tblGrid>
                <a:gridCol w="1905000"/>
                <a:gridCol w="251460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Пассажиры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Было (человек)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 вагон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libri"/>
                          <a:cs typeface="Times New Roman"/>
                        </a:rPr>
                        <a:t>II </a:t>
                      </a: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вагон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304800" y="4114800"/>
            <a:ext cx="84710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-В первом вагоне было в 2 раза больше нефти, чем во втором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676400" y="4648200"/>
          <a:ext cx="4495800" cy="1261872"/>
        </p:xfrm>
        <a:graphic>
          <a:graphicData uri="http://schemas.openxmlformats.org/drawingml/2006/table">
            <a:tbl>
              <a:tblPr/>
              <a:tblGrid>
                <a:gridCol w="1905000"/>
                <a:gridCol w="2590800"/>
              </a:tblGrid>
              <a:tr h="444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Вагоны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Calibri"/>
                          <a:cs typeface="Times New Roman"/>
                        </a:rPr>
                        <a:t>Нефть (т)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Первый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Второй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Выполняем проверку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Задание 2</a:t>
            </a:r>
            <a:r>
              <a:rPr lang="ru-RU" sz="24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Заполните таблицы по следующим текстам: 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-В первом вагоне было на 6 пассажиров меньше, чем во втором.               </a:t>
            </a:r>
          </a:p>
          <a:p>
            <a:pPr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2667000"/>
          <a:ext cx="4038600" cy="1261872"/>
        </p:xfrm>
        <a:graphic>
          <a:graphicData uri="http://schemas.openxmlformats.org/drawingml/2006/table">
            <a:tbl>
              <a:tblPr/>
              <a:tblGrid>
                <a:gridCol w="1740776"/>
                <a:gridCol w="2297824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Пассажиры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Было (человек)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</a:t>
                      </a:r>
                      <a:r>
                        <a:rPr lang="ru-RU" sz="2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вагон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Х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II </a:t>
                      </a:r>
                      <a:r>
                        <a:rPr lang="ru-RU" sz="2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вагон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Х+6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304800" y="4114800"/>
            <a:ext cx="84710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-В первом вагоне было в 2 раза больше нефти, чем во втором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676400" y="4648200"/>
          <a:ext cx="4495800" cy="1261872"/>
        </p:xfrm>
        <a:graphic>
          <a:graphicData uri="http://schemas.openxmlformats.org/drawingml/2006/table">
            <a:tbl>
              <a:tblPr/>
              <a:tblGrid>
                <a:gridCol w="1905000"/>
                <a:gridCol w="2590800"/>
              </a:tblGrid>
              <a:tr h="444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Вагоны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Calibri"/>
                          <a:cs typeface="Times New Roman"/>
                        </a:rPr>
                        <a:t>Нефть (т)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Первый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2х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Второй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х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876800" y="2667000"/>
          <a:ext cx="4038600" cy="1261872"/>
        </p:xfrm>
        <a:graphic>
          <a:graphicData uri="http://schemas.openxmlformats.org/drawingml/2006/table">
            <a:tbl>
              <a:tblPr/>
              <a:tblGrid>
                <a:gridCol w="1740776"/>
                <a:gridCol w="2297824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Пассажиры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Было (человек)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 вагон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Х-6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libri"/>
                          <a:cs typeface="Times New Roman"/>
                        </a:rPr>
                        <a:t>II </a:t>
                      </a: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вагон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Х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962400" y="5943600"/>
            <a:ext cx="5029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две верно заполненные таблицы-2 балла,  одна верно заполненная таблица- 1 балл.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91000" y="31242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или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8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Задание 3</a:t>
            </a:r>
            <a:r>
              <a:rPr lang="ru-RU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Напишите предложения по следующим таблицам</a:t>
            </a:r>
          </a:p>
          <a:p>
            <a:pPr>
              <a:buNone/>
            </a:pP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Работа с маршрутным листом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828800" y="2133600"/>
          <a:ext cx="6096000" cy="1261872"/>
        </p:xfrm>
        <a:graphic>
          <a:graphicData uri="http://schemas.openxmlformats.org/drawingml/2006/table">
            <a:tbl>
              <a:tblPr/>
              <a:tblGrid>
                <a:gridCol w="3354832"/>
                <a:gridCol w="2741168"/>
              </a:tblGrid>
              <a:tr h="44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Calibri"/>
                          <a:cs typeface="Times New Roman"/>
                        </a:rPr>
                        <a:t>Семья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Купили </a:t>
                      </a:r>
                      <a:r>
                        <a:rPr lang="ru-RU" sz="24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журналов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Ивановы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3х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Некрасовы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err="1">
                          <a:latin typeface="Times New Roman"/>
                          <a:ea typeface="Calibri"/>
                          <a:cs typeface="Times New Roman"/>
                        </a:rPr>
                        <a:t>х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838200" y="3505200"/>
            <a:ext cx="738452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Ивановы …………………………….., чем ……………..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905000" y="4038600"/>
          <a:ext cx="4191000" cy="1261872"/>
        </p:xfrm>
        <a:graphic>
          <a:graphicData uri="http://schemas.openxmlformats.org/drawingml/2006/table">
            <a:tbl>
              <a:tblPr/>
              <a:tblGrid>
                <a:gridCol w="2209800"/>
                <a:gridCol w="1981200"/>
              </a:tblGrid>
              <a:tr h="579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Поезда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Время (часы)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Скорый 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х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Фирменный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Х+4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81000" y="5715000"/>
            <a:ext cx="81873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Фирменный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……………………………………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чем скорый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…………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Алена\Desktop\безопасность\vokzal_novosibirsk_glavnyiy_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04800"/>
            <a:ext cx="8105762" cy="610373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1295400"/>
            <a:ext cx="86868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Задание 3</a:t>
            </a:r>
            <a:r>
              <a:rPr lang="ru-RU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Напишите тексты по следующим таблицам</a:t>
            </a:r>
          </a:p>
          <a:p>
            <a:pPr>
              <a:buNone/>
            </a:pP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Выполняем проверку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676400" y="1905000"/>
          <a:ext cx="5410200" cy="1261872"/>
        </p:xfrm>
        <a:graphic>
          <a:graphicData uri="http://schemas.openxmlformats.org/drawingml/2006/table">
            <a:tbl>
              <a:tblPr/>
              <a:tblGrid>
                <a:gridCol w="2977411"/>
                <a:gridCol w="2432789"/>
              </a:tblGrid>
              <a:tr h="44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Calibri"/>
                          <a:cs typeface="Times New Roman"/>
                        </a:rPr>
                        <a:t>Семья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Купили </a:t>
                      </a:r>
                      <a:r>
                        <a:rPr lang="ru-RU" sz="2400" dirty="0" smtClean="0">
                          <a:latin typeface="Times New Roman"/>
                          <a:ea typeface="Calibri"/>
                          <a:cs typeface="Times New Roman"/>
                        </a:rPr>
                        <a:t>журналы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Ивановы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3х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Некрасовы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err="1">
                          <a:latin typeface="Times New Roman"/>
                          <a:ea typeface="Calibri"/>
                          <a:cs typeface="Times New Roman"/>
                        </a:rPr>
                        <a:t>х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533400" y="3200400"/>
            <a:ext cx="796872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Ивановы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купили в 3 раз больше журналов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чем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Некрасовы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057400" y="3733800"/>
          <a:ext cx="4191000" cy="1261872"/>
        </p:xfrm>
        <a:graphic>
          <a:graphicData uri="http://schemas.openxmlformats.org/drawingml/2006/table">
            <a:tbl>
              <a:tblPr/>
              <a:tblGrid>
                <a:gridCol w="2209800"/>
                <a:gridCol w="1981200"/>
              </a:tblGrid>
              <a:tr h="579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Поезда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Время (часы)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Скорый 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х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Фирменный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Х+4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5105400"/>
            <a:ext cx="85385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Фирменный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поезд был в пути на 4 часа больше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чем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скорый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52800" y="5867400"/>
            <a:ext cx="533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Верно записаны два предложения-2 баллы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Верно записано одно предложение-1 балл 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Работа с маршрутным листом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Задание 4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Допиши предложение, заполни  таблицу, составь уравнение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905000" y="2133600"/>
          <a:ext cx="5311140" cy="1682496"/>
        </p:xfrm>
        <a:graphic>
          <a:graphicData uri="http://schemas.openxmlformats.org/drawingml/2006/table">
            <a:tbl>
              <a:tblPr/>
              <a:tblGrid>
                <a:gridCol w="1730596"/>
                <a:gridCol w="1790272"/>
                <a:gridCol w="1790272"/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Поезда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Было (вагонов)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Стало (вагонов)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Первый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4Х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44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Второй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х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381000" y="3962400"/>
            <a:ext cx="8229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первом поезде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…………………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Если бы 15 вагоны первого поезда прицепили бы ко второму, то вагонов в них стало бы поровну.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Уравнение ……………………….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Выполняем проверку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Задание 4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Допиши предложение, заполни  таблицу, составь уравнение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905000" y="2133600"/>
          <a:ext cx="5311140" cy="1682496"/>
        </p:xfrm>
        <a:graphic>
          <a:graphicData uri="http://schemas.openxmlformats.org/drawingml/2006/table">
            <a:tbl>
              <a:tblPr/>
              <a:tblGrid>
                <a:gridCol w="1730596"/>
                <a:gridCol w="1790272"/>
                <a:gridCol w="1790272"/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Поезда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Было (вагонов)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Стало (вагонов)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Первый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4Х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44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Второй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х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04801" y="3962400"/>
            <a:ext cx="85344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первом поезде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вагонов в 4 раза больше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Если бы 15 вагоны первого поезда прицепили бы ко второму, то вагонов в них стало бы поровну.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Уравнение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4х-15=х+15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52600" y="5867400"/>
            <a:ext cx="7086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заполнена таблица и составлено верно уравнение - 2 балла, одна таблица или только уравнение - 1 балл.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Задание 5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На железнодорожном вокзале два зала ожидания: обычный зал и зал повышенной комфортности. Всего 500 мест. В обычном зале в 4 раза больше мест, чем в зале повышенной комфортности. Сколько мест в каждом зале?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Работа с маршрутным листом</a:t>
            </a: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362200" y="3581400"/>
          <a:ext cx="3219450" cy="841248"/>
        </p:xfrm>
        <a:graphic>
          <a:graphicData uri="http://schemas.openxmlformats.org/drawingml/2006/table">
            <a:tbl>
              <a:tblPr/>
              <a:tblGrid>
                <a:gridCol w="1868805"/>
                <a:gridCol w="1350645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374420" y="4572000"/>
            <a:ext cx="584339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Уравнение:  _________________________________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___________________________________________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___________________________________________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___________________________________________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Тогда в обычном зале _________________________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Ответ:  _____________________________________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95400"/>
            <a:ext cx="8686800" cy="4525963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Задание 5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На железнодорожном вокзале два зала ожидания: обычный зал и зал повышенной комфортности. Всего 500 мест. В обычном зале в 4 раза больше мест, чем в зале повышенной комфортности. Сколько мест в каждом зале?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Выполняем проверку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85800" y="3429000"/>
          <a:ext cx="6781801" cy="1682496"/>
        </p:xfrm>
        <a:graphic>
          <a:graphicData uri="http://schemas.openxmlformats.org/drawingml/2006/table">
            <a:tbl>
              <a:tblPr/>
              <a:tblGrid>
                <a:gridCol w="2664279"/>
                <a:gridCol w="2099128"/>
                <a:gridCol w="2018394"/>
              </a:tblGrid>
              <a:tr h="44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Залы</a:t>
                      </a:r>
                      <a:endParaRPr lang="ru-RU" sz="24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Места</a:t>
                      </a:r>
                      <a:endParaRPr lang="ru-RU" sz="24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dirty="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    500 мест</a:t>
                      </a:r>
                      <a:endParaRPr lang="ru-RU" sz="24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обычный</a:t>
                      </a:r>
                      <a:endParaRPr lang="ru-RU" sz="24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4х</a:t>
                      </a:r>
                      <a:endParaRPr lang="ru-RU" sz="24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повышенной комфортности</a:t>
                      </a:r>
                      <a:endParaRPr lang="ru-RU" sz="240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err="1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</a:t>
                      </a:r>
                      <a:endParaRPr lang="ru-RU" sz="24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7889" name="AutoShape 1"/>
          <p:cNvSpPr>
            <a:spLocks/>
          </p:cNvSpPr>
          <p:nvPr/>
        </p:nvSpPr>
        <p:spPr bwMode="auto">
          <a:xfrm>
            <a:off x="5562600" y="3962400"/>
            <a:ext cx="277812" cy="908050"/>
          </a:xfrm>
          <a:prstGeom prst="rightBrace">
            <a:avLst>
              <a:gd name="adj1" fmla="val 27238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2286000" y="5334000"/>
            <a:ext cx="14542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4х+х=500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3000"/>
            <a:ext cx="8686800" cy="4525963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Задание 5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На железнодорожном вокзале два зала ожидания: обычный зал и зал повышенной комфортности. Всего 500 мест. В обычном зале в 4 раза больше мест, чем в зале повышенной комфортности. Сколько мест в каждом зале?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52400" y="0"/>
            <a:ext cx="8686800" cy="83820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Выполняем проверку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04800" y="3048000"/>
          <a:ext cx="6095999" cy="1682496"/>
        </p:xfrm>
        <a:graphic>
          <a:graphicData uri="http://schemas.openxmlformats.org/drawingml/2006/table">
            <a:tbl>
              <a:tblPr/>
              <a:tblGrid>
                <a:gridCol w="2394857"/>
                <a:gridCol w="1886856"/>
                <a:gridCol w="1814286"/>
              </a:tblGrid>
              <a:tr h="44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Залы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Места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    </a:t>
                      </a:r>
                      <a:r>
                        <a:rPr lang="ru-RU" sz="24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ru-RU" sz="2400" dirty="0" smtClean="0">
                          <a:latin typeface="Times New Roman"/>
                          <a:ea typeface="Calibri"/>
                          <a:cs typeface="Times New Roman"/>
                        </a:rPr>
                        <a:t>500 </a:t>
                      </a: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мест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обычный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4х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повышенной комфортности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err="1">
                          <a:latin typeface="Times New Roman"/>
                          <a:ea typeface="Calibri"/>
                          <a:cs typeface="Times New Roman"/>
                        </a:rPr>
                        <a:t>х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7889" name="AutoShape 1"/>
          <p:cNvSpPr>
            <a:spLocks/>
          </p:cNvSpPr>
          <p:nvPr/>
        </p:nvSpPr>
        <p:spPr bwMode="auto">
          <a:xfrm>
            <a:off x="4724400" y="3657600"/>
            <a:ext cx="277812" cy="908050"/>
          </a:xfrm>
          <a:prstGeom prst="rightBrace">
            <a:avLst>
              <a:gd name="adj1" fmla="val 27238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152400" y="4800600"/>
            <a:ext cx="1828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4х+х=500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0" y="5166955"/>
            <a:ext cx="510540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5х=500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х=500:5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х=100 (мест) - повышенной комфортности,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500-100=400(мест)-обычный зал.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Ответ: 100 мест, 400 мест.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4800600"/>
            <a:ext cx="4876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заполнена таблица, составлено и решено верно уравнение-2 балла</a:t>
            </a:r>
          </a:p>
          <a:p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верно заполнена таблица и верно составлено уравнение - 1 балл</a:t>
            </a:r>
          </a:p>
          <a:p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верно решено уравнение – 1 балл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Работа с маршрутным листом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Задание 6.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станции Каргат в разных направлениях одновременно отправились два поезда: на восток пассажирский, на запад - товарный. Средняя скорость пассажирского поезда на 30 км/ч больше скорости товарного поезда. Пассажирский прибыл на следующую станцию через 30 минут, а товарный через 48 минут. Найдите скорость каждого поезда, если расстояние от станции Каргат до следующих станций, расположенных западнее и восточнее, одинаково.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Водонапорная башня</a:t>
            </a:r>
            <a:endParaRPr lang="ru-RU"/>
          </a:p>
        </p:txBody>
      </p:sp>
      <p:pic>
        <p:nvPicPr>
          <p:cNvPr id="1026" name="Picture 2" descr="http://kievstreets.org/sites/default/files/styles/980px/public/amosova.jpg?itok=KqCqia4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67000" y="1447800"/>
            <a:ext cx="3466491" cy="518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Отметка </a:t>
            </a:r>
            <a:r>
              <a:rPr lang="ru-RU" smtClean="0">
                <a:solidFill>
                  <a:srgbClr val="C00000"/>
                </a:solidFill>
              </a:rPr>
              <a:t>за урок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«5»-10-9 баллов</a:t>
            </a:r>
          </a:p>
          <a:p>
            <a:pPr>
              <a:buNone/>
            </a:pPr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«4»-7-8 баллов</a:t>
            </a:r>
          </a:p>
          <a:p>
            <a:pPr>
              <a:buNone/>
            </a:pPr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«3»-5-6 баллов</a:t>
            </a:r>
            <a:endParaRPr lang="ru-RU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1828800"/>
            <a:ext cx="21336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Итог урока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1986" name="Picture 2" descr="http://img-fotki.yandex.ru/get/6002/47407354.55b/0_c40c9_89f34c65_orig.png"/>
          <p:cNvPicPr>
            <a:picLocks noChangeAspect="1" noChangeArrowheads="1"/>
          </p:cNvPicPr>
          <p:nvPr/>
        </p:nvPicPr>
        <p:blipFill>
          <a:blip r:embed="rId2" cstate="print"/>
          <a:srcRect t="42763"/>
          <a:stretch>
            <a:fillRect/>
          </a:stretch>
        </p:blipFill>
        <p:spPr bwMode="auto">
          <a:xfrm>
            <a:off x="0" y="2438400"/>
            <a:ext cx="9144000" cy="20574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1828800"/>
            <a:ext cx="23622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Я все понял, могу объяснить товарищу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38400" y="1905000"/>
            <a:ext cx="21336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724400" y="1905000"/>
            <a:ext cx="21336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010400" y="1905000"/>
            <a:ext cx="21336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362200" y="1905000"/>
            <a:ext cx="2133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Мне все понятно, работал без ошибок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648200" y="1981200"/>
            <a:ext cx="23599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Мне все понятно, но допускал ошибки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010400" y="1981200"/>
            <a:ext cx="2133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Многое осталось непонятным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лена\Desktop\безопасность\railway1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838200"/>
            <a:ext cx="8642157" cy="4613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Алена\Desktop\безопасность\vol-1-prepress-2-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32656"/>
          <a:stretch>
            <a:fillRect/>
          </a:stretch>
        </p:blipFill>
        <p:spPr bwMode="auto">
          <a:xfrm>
            <a:off x="1905000" y="381000"/>
            <a:ext cx="5705024" cy="576305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Дектярева О В\Desktop\учитель года урок\безопасность\img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8534" t="13469" r="24746"/>
          <a:stretch>
            <a:fillRect/>
          </a:stretch>
        </p:blipFill>
        <p:spPr bwMode="auto">
          <a:xfrm>
            <a:off x="4800600" y="685800"/>
            <a:ext cx="3510821" cy="4876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1027" name="Picture 3" descr="C:\Users\Дектярева О В\Desktop\учитель года урок\безопасность\mzd-12.12.2016.png"/>
          <p:cNvPicPr>
            <a:picLocks noChangeAspect="1" noChangeArrowheads="1"/>
          </p:cNvPicPr>
          <p:nvPr/>
        </p:nvPicPr>
        <p:blipFill>
          <a:blip r:embed="rId3" cstate="print"/>
          <a:srcRect l="56681" t="23704" r="11748" b="6667"/>
          <a:stretch>
            <a:fillRect/>
          </a:stretch>
        </p:blipFill>
        <p:spPr bwMode="auto">
          <a:xfrm>
            <a:off x="1066800" y="685800"/>
            <a:ext cx="3276600" cy="4876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ектярева О В\Desktop\учитель года урок\безопасность\1329_-_00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7191" t="14362" r="62231" b="25921"/>
          <a:stretch>
            <a:fillRect/>
          </a:stretch>
        </p:blipFill>
        <p:spPr bwMode="auto">
          <a:xfrm>
            <a:off x="762000" y="609600"/>
            <a:ext cx="3589867" cy="509320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5" name="Picture 2" descr="C:\Users\Дектярева О В\Desktop\учитель года урок\безопасность\1329_-_0007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 l="56115" t="30305" r="13307" b="10768"/>
          <a:stretch>
            <a:fillRect/>
          </a:stretch>
        </p:blipFill>
        <p:spPr bwMode="auto">
          <a:xfrm>
            <a:off x="4876800" y="609600"/>
            <a:ext cx="3592512" cy="50292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686800" cy="838200"/>
          </a:xfrm>
        </p:spPr>
        <p:txBody>
          <a:bodyPr/>
          <a:lstStyle/>
          <a:p>
            <a:r>
              <a:rPr lang="ru-RU" dirty="0" smtClean="0"/>
              <a:t>Тема урока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6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Решение задач с помощью уравнений</a:t>
            </a:r>
            <a:endParaRPr lang="ru-RU" sz="6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- 212 = -3;  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2) 3х = 18,6  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ru-RU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 4  = 2,5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4) 20 + 4,7 = 17,7    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5) 15 – у = 33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6) 125 : 25  = 5.  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086600" cy="838200"/>
          </a:xfrm>
        </p:spPr>
        <p:txBody>
          <a:bodyPr/>
          <a:lstStyle/>
          <a:p>
            <a:r>
              <a:rPr lang="ru-RU" dirty="0" smtClean="0"/>
              <a:t>Правила решения уравнений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2057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700" dirty="0" smtClean="0">
                <a:solidFill>
                  <a:srgbClr val="002060"/>
                </a:solidFill>
              </a:rPr>
              <a:t>1) Если к обеим частям данного уравнения прибавить (или из обеих частей вычесть) одно и то же число, то получим уравнение, имеющее те же корни, что и данные.           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238</TotalTime>
  <Words>1199</Words>
  <Application>Microsoft Office PowerPoint</Application>
  <PresentationFormat>Экран (4:3)</PresentationFormat>
  <Paragraphs>197</Paragraphs>
  <Slides>29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Трек</vt:lpstr>
      <vt:lpstr>        Каргат </vt:lpstr>
      <vt:lpstr>Слайд 2</vt:lpstr>
      <vt:lpstr>Слайд 3</vt:lpstr>
      <vt:lpstr>Слайд 4</vt:lpstr>
      <vt:lpstr>Слайд 5</vt:lpstr>
      <vt:lpstr>Слайд 6</vt:lpstr>
      <vt:lpstr>Тема урока</vt:lpstr>
      <vt:lpstr>Слайд 8</vt:lpstr>
      <vt:lpstr>Правила решения уравнений</vt:lpstr>
      <vt:lpstr>Правила решения уравнений</vt:lpstr>
      <vt:lpstr>Правила решения уравнений</vt:lpstr>
      <vt:lpstr>Работа с маршрутным листом</vt:lpstr>
      <vt:lpstr>Выполняем проверку</vt:lpstr>
      <vt:lpstr>Устные задания</vt:lpstr>
      <vt:lpstr>Устные задания</vt:lpstr>
      <vt:lpstr>Устные задания</vt:lpstr>
      <vt:lpstr>Работа с маршрутным листом</vt:lpstr>
      <vt:lpstr>Выполняем проверку</vt:lpstr>
      <vt:lpstr>Работа с маршрутным листом</vt:lpstr>
      <vt:lpstr>Выполняем проверку</vt:lpstr>
      <vt:lpstr>Работа с маршрутным листом</vt:lpstr>
      <vt:lpstr>Выполняем проверку</vt:lpstr>
      <vt:lpstr>Работа с маршрутным листом</vt:lpstr>
      <vt:lpstr>Выполняем проверку</vt:lpstr>
      <vt:lpstr>Выполняем проверку</vt:lpstr>
      <vt:lpstr>Работа с маршрутным листом</vt:lpstr>
      <vt:lpstr>Водонапорная башня</vt:lpstr>
      <vt:lpstr>Отметка за урок</vt:lpstr>
      <vt:lpstr>Итог урока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Алена</dc:creator>
  <cp:lastModifiedBy>Алена</cp:lastModifiedBy>
  <cp:revision>49</cp:revision>
  <dcterms:created xsi:type="dcterms:W3CDTF">2018-04-16T14:31:28Z</dcterms:created>
  <dcterms:modified xsi:type="dcterms:W3CDTF">2018-04-17T06:16:11Z</dcterms:modified>
</cp:coreProperties>
</file>