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82" r:id="rId19"/>
    <p:sldId id="283" r:id="rId20"/>
    <p:sldId id="284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66CC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1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65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64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6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60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6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65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66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7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8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9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0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67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63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59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5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67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5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46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64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DAC0-FE2D-4F67-AA72-4880EE59837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199B-F2FF-47EB-B18F-347A7850B758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0" Type="http://schemas.openxmlformats.org/officeDocument/2006/relationships/image" Target="../media/image36.png"/><Relationship Id="rId11" Type="http://schemas.openxmlformats.org/officeDocument/2006/relationships/image" Target="../media/image37.jpeg"/><Relationship Id="rId12" Type="http://schemas.openxmlformats.org/officeDocument/2006/relationships/image" Target="../media/image38.jpeg"/><Relationship Id="rId13" Type="http://schemas.openxmlformats.org/officeDocument/2006/relationships/image" Target="../media/image39.jpeg"/><Relationship Id="rId14" Type="http://schemas.openxmlformats.org/officeDocument/2006/relationships/image" Target="../media/image40.jpeg"/><Relationship Id="rId1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gif"/><Relationship Id="rId4" Type="http://schemas.openxmlformats.org/officeDocument/2006/relationships/image" Target="../media/image44.gif"/><Relationship Id="rId5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gif"/><Relationship Id="rId4" Type="http://schemas.openxmlformats.org/officeDocument/2006/relationships/image" Target="../media/image45.jpeg"/><Relationship Id="rId5" Type="http://schemas.openxmlformats.org/officeDocument/2006/relationships/image" Target="../media/image44.gif"/><Relationship Id="rId6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gif"/><Relationship Id="rId4" Type="http://schemas.openxmlformats.org/officeDocument/2006/relationships/image" Target="../media/image46.gif"/><Relationship Id="rId5" Type="http://schemas.openxmlformats.org/officeDocument/2006/relationships/image" Target="../media/image45.jpeg"/><Relationship Id="rId6" Type="http://schemas.openxmlformats.org/officeDocument/2006/relationships/image" Target="../media/image44.gif"/><Relationship Id="rId7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5.jpeg"/><Relationship Id="rId4" Type="http://schemas.openxmlformats.org/officeDocument/2006/relationships/image" Target="../media/image47.gif"/><Relationship Id="rId5" Type="http://schemas.openxmlformats.org/officeDocument/2006/relationships/image" Target="../media/image46.gif"/><Relationship Id="rId6" Type="http://schemas.openxmlformats.org/officeDocument/2006/relationships/image" Target="../media/image43.gif"/><Relationship Id="rId7" Type="http://schemas.openxmlformats.org/officeDocument/2006/relationships/image" Target="../media/image44.gif"/><Relationship Id="rId8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7" Type="http://schemas.openxmlformats.org/officeDocument/2006/relationships/image" Target="../media/image58.jpeg"/><Relationship Id="rId8" Type="http://schemas.openxmlformats.org/officeDocument/2006/relationships/image" Target="../media/image59.jpeg"/><Relationship Id="rId9" Type="http://schemas.openxmlformats.org/officeDocument/2006/relationships/image" Target="../media/image60.jpeg"/><Relationship Id="rId10" Type="http://schemas.openxmlformats.org/officeDocument/2006/relationships/image" Target="../media/image61.png"/><Relationship Id="rId11" Type="http://schemas.openxmlformats.org/officeDocument/2006/relationships/image" Target="../media/image62.jpeg"/><Relationship Id="rId1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gif"/><Relationship Id="rId3" Type="http://schemas.openxmlformats.org/officeDocument/2006/relationships/image" Target="../media/image65.gif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6" Type="http://schemas.openxmlformats.org/officeDocument/2006/relationships/image" Target="../media/image57.jpeg"/><Relationship Id="rId7" Type="http://schemas.openxmlformats.org/officeDocument/2006/relationships/image" Target="../media/image66.gif"/><Relationship Id="rId8" Type="http://schemas.openxmlformats.org/officeDocument/2006/relationships/image" Target="../media/image67.gif"/><Relationship Id="rId9" Type="http://schemas.openxmlformats.org/officeDocument/2006/relationships/image" Target="../media/image68.gif"/><Relationship Id="rId10" Type="http://schemas.openxmlformats.org/officeDocument/2006/relationships/image" Target="../media/image69.gif"/><Relationship Id="rId11" Type="http://schemas.openxmlformats.org/officeDocument/2006/relationships/image" Target="../media/image70.gif"/><Relationship Id="rId1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71.gif"/><Relationship Id="rId2" Type="http://schemas.openxmlformats.org/officeDocument/2006/relationships/image" Target="../media/image64.gif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gif"/><Relationship Id="rId7" Type="http://schemas.openxmlformats.org/officeDocument/2006/relationships/image" Target="../media/image76.gif"/><Relationship Id="rId8" Type="http://schemas.openxmlformats.org/officeDocument/2006/relationships/image" Target="../media/image52.png"/><Relationship Id="rId9" Type="http://schemas.openxmlformats.org/officeDocument/2006/relationships/image" Target="../media/image54.jpeg"/><Relationship Id="rId10" Type="http://schemas.openxmlformats.org/officeDocument/2006/relationships/image" Target="../media/image58.jpeg"/><Relationship Id="rId11" Type="http://schemas.openxmlformats.org/officeDocument/2006/relationships/image" Target="../media/image77.gif"/><Relationship Id="rId12" Type="http://schemas.openxmlformats.org/officeDocument/2006/relationships/image" Target="../media/image78.gif"/><Relationship Id="rId13" Type="http://schemas.openxmlformats.org/officeDocument/2006/relationships/image" Target="../media/image79.gif"/><Relationship Id="rId14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gif"/><Relationship Id="rId2" Type="http://schemas.openxmlformats.org/officeDocument/2006/relationships/image" Target="../media/image80.jpeg"/><Relationship Id="rId3" Type="http://schemas.openxmlformats.org/officeDocument/2006/relationships/image" Target="../media/image81.gif"/><Relationship Id="rId4" Type="http://schemas.openxmlformats.org/officeDocument/2006/relationships/image" Target="../media/image82.gif"/><Relationship Id="rId5" Type="http://schemas.openxmlformats.org/officeDocument/2006/relationships/image" Target="../media/image52.png"/><Relationship Id="rId6" Type="http://schemas.openxmlformats.org/officeDocument/2006/relationships/image" Target="../media/image55.jpeg"/><Relationship Id="rId7" Type="http://schemas.openxmlformats.org/officeDocument/2006/relationships/image" Target="../media/image59.jpeg"/><Relationship Id="rId8" Type="http://schemas.openxmlformats.org/officeDocument/2006/relationships/image" Target="../media/image83.gif"/><Relationship Id="rId9" Type="http://schemas.openxmlformats.org/officeDocument/2006/relationships/image" Target="../media/image84.gif"/><Relationship Id="rId10" Type="http://schemas.openxmlformats.org/officeDocument/2006/relationships/image" Target="../media/image70.gif"/><Relationship Id="rId11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image" Target="../media/image86.gif"/><Relationship Id="rId3" Type="http://schemas.openxmlformats.org/officeDocument/2006/relationships/image" Target="../media/image87.gif"/><Relationship Id="rId4" Type="http://schemas.openxmlformats.org/officeDocument/2006/relationships/image" Target="../media/image88.gif"/><Relationship Id="rId5" Type="http://schemas.openxmlformats.org/officeDocument/2006/relationships/image" Target="../media/image64.gif"/><Relationship Id="rId6" Type="http://schemas.openxmlformats.org/officeDocument/2006/relationships/image" Target="../media/image52.png"/><Relationship Id="rId7" Type="http://schemas.openxmlformats.org/officeDocument/2006/relationships/image" Target="../media/image56.jpeg"/><Relationship Id="rId8" Type="http://schemas.openxmlformats.org/officeDocument/2006/relationships/image" Target="../media/image60.jpeg"/><Relationship Id="rId9" Type="http://schemas.openxmlformats.org/officeDocument/2006/relationships/image" Target="../media/image70.gif"/><Relationship Id="rId10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89.gif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6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8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14.png"/><Relationship Id="rId10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image" Target="../media/image21.jpeg"/><Relationship Id="rId3" Type="http://schemas.openxmlformats.org/officeDocument/2006/relationships/image" Target="../media/image9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14.png"/><Relationship Id="rId9" Type="http://schemas.openxmlformats.org/officeDocument/2006/relationships/image" Target="../media/image26.jpeg"/><Relationship Id="rId10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8" descr="https://www.privatehollandtours.com/images/bv0105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/>
          <a:noFill/>
        </p:spPr>
      </p:pic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/>
          <a:p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Автоматизация в словах</a:t>
            </a:r>
            <a:b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</a:br>
            <a:r>
              <a:rPr b="1" dirty="0" lang="ru-RU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Звук –Л- в середине </a:t>
            </a:r>
            <a:r>
              <a:rPr b="1" dirty="0" lang="ru-RU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слова</a:t>
            </a:r>
            <a:br>
              <a:rPr b="1" dirty="0" lang="ru-RU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</a:br>
            <a:endParaRPr b="1" dirty="0" lang="ru-RU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2567136"/>
          </a:xfrm>
        </p:spPr>
        <p:txBody>
          <a:bodyPr>
            <a:normAutofit fontScale="84375" lnSpcReduction="20000"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</a:p>
          <a:p>
            <a:r>
              <a:rPr b="1" dirty="0" sz="520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Игра «</a:t>
            </a:r>
            <a:r>
              <a:rPr b="1" dirty="0" sz="520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Назови три картинки</a:t>
            </a:r>
            <a:r>
              <a:rPr b="1" cap="all" dirty="0" sz="5200" lang="ru-RU" smtClean="0">
                <a:ln w="0"/>
                <a:solidFill>
                  <a:srgbClr val="FF0000"/>
                </a:solidFill>
                <a:effectLst>
                  <a:reflection blurRad="12700" dir="5400000" dist="5000" endPos="50000" rotWithShape="0" stA="50000" sy="-100000"/>
                </a:effectLst>
              </a:rPr>
              <a:t>»</a:t>
            </a:r>
            <a:endParaRPr b="1" dirty="0" sz="4800" lang="ru-RU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b="1" cap="all" dirty="0" sz="5200" lang="ru-RU" smtClean="0">
              <a:ln w="0"/>
              <a:solidFill>
                <a:srgbClr val="FF0000"/>
              </a:solidFill>
              <a:effectLst>
                <a:reflection blurRad="12700" dir="5400000" dist="5000" endPos="50000" rotWithShape="0" stA="50000" sy="-100000"/>
              </a:effectLst>
            </a:endParaRPr>
          </a:p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Музыка </a:t>
            </a:r>
            <a:r>
              <a:rPr b="1" cap="all" dirty="0" lang="ru-RU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Л.Хисматулиной</a:t>
            </a:r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</a:p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«</a:t>
            </a:r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Эх зимушка» (минус)</a:t>
            </a:r>
            <a:endParaRPr b="1" cap="all" dirty="0" lang="ru-RU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</p:txBody>
      </p:sp>
      <p:sp>
        <p:nvSpPr>
          <p:cNvPr id="1048588" name="AutoShape 2" descr="https://top-fon.com/uploads/posts/2023-01/1674653073_top-fon-com-p-skachat-fon-prezentatsii-raduga-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589" name="AutoShape 4" descr="https://top-fon.com/uploads/posts/2023-02/1675244248_top-fon-com-p-fon-dlya-prezentatsii-v-detskom-sadu-odnot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590" name="AutoShape 6" descr="https://top-fon.com/uploads/posts/2023-02/1675441064_top-fon-com-p-pastelnii-goluboi-fon-dlya-prezentatsii-2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1" name="Таблица 1"/>
          <p:cNvGraphicFramePr>
            <a:graphicFrameLocks noGrp="1"/>
          </p:cNvGraphicFramePr>
          <p:nvPr/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/>
              <a:tblGrid>
                <a:gridCol w="2135082"/>
                <a:gridCol w="829292"/>
                <a:gridCol w="864138"/>
                <a:gridCol w="1235228"/>
                <a:gridCol w="864138"/>
                <a:gridCol w="993060"/>
                <a:gridCol w="1002642"/>
                <a:gridCol w="1220419"/>
              </a:tblGrid>
              <a:tr h="383051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sz="1600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ТЕКСТ</a:t>
                      </a: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sz="1600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ДВИЖЕНИЯ</a:t>
                      </a: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</a:tr>
              <a:tr h="973358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300" i="1" lang="ru-RU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300" i="1" lang="ru-RU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Проигрыш</a:t>
                      </a: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000" lang="ru-RU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</a:t>
                      </a:r>
                      <a:endParaRPr dirty="0" sz="1300" i="1" lang="ru-RU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300" i="1" lang="ru-RU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300" i="1" lang="ru-RU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левой </a:t>
                      </a:r>
                      <a:r>
                        <a:rPr dirty="0"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рукой по левому колену и наоборот </a:t>
                      </a: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</a:tr>
              <a:tr h="1100318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300" i="1" lang="ru-RU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300" i="1" lang="ru-RU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Лунтик</a:t>
                      </a:r>
                      <a:r>
                        <a:rPr dirty="0" sz="1300" i="1" lang="ru-RU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видит  лайку.</a:t>
                      </a: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318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300" i="1" lang="ru-RU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300" i="1" lang="ru-RU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Лунтик</a:t>
                      </a:r>
                      <a:r>
                        <a:rPr dirty="0" sz="1300" i="1" lang="ru-RU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dirty="0"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видит лающую лайку.</a:t>
                      </a: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477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300" i="1" lang="ru-RU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300" i="1" lang="ru-RU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300" i="1" lang="ru-RU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Лунтик</a:t>
                      </a:r>
                      <a:r>
                        <a:rPr dirty="0" sz="1300" i="1" lang="ru-RU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видит  лающую лайку на лося.</a:t>
                      </a: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000" lang="ru-RU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477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300" i="1" lang="ru-RU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300" i="1" lang="ru-RU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300" i="1" lang="ru-RU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Лунтик</a:t>
                      </a:r>
                      <a:r>
                        <a:rPr dirty="0" sz="1300" i="1" lang="ru-RU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dirty="0" sz="1300" i="1" lang="ru-RU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видит  лающую лайку на лося и лошадь.</a:t>
                      </a: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dirty="0" sz="1000" lang="ru-RU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3" marR="62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97202" name="Рисунок 62" descr="https://radostvputi.ru/wp-content/uploads/2020/08/%D0%BA%D1%83%D0%BB%D0%B0%D0%BA-%D1%80%D0%B5%D0%B1%D1%80%D0%BE-%D0%BB%D0%B0%D0%B4%D0%BE%D0%BD%D1%8C-min-300x234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lum bright="10000"/>
          </a:blip>
          <a:srcRect l="9740" t="33852" r="11372" b="32610"/>
          <a:stretch>
            <a:fillRect/>
          </a:stretch>
        </p:blipFill>
        <p:spPr bwMode="auto">
          <a:xfrm>
            <a:off x="3347864" y="476672"/>
            <a:ext cx="1668463" cy="555625"/>
          </a:xfrm>
          <a:prstGeom prst="rect"/>
          <a:noFill/>
        </p:spPr>
      </p:pic>
      <p:pic>
        <p:nvPicPr>
          <p:cNvPr id="2097203" name="Picture 18" descr="https://cf2.ppt-online.org/files2/slide/b/bMKaTuj5dvQZlU2YrJxIHDtVSFBN0w4c1fqCmX/slide-3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2796" t="59525" r="33910" b="9525"/>
          <a:stretch>
            <a:fillRect/>
          </a:stretch>
        </p:blipFill>
        <p:spPr bwMode="auto">
          <a:xfrm>
            <a:off x="2195736" y="2636912"/>
            <a:ext cx="648072" cy="673587"/>
          </a:xfrm>
          <a:prstGeom prst="rect"/>
          <a:noFill/>
        </p:spPr>
      </p:pic>
      <p:pic>
        <p:nvPicPr>
          <p:cNvPr id="2097204" name="Picture 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 l="44887" t="26775" r="13770" b="25977"/>
          <a:stretch>
            <a:fillRect/>
          </a:stretch>
        </p:blipFill>
        <p:spPr bwMode="auto">
          <a:xfrm>
            <a:off x="3059832" y="4077072"/>
            <a:ext cx="669893" cy="576064"/>
          </a:xfrm>
          <a:prstGeom prst="rect"/>
          <a:noFill/>
        </p:spPr>
      </p:pic>
      <p:pic>
        <p:nvPicPr>
          <p:cNvPr id="2097205" name="Picture 16" descr="https://avatars.mds.yandex.net/i?id=306404e29189908bd8d2ca501e559939175f2e86-10727469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/>
          </a:blip>
          <a:srcRect t="8081" r="53654"/>
          <a:stretch>
            <a:fillRect/>
          </a:stretch>
        </p:blipFill>
        <p:spPr bwMode="auto">
          <a:xfrm>
            <a:off x="3995935" y="1484784"/>
            <a:ext cx="780017" cy="851375"/>
          </a:xfrm>
          <a:prstGeom prst="rect"/>
          <a:noFill/>
        </p:spPr>
      </p:pic>
      <p:pic>
        <p:nvPicPr>
          <p:cNvPr id="2097206" name="Picture 15" descr="https://cf2.ppt-online.org/files2/slide/b/bMKaTuj5dvQZlU2YrJxIHDtVSFBN0w4c1fqCmX/slide-3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2796" t="59525" r="33910" b="9525"/>
          <a:stretch>
            <a:fillRect/>
          </a:stretch>
        </p:blipFill>
        <p:spPr bwMode="auto">
          <a:xfrm>
            <a:off x="2267744" y="1484784"/>
            <a:ext cx="641610" cy="720080"/>
          </a:xfrm>
          <a:prstGeom prst="rect"/>
          <a:noFill/>
        </p:spPr>
      </p:pic>
      <p:pic>
        <p:nvPicPr>
          <p:cNvPr id="2097207" name="Picture 1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 l="44887" t="26775" r="13770" b="25977"/>
          <a:stretch>
            <a:fillRect/>
          </a:stretch>
        </p:blipFill>
        <p:spPr bwMode="auto">
          <a:xfrm>
            <a:off x="3059832" y="2708920"/>
            <a:ext cx="660347" cy="648072"/>
          </a:xfrm>
          <a:prstGeom prst="rect"/>
          <a:noFill/>
        </p:spPr>
      </p:pic>
      <p:pic>
        <p:nvPicPr>
          <p:cNvPr id="2097208" name="Picture 13" descr="https://avatars.mds.yandex.net/i?id=306404e29189908bd8d2ca501e559939175f2e86-10727469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40000"/>
          </a:blip>
          <a:srcRect t="6937" b="4623"/>
          <a:stretch>
            <a:fillRect/>
          </a:stretch>
        </p:blipFill>
        <p:spPr bwMode="auto">
          <a:xfrm>
            <a:off x="3923928" y="5517232"/>
            <a:ext cx="1152128" cy="730498"/>
          </a:xfrm>
          <a:prstGeom prst="rect"/>
          <a:noFill/>
        </p:spPr>
      </p:pic>
      <p:pic>
        <p:nvPicPr>
          <p:cNvPr id="2097209" name="Picture 12" descr="https://cf2.ppt-online.org/files2/slide/b/bMKaTuj5dvQZlU2YrJxIHDtVSFBN0w4c1fqCmX/slide-3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2796" t="59525" r="33910" b="9525"/>
          <a:stretch>
            <a:fillRect/>
          </a:stretch>
        </p:blipFill>
        <p:spPr bwMode="auto">
          <a:xfrm>
            <a:off x="2267744" y="4077072"/>
            <a:ext cx="577449" cy="648072"/>
          </a:xfrm>
          <a:prstGeom prst="rect"/>
          <a:noFill/>
        </p:spPr>
      </p:pic>
      <p:pic>
        <p:nvPicPr>
          <p:cNvPr id="2097210" name="Picture 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 l="44887" t="26775" r="13770" b="25977"/>
          <a:stretch>
            <a:fillRect/>
          </a:stretch>
        </p:blipFill>
        <p:spPr bwMode="auto">
          <a:xfrm>
            <a:off x="3059832" y="1556792"/>
            <a:ext cx="720080" cy="651650"/>
          </a:xfrm>
          <a:prstGeom prst="rect"/>
          <a:noFill/>
        </p:spPr>
      </p:pic>
      <p:pic>
        <p:nvPicPr>
          <p:cNvPr id="2097211" name="Picture 10" descr="https://avatars.mds.yandex.net/i?id=306404e29189908bd8d2ca501e559939175f2e86-10727469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40000"/>
          </a:blip>
          <a:srcRect t="6937" b="4623"/>
          <a:stretch>
            <a:fillRect/>
          </a:stretch>
        </p:blipFill>
        <p:spPr bwMode="auto">
          <a:xfrm>
            <a:off x="3851920" y="4005064"/>
            <a:ext cx="1152128" cy="720080"/>
          </a:xfrm>
          <a:prstGeom prst="rect"/>
          <a:noFill/>
        </p:spPr>
      </p:pic>
      <p:pic>
        <p:nvPicPr>
          <p:cNvPr id="2097212" name="Picture 9" descr="https://i2.wp.com/clipartmag.com/image/clapping-hands-drawing-3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/>
          <a:srcRect l="8434"/>
          <a:stretch>
            <a:fillRect/>
          </a:stretch>
        </p:blipFill>
        <p:spPr bwMode="auto">
          <a:xfrm>
            <a:off x="6948264" y="5517232"/>
            <a:ext cx="703292" cy="661095"/>
          </a:xfrm>
          <a:prstGeom prst="rect"/>
          <a:noFill/>
        </p:spPr>
      </p:pic>
      <p:pic>
        <p:nvPicPr>
          <p:cNvPr id="2097213" name="Picture 8" descr="https://sun6-21.userapi.com/impg/W-jr6eAcgWn2emtJQRiT71ajtFO4lDca67DPlQ/fmT9vNtkU6Q.jpg?size=341x263&amp;quality=95&amp;sign=db62a3c04ce795ec955942d12738b634&amp;type=albu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 r="49384"/>
          <a:stretch>
            <a:fillRect/>
          </a:stretch>
        </p:blipFill>
        <p:spPr bwMode="auto">
          <a:xfrm>
            <a:off x="6012160" y="4005064"/>
            <a:ext cx="736233" cy="727199"/>
          </a:xfrm>
          <a:prstGeom prst="rect"/>
          <a:noFill/>
        </p:spPr>
      </p:pic>
      <p:pic>
        <p:nvPicPr>
          <p:cNvPr id="2097214" name="Рисунок 4" descr="https://cf2.ppt-online.org/files2/slide/b/bMKaTuj5dvQZlU2YrJxIHDtVSFBN0w4c1fqCmX/slide-3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2796" t="59525" r="33910" b="9525"/>
          <a:stretch>
            <a:fillRect/>
          </a:stretch>
        </p:blipFill>
        <p:spPr bwMode="auto">
          <a:xfrm>
            <a:off x="2123728" y="5517232"/>
            <a:ext cx="697969" cy="783332"/>
          </a:xfrm>
          <a:prstGeom prst="rect"/>
          <a:noFill/>
        </p:spPr>
      </p:pic>
      <p:pic>
        <p:nvPicPr>
          <p:cNvPr id="2097215" name="Рисунок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0" cstate="print"/>
          <a:srcRect l="44887" t="26775" r="13770" b="25977"/>
          <a:stretch>
            <a:fillRect/>
          </a:stretch>
        </p:blipFill>
        <p:spPr bwMode="auto">
          <a:xfrm>
            <a:off x="2987824" y="5517232"/>
            <a:ext cx="753630" cy="648072"/>
          </a:xfrm>
          <a:prstGeom prst="rect"/>
          <a:noFill/>
        </p:spPr>
      </p:pic>
      <p:pic>
        <p:nvPicPr>
          <p:cNvPr id="2097216" name="Рисунок 50" descr="https://avatars.mds.yandex.net/i?id=306404e29189908bd8d2ca501e559939175f2e86-10727469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40000"/>
          </a:blip>
          <a:srcRect t="6937" b="4623"/>
          <a:stretch>
            <a:fillRect/>
          </a:stretch>
        </p:blipFill>
        <p:spPr bwMode="auto">
          <a:xfrm>
            <a:off x="3923928" y="2636912"/>
            <a:ext cx="1077703" cy="720080"/>
          </a:xfrm>
          <a:prstGeom prst="rect"/>
          <a:noFill/>
        </p:spPr>
      </p:pic>
      <p:pic>
        <p:nvPicPr>
          <p:cNvPr id="2097217" name="Picture 4" descr="https://i2.wp.com/clipartmag.com/image/clapping-hands-drawing-3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2" cstate="print"/>
          <a:srcRect/>
          <a:stretch>
            <a:fillRect/>
          </a:stretch>
        </p:blipFill>
        <p:spPr bwMode="auto">
          <a:xfrm>
            <a:off x="5220072" y="5517232"/>
            <a:ext cx="576064" cy="576064"/>
          </a:xfrm>
          <a:prstGeom prst="rect"/>
          <a:noFill/>
        </p:spPr>
      </p:pic>
      <p:pic>
        <p:nvPicPr>
          <p:cNvPr id="2097218" name="Picture 3" descr="https://sun6-21.userapi.com/impg/W-jr6eAcgWn2emtJQRiT71ajtFO4lDca67DPlQ/fmT9vNtkU6Q.jpg?size=341x263&amp;quality=95&amp;sign=db62a3c04ce795ec955942d12738b634&amp;type=albu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 r="50446"/>
          <a:stretch>
            <a:fillRect/>
          </a:stretch>
        </p:blipFill>
        <p:spPr bwMode="auto">
          <a:xfrm>
            <a:off x="6084168" y="5445224"/>
            <a:ext cx="676522" cy="741487"/>
          </a:xfrm>
          <a:prstGeom prst="rect"/>
          <a:noFill/>
        </p:spPr>
      </p:pic>
      <p:pic>
        <p:nvPicPr>
          <p:cNvPr id="2097219" name="Рисунок 56" descr="https://i2.wp.com/clipartmag.com/image/clapping-hands-drawing-3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2" cstate="print"/>
          <a:srcRect/>
          <a:stretch>
            <a:fillRect/>
          </a:stretch>
        </p:blipFill>
        <p:spPr bwMode="auto">
          <a:xfrm>
            <a:off x="5148064" y="4077072"/>
            <a:ext cx="661095" cy="661095"/>
          </a:xfrm>
          <a:prstGeom prst="rect"/>
          <a:noFill/>
        </p:spPr>
      </p:pic>
      <p:pic>
        <p:nvPicPr>
          <p:cNvPr id="2097220" name="Рисунок 59" descr="https://sun6-21.userapi.com/impg/W-jr6eAcgWn2emtJQRiT71ajtFO4lDca67DPlQ/fmT9vNtkU6Q.jpg?size=341x263&amp;quality=95&amp;sign=db62a3c04ce795ec955942d12738b634&amp;type=albu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 l="50146"/>
          <a:stretch>
            <a:fillRect/>
          </a:stretch>
        </p:blipFill>
        <p:spPr bwMode="auto">
          <a:xfrm>
            <a:off x="8100392" y="5445224"/>
            <a:ext cx="648072" cy="731764"/>
          </a:xfrm>
          <a:prstGeom prst="rect"/>
          <a:noFill/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sp>
        <p:nvSpPr>
          <p:cNvPr id="1048611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/>
          </a:p>
        </p:txBody>
      </p:sp>
      <p:pic>
        <p:nvPicPr>
          <p:cNvPr id="2097221" name="Picture 6" descr="https://i.artfile.me/wallpaper/21-06-2017/5000x2398/vektornaya-grafika-priroda--nature-cvety-118173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pic>
        <p:nvPicPr>
          <p:cNvPr id="2097222" name="Picture 14" descr="https://avatars.mds.yandex.net/i?id=90045f7c1bf510449c6cfdd43d88be4a51cd05f0-9843251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 rot="21336706">
            <a:off x="273841" y="3071387"/>
            <a:ext cx="2043104" cy="2543945"/>
          </a:xfrm>
          <a:prstGeom prst="rect"/>
          <a:noFill/>
        </p:spPr>
      </p:pic>
      <p:pic>
        <p:nvPicPr>
          <p:cNvPr id="2097223" name="Picture 6" descr="https://i.gifer.com/XlNr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 rot="21139913">
            <a:off x="2555483" y="3284691"/>
            <a:ext cx="1152128" cy="1152128"/>
          </a:xfrm>
          <a:prstGeom prst="rect"/>
          <a:noFill/>
        </p:spPr>
      </p:pic>
      <p:pic>
        <p:nvPicPr>
          <p:cNvPr id="2097224" name="Picture 2" descr="https://www.gifki.org/data/media/1523/shina-ibu-animatsionnaya-kartinka-0030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3707904" y="4293096"/>
            <a:ext cx="1001858" cy="1056507"/>
          </a:xfrm>
          <a:prstGeom prst="rect"/>
          <a:noFill/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Picture 6" descr="https://i.artfile.me/wallpaper/21-06-2017/5000x2398/vektornaya-grafika-priroda--nature-cvety-118173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pic>
        <p:nvPicPr>
          <p:cNvPr id="2097226" name="Picture 14" descr="https://avatars.mds.yandex.net/i?id=90045f7c1bf510449c6cfdd43d88be4a51cd05f0-9843251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 rot="21336706">
            <a:off x="273841" y="3071387"/>
            <a:ext cx="2043104" cy="2543945"/>
          </a:xfrm>
          <a:prstGeom prst="rect"/>
          <a:noFill/>
        </p:spPr>
      </p:pic>
      <p:pic>
        <p:nvPicPr>
          <p:cNvPr id="2097227" name="Picture 6" descr="https://i.gifer.com/XlNr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 rot="21139913">
            <a:off x="683276" y="3068668"/>
            <a:ext cx="1152128" cy="1152128"/>
          </a:xfrm>
          <a:prstGeom prst="rect"/>
          <a:noFill/>
        </p:spPr>
      </p:pic>
      <p:pic>
        <p:nvPicPr>
          <p:cNvPr id="2097228" name="Picture 10" descr="https://zooprodmag.com/image/cache/catalog/img_category/dog/cat_food_dog/suhoi_korm_dog/LOGO-Gav-120x12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2987824" y="3284984"/>
            <a:ext cx="1143000" cy="1143001"/>
          </a:xfrm>
          <a:prstGeom prst="ellipse"/>
          <a:noFill/>
        </p:spPr>
      </p:pic>
      <p:pic>
        <p:nvPicPr>
          <p:cNvPr id="2097229" name="Picture 2" descr="https://www.gifki.org/data/media/1523/shina-ibu-animatsionnaya-kartinka-0030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3563888" y="4221088"/>
            <a:ext cx="1001858" cy="1056507"/>
          </a:xfrm>
          <a:prstGeom prst="rect"/>
          <a:noFill/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sp>
        <p:nvSpPr>
          <p:cNvPr id="1048613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/>
          </a:p>
        </p:txBody>
      </p:sp>
      <p:pic>
        <p:nvPicPr>
          <p:cNvPr id="2097230" name="Picture 6" descr="https://i.artfile.me/wallpaper/21-06-2017/5000x2398/vektornaya-grafika-priroda--nature-cvety-118173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pic>
        <p:nvPicPr>
          <p:cNvPr id="2097231" name="Picture 14" descr="https://avatars.mds.yandex.net/i?id=90045f7c1bf510449c6cfdd43d88be4a51cd05f0-9843251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 rot="21336706">
            <a:off x="273841" y="3071387"/>
            <a:ext cx="2043104" cy="2543945"/>
          </a:xfrm>
          <a:prstGeom prst="rect"/>
          <a:noFill/>
        </p:spPr>
      </p:pic>
      <p:pic>
        <p:nvPicPr>
          <p:cNvPr id="2097232" name="Picture 6" descr="https://i.gifer.com/XlNr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 rot="21139913">
            <a:off x="683276" y="3068668"/>
            <a:ext cx="1152128" cy="1152128"/>
          </a:xfrm>
          <a:prstGeom prst="rect"/>
          <a:noFill/>
        </p:spPr>
      </p:pic>
      <p:pic>
        <p:nvPicPr>
          <p:cNvPr id="2097233" name="Picture 10" descr="https://i.gifer.com/origin/11/1196cdbeb9eed1c37a435589c827b5a8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292080" y="2348880"/>
            <a:ext cx="2114550" cy="2762251"/>
          </a:xfrm>
          <a:prstGeom prst="rect"/>
          <a:noFill/>
        </p:spPr>
      </p:pic>
      <p:pic>
        <p:nvPicPr>
          <p:cNvPr id="2097234" name="Picture 10" descr="https://zooprodmag.com/image/cache/catalog/img_category/dog/cat_food_dog/suhoi_korm_dog/LOGO-Gav-120x12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3131840" y="3429000"/>
            <a:ext cx="1143000" cy="1143001"/>
          </a:xfrm>
          <a:prstGeom prst="ellipse"/>
          <a:noFill/>
        </p:spPr>
      </p:pic>
      <p:pic>
        <p:nvPicPr>
          <p:cNvPr id="2097235" name="Picture 2" descr="https://www.gifki.org/data/media/1523/shina-ibu-animatsionnaya-kartinka-0030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3707904" y="4293096"/>
            <a:ext cx="1001858" cy="1056507"/>
          </a:xfrm>
          <a:prstGeom prst="rect"/>
          <a:noFill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6" name="Picture 6" descr="https://i.artfile.me/wallpaper/21-06-2017/5000x2398/vektornaya-grafika-priroda--nature-cvety-118173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pic>
        <p:nvPicPr>
          <p:cNvPr id="2097237" name="Picture 14" descr="https://avatars.mds.yandex.net/i?id=90045f7c1bf510449c6cfdd43d88be4a51cd05f0-9843251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 rot="21336706">
            <a:off x="94328" y="3071387"/>
            <a:ext cx="2043104" cy="2543945"/>
          </a:xfrm>
          <a:prstGeom prst="rect"/>
          <a:noFill/>
        </p:spPr>
      </p:pic>
      <p:pic>
        <p:nvPicPr>
          <p:cNvPr id="2097238" name="Picture 10" descr="https://zooprodmag.com/image/cache/catalog/img_category/dog/cat_food_dog/suhoi_korm_dog/LOGO-Gav-120x12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843808" y="3140968"/>
            <a:ext cx="1143000" cy="1143001"/>
          </a:xfrm>
          <a:prstGeom prst="ellipse"/>
          <a:noFill/>
        </p:spPr>
      </p:pic>
      <p:pic>
        <p:nvPicPr>
          <p:cNvPr id="2097239" name="Picture 12" descr="https://i.gifer.com/O1Fk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905672"/>
            <a:ext cx="4075866" cy="2952328"/>
          </a:xfrm>
          <a:prstGeom prst="rect"/>
          <a:noFill/>
        </p:spPr>
      </p:pic>
      <p:pic>
        <p:nvPicPr>
          <p:cNvPr id="2097240" name="Picture 10" descr="https://i.gifer.com/origin/11/1196cdbeb9eed1c37a435589c827b5a8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5148064" y="2276872"/>
            <a:ext cx="2114550" cy="2762251"/>
          </a:xfrm>
          <a:prstGeom prst="rect"/>
          <a:noFill/>
        </p:spPr>
      </p:pic>
      <p:sp>
        <p:nvSpPr>
          <p:cNvPr id="1048614" name="AutoShape 4" descr="https://top-fon.com/uploads/posts/2023-01/1674727764_top-fon-com-p-fon-dlya-prezentatsii-lesnaya-opushka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241" name="Picture 6" descr="https://i.gifer.com/XlNr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 rot="21139913">
            <a:off x="467253" y="3068668"/>
            <a:ext cx="1152128" cy="1152128"/>
          </a:xfrm>
          <a:prstGeom prst="rect"/>
          <a:noFill/>
        </p:spPr>
      </p:pic>
      <p:pic>
        <p:nvPicPr>
          <p:cNvPr id="2097242" name="Picture 2" descr="https://www.gifki.org/data/media/1523/shina-ibu-animatsionnaya-kartinka-0030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3707904" y="4293096"/>
            <a:ext cx="1001858" cy="1056507"/>
          </a:xfrm>
          <a:prstGeom prst="rect"/>
          <a:noFill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3" name="Picture 8" descr="https://www.privatehollandtours.com/images/bv0105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3500" y="0"/>
            <a:ext cx="9168340" cy="6858000"/>
          </a:xfrm>
          <a:prstGeom prst="rect"/>
          <a:noFill/>
        </p:spPr>
      </p:pic>
      <p:sp>
        <p:nvSpPr>
          <p:cNvPr id="1048615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/>
          <a:p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Автоматизация звука –</a:t>
            </a:r>
            <a:r>
              <a:rPr b="1" cap="all" dirty="0" lang="ru-RU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р</a:t>
            </a:r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- </a:t>
            </a:r>
            <a:b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</a:br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в </a:t>
            </a:r>
            <a:r>
              <a:rPr altLang="en-US"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н</a:t>
            </a:r>
            <a:r>
              <a:rPr altLang="en-US"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а</a:t>
            </a:r>
            <a:r>
              <a:rPr altLang="en-US"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ч</a:t>
            </a:r>
            <a:r>
              <a:rPr altLang="en-US"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а</a:t>
            </a:r>
            <a:r>
              <a:rPr altLang="en-US"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л</a:t>
            </a:r>
            <a:r>
              <a:rPr altLang="en-US"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е</a:t>
            </a:r>
            <a:r>
              <a:rPr altLang="en-US" b="1" cap="all" dirty="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,</a:t>
            </a:r>
            <a:r>
              <a:rPr altLang="en-US" b="1" cap="all" dirty="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 </a:t>
            </a:r>
            <a:r>
              <a:rPr altLang="en-US"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середине </a:t>
            </a:r>
            <a:r>
              <a:rPr altLang="en-US"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и</a:t>
            </a:r>
            <a:r>
              <a:rPr altLang="en-US" b="1" cap="all" dirty="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 </a:t>
            </a:r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конце слова </a:t>
            </a:r>
            <a:endParaRPr b="1" cap="all" dirty="0" lang="ru-RU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  <p:sp>
        <p:nvSpPr>
          <p:cNvPr id="1048616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3750" lnSpcReduction="20000"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</a:p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Игра «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У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в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е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л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и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ч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ь</a:t>
            </a:r>
            <a:r>
              <a:rPr altLang="en-US" b="1" cap="all" dirty="0" lang="en-US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п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р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е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д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ложение</a:t>
            </a:r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»</a:t>
            </a:r>
            <a:endParaRPr altLang="en-US" lang="zh-CN"/>
          </a:p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музыка</a:t>
            </a:r>
            <a:r>
              <a:rPr b="1" cap="all" dirty="0" lang="en-US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А</a:t>
            </a:r>
            <a:r>
              <a:rPr altLang="en-US" b="1" cap="all" dirty="0" lang="en-US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.</a:t>
            </a:r>
            <a:r>
              <a:rPr altLang="en-US" b="1" cap="all" dirty="0" lang="en-US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Е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р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м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о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л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о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в</a:t>
            </a:r>
            <a:r>
              <a:rPr altLang="en-US"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а</a:t>
            </a:r>
            <a:r>
              <a:rPr altLang="en-US" b="1" cap="all" dirty="0" lang="en-US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  <a:endParaRPr b="1" cap="all" dirty="0" lang="ru-RU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</p:txBody>
      </p:sp>
      <p:sp>
        <p:nvSpPr>
          <p:cNvPr id="1048617" name="AutoShape 2" descr="https://top-fon.com/uploads/posts/2023-01/1674653073_top-fon-com-p-skachat-fon-prezentatsii-raduga-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18" name="AutoShape 4" descr="https://top-fon.com/uploads/posts/2023-02/1675244248_top-fon-com-p-fon-dlya-prezentatsii-v-detskom-sadu-odnot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19" name="AutoShape 6" descr="https://top-fon.com/uploads/posts/2023-02/1675441064_top-fon-com-p-pastelnii-goluboi-fon-dlya-prezentatsii-2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68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30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81030">
            <a:off x="-725381" y="32041"/>
            <a:ext cx="11631859" cy="6603313"/>
          </a:xfrm>
          <a:prstGeom prst="rect"/>
        </p:spPr>
      </p:pic>
      <p:sp>
        <p:nvSpPr>
          <p:cNvPr id="1048698" name=""/>
          <p:cNvSpPr txBox="1"/>
          <p:nvPr/>
        </p:nvSpPr>
        <p:spPr>
          <a:xfrm>
            <a:off x="1077072" y="3886199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ru-RU">
                <a:solidFill>
                  <a:srgbClr val="000000"/>
                </a:solidFill>
              </a:rPr>
              <a:t>Р</a:t>
            </a:r>
            <a:r>
              <a:rPr altLang="en-US" sz="2800" lang="ru-RU">
                <a:solidFill>
                  <a:srgbClr val="000000"/>
                </a:solidFill>
              </a:rPr>
              <a:t>а</a:t>
            </a:r>
            <a:r>
              <a:rPr altLang="en-US" sz="2800" lang="ru-RU">
                <a:solidFill>
                  <a:srgbClr val="000000"/>
                </a:solidFill>
              </a:rPr>
              <a:t>д</a:t>
            </a:r>
            <a:r>
              <a:rPr altLang="en-US" sz="2800" lang="ru-RU">
                <a:solidFill>
                  <a:srgbClr val="000000"/>
                </a:solidFill>
              </a:rPr>
              <a:t>о</a:t>
            </a:r>
            <a:r>
              <a:rPr altLang="en-US" sz="2800" lang="ru-RU">
                <a:solidFill>
                  <a:srgbClr val="000000"/>
                </a:solidFill>
              </a:rPr>
              <a:t>с</a:t>
            </a:r>
            <a:r>
              <a:rPr altLang="en-US" sz="2800" lang="ru-RU">
                <a:solidFill>
                  <a:srgbClr val="000000"/>
                </a:solidFill>
              </a:rPr>
              <a:t>т</a:t>
            </a:r>
            <a:r>
              <a:rPr altLang="en-US" sz="2800" lang="ru-RU">
                <a:solidFill>
                  <a:srgbClr val="000000"/>
                </a:solidFill>
              </a:rPr>
              <a:t>н</a:t>
            </a:r>
            <a:r>
              <a:rPr altLang="en-US" sz="2800" lang="ru-RU">
                <a:solidFill>
                  <a:srgbClr val="000000"/>
                </a:solidFill>
              </a:rPr>
              <a:t>ы</a:t>
            </a:r>
            <a:r>
              <a:rPr altLang="en-US" sz="2800" lang="ru-RU">
                <a:solidFill>
                  <a:srgbClr val="000000"/>
                </a:solidFill>
              </a:rPr>
              <a:t>й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ru-RU">
                <a:solidFill>
                  <a:srgbClr val="000000"/>
                </a:solidFill>
              </a:rPr>
              <a:t>Т</a:t>
            </a:r>
            <a:r>
              <a:rPr altLang="en-US" sz="2800" lang="ru-RU">
                <a:solidFill>
                  <a:srgbClr val="000000"/>
                </a:solidFill>
              </a:rPr>
              <a:t>и</a:t>
            </a:r>
            <a:r>
              <a:rPr altLang="en-US" sz="2800" lang="ru-RU">
                <a:solidFill>
                  <a:srgbClr val="000000"/>
                </a:solidFill>
              </a:rPr>
              <a:t>м</a:t>
            </a:r>
            <a:r>
              <a:rPr altLang="en-US" sz="2800" lang="ru-RU">
                <a:solidFill>
                  <a:srgbClr val="000000"/>
                </a:solidFill>
              </a:rPr>
              <a:t>у</a:t>
            </a:r>
            <a:r>
              <a:rPr altLang="en-US" sz="2800" lang="ru-RU">
                <a:solidFill>
                  <a:srgbClr val="000000"/>
                </a:solidFill>
              </a:rPr>
              <a:t>р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691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30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927447" y="-61039"/>
            <a:ext cx="11377723" cy="6980078"/>
          </a:xfrm>
          <a:prstGeom prst="rect"/>
        </p:spPr>
      </p:pic>
      <p:sp>
        <p:nvSpPr>
          <p:cNvPr id="1048699" name=""/>
          <p:cNvSpPr txBox="1"/>
          <p:nvPr/>
        </p:nvSpPr>
        <p:spPr>
          <a:xfrm>
            <a:off x="286569" y="3219450"/>
            <a:ext cx="2243155" cy="5105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ru-RU">
                <a:solidFill>
                  <a:srgbClr val="000000"/>
                </a:solidFill>
              </a:rPr>
              <a:t>С</a:t>
            </a:r>
            <a:r>
              <a:rPr altLang="en-US" sz="2800" lang="ru-RU">
                <a:solidFill>
                  <a:srgbClr val="000000"/>
                </a:solidFill>
              </a:rPr>
              <a:t>ч</a:t>
            </a:r>
            <a:r>
              <a:rPr altLang="en-US" sz="2800" lang="ru-RU">
                <a:solidFill>
                  <a:srgbClr val="000000"/>
                </a:solidFill>
              </a:rPr>
              <a:t>и</a:t>
            </a:r>
            <a:r>
              <a:rPr altLang="en-US" sz="2800" lang="ru-RU">
                <a:solidFill>
                  <a:srgbClr val="000000"/>
                </a:solidFill>
              </a:rPr>
              <a:t>т</a:t>
            </a:r>
            <a:r>
              <a:rPr altLang="en-US" sz="2800" lang="ru-RU">
                <a:solidFill>
                  <a:srgbClr val="000000"/>
                </a:solidFill>
              </a:rPr>
              <a:t>а</a:t>
            </a:r>
            <a:r>
              <a:rPr altLang="en-US" sz="2800" lang="ru-RU">
                <a:solidFill>
                  <a:srgbClr val="000000"/>
                </a:solidFill>
              </a:rPr>
              <a:t>е</a:t>
            </a:r>
            <a:r>
              <a:rPr altLang="en-US" sz="2800" lang="ru-RU">
                <a:solidFill>
                  <a:srgbClr val="000000"/>
                </a:solidFill>
              </a:rPr>
              <a:t>т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693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30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945323" y="-194419"/>
            <a:ext cx="10656168" cy="7052419"/>
          </a:xfrm>
          <a:prstGeom prst="rect"/>
        </p:spPr>
      </p:pic>
      <p:sp>
        <p:nvSpPr>
          <p:cNvPr id="1048700" name=""/>
          <p:cNvSpPr txBox="1"/>
          <p:nvPr/>
        </p:nvSpPr>
        <p:spPr>
          <a:xfrm>
            <a:off x="2572000" y="3219450"/>
            <a:ext cx="4000000" cy="3444240"/>
          </a:xfrm>
          <a:prstGeom prst="rect"/>
        </p:spPr>
        <p:txBody>
          <a:bodyPr rtlCol="0" wrap="square">
            <a:spAutoFit/>
          </a:bodyPr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r>
              <a:rPr altLang="en-US" sz="2800" lang="ru-RU">
                <a:solidFill>
                  <a:srgbClr val="000000"/>
                </a:solidFill>
              </a:rPr>
              <a:t>З</a:t>
            </a:r>
            <a:r>
              <a:rPr altLang="en-US" sz="2800" lang="ru-RU">
                <a:solidFill>
                  <a:srgbClr val="000000"/>
                </a:solidFill>
              </a:rPr>
              <a:t>а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ru-RU">
                <a:solidFill>
                  <a:srgbClr val="000000"/>
                </a:solidFill>
              </a:rPr>
              <a:t>с</a:t>
            </a:r>
            <a:r>
              <a:rPr altLang="en-US" sz="2800" lang="ru-RU">
                <a:solidFill>
                  <a:srgbClr val="000000"/>
                </a:solidFill>
              </a:rPr>
              <a:t>а</a:t>
            </a:r>
            <a:r>
              <a:rPr altLang="en-US" sz="2800" lang="ru-RU">
                <a:solidFill>
                  <a:srgbClr val="000000"/>
                </a:solidFill>
              </a:rPr>
              <a:t>р</a:t>
            </a:r>
            <a:r>
              <a:rPr altLang="en-US" sz="2800" lang="ru-RU">
                <a:solidFill>
                  <a:srgbClr val="000000"/>
                </a:solidFill>
              </a:rPr>
              <a:t>а</a:t>
            </a:r>
            <a:r>
              <a:rPr altLang="en-US" sz="2800" lang="ru-RU">
                <a:solidFill>
                  <a:srgbClr val="000000"/>
                </a:solidFill>
              </a:rPr>
              <a:t>е</a:t>
            </a:r>
            <a:r>
              <a:rPr altLang="en-US" sz="2800" lang="ru-RU">
                <a:solidFill>
                  <a:srgbClr val="000000"/>
                </a:solidFill>
              </a:rPr>
              <a:t>м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/>
          </a:p>
        </p:txBody>
      </p:sp>
      <p:sp>
        <p:nvSpPr>
          <p:cNvPr id="1048695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30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782735" y="-268287"/>
            <a:ext cx="10433335" cy="7347567"/>
          </a:xfrm>
          <a:prstGeom prst="rect"/>
        </p:spPr>
      </p:pic>
      <p:sp>
        <p:nvSpPr>
          <p:cNvPr id="1048701" name=""/>
          <p:cNvSpPr txBox="1"/>
          <p:nvPr/>
        </p:nvSpPr>
        <p:spPr>
          <a:xfrm>
            <a:off x="3266061" y="3405495"/>
            <a:ext cx="4000000" cy="3444240"/>
          </a:xfrm>
          <a:prstGeom prst="rect"/>
        </p:spPr>
        <p:txBody>
          <a:bodyPr rtlCol="0" wrap="square">
            <a:spAutoFit/>
          </a:bodyPr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  <a:p>
            <a:r>
              <a:rPr altLang="en-US" sz="2800" lang="ru-RU">
                <a:solidFill>
                  <a:srgbClr val="000000"/>
                </a:solidFill>
              </a:rPr>
              <a:t>Р</a:t>
            </a:r>
            <a:r>
              <a:rPr altLang="en-US" sz="2800" lang="ru-RU">
                <a:solidFill>
                  <a:srgbClr val="000000"/>
                </a:solidFill>
              </a:rPr>
              <a:t>ы</a:t>
            </a:r>
            <a:r>
              <a:rPr altLang="en-US" sz="2800" lang="ru-RU">
                <a:solidFill>
                  <a:srgbClr val="000000"/>
                </a:solidFill>
              </a:rPr>
              <a:t>ж</a:t>
            </a:r>
            <a:r>
              <a:rPr altLang="en-US" sz="2800" lang="ru-RU">
                <a:solidFill>
                  <a:srgbClr val="000000"/>
                </a:solidFill>
              </a:rPr>
              <a:t>и</a:t>
            </a:r>
            <a:r>
              <a:rPr altLang="en-US" sz="2800" lang="ru-RU">
                <a:solidFill>
                  <a:srgbClr val="000000"/>
                </a:solidFill>
              </a:rPr>
              <a:t>х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ru-RU">
                <a:solidFill>
                  <a:srgbClr val="000000"/>
                </a:solidFill>
              </a:rPr>
              <a:t>к</a:t>
            </a:r>
            <a:r>
              <a:rPr altLang="en-US" sz="2800" lang="ru-RU">
                <a:solidFill>
                  <a:srgbClr val="000000"/>
                </a:solidFill>
              </a:rPr>
              <a:t>у</a:t>
            </a:r>
            <a:r>
              <a:rPr altLang="en-US" sz="2800" lang="ru-RU">
                <a:solidFill>
                  <a:srgbClr val="000000"/>
                </a:solidFill>
              </a:rPr>
              <a:t>р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Таблица 1"/>
          <p:cNvGraphicFramePr>
            <a:graphicFrameLocks noGrp="1"/>
          </p:cNvGraphicFramePr>
          <p:nvPr/>
        </p:nvGraphicFramePr>
        <p:xfrm>
          <a:off x="0" y="836712"/>
          <a:ext cx="9144000" cy="6021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812130"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dirty="0" lang="ru-RU" smtClean="0"/>
                    </a:p>
                    <a:p>
                      <a:endParaRPr dirty="0" lang="ru-RU" smtClean="0"/>
                    </a:p>
                    <a:p>
                      <a:endParaRPr dirty="0" lang="ru-RU" smtClean="0"/>
                    </a:p>
                    <a:p>
                      <a:endParaRPr dirty="0" lang="ru-RU" smtClean="0"/>
                    </a:p>
                    <a:p>
                      <a:r>
                        <a:rPr dirty="0" lang="ru-RU" smtClean="0"/>
                        <a:t>   </a:t>
                      </a:r>
                      <a:endParaRPr dirty="0" lang="ru-RU"/>
                    </a:p>
                  </a:txBody>
                </a:tc>
              </a:tr>
              <a:tr h="2104579"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</a:tr>
              <a:tr h="2104579"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</a:tr>
            </a:tbl>
          </a:graphicData>
        </a:graphic>
      </p:graphicFrame>
      <p:pic>
        <p:nvPicPr>
          <p:cNvPr id="2097153" name="Picture 10" descr="https://bookree.org/loader/img.php?dir=c40b9bc633ae32afae35c1662bf6939b&amp;file=17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67" t="62319" r="7215" b="10145"/>
          <a:stretch>
            <a:fillRect/>
          </a:stretch>
        </p:blipFill>
        <p:spPr bwMode="auto">
          <a:xfrm>
            <a:off x="899592" y="1124744"/>
            <a:ext cx="1080120" cy="1368153"/>
          </a:xfrm>
          <a:prstGeom prst="rect"/>
          <a:noFill/>
        </p:spPr>
      </p:pic>
      <p:pic>
        <p:nvPicPr>
          <p:cNvPr id="2097154" name="Picture 10" descr="https://bookree.org/loader/img.php?dir=c40b9bc633ae32afae35c1662bf6939b&amp;file=17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67" t="62319" r="7215" b="10145"/>
          <a:stretch>
            <a:fillRect/>
          </a:stretch>
        </p:blipFill>
        <p:spPr bwMode="auto">
          <a:xfrm>
            <a:off x="971600" y="5229200"/>
            <a:ext cx="1080120" cy="1368153"/>
          </a:xfrm>
          <a:prstGeom prst="rect"/>
          <a:noFill/>
        </p:spPr>
      </p:pic>
      <p:pic>
        <p:nvPicPr>
          <p:cNvPr id="2097155" name="Picture 10" descr="https://bookree.org/loader/img.php?dir=c40b9bc633ae32afae35c1662bf6939b&amp;file=17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67" t="62319" r="7215" b="10145"/>
          <a:stretch>
            <a:fillRect/>
          </a:stretch>
        </p:blipFill>
        <p:spPr bwMode="auto">
          <a:xfrm>
            <a:off x="899592" y="2924944"/>
            <a:ext cx="1080120" cy="1368153"/>
          </a:xfrm>
          <a:prstGeom prst="rect"/>
          <a:noFill/>
        </p:spPr>
      </p:pic>
      <p:pic>
        <p:nvPicPr>
          <p:cNvPr id="2097156" name="Picture 2" descr="https://fs.znanio.ru/methodology/images/90/8a/908aa0d9c1956e9aae7baee97f069021084bfd6f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99" t="57399" r="51701" b="10401"/>
          <a:stretch>
            <a:fillRect/>
          </a:stretch>
        </p:blipFill>
        <p:spPr bwMode="auto">
          <a:xfrm>
            <a:off x="7236296" y="1052736"/>
            <a:ext cx="864096" cy="1242138"/>
          </a:xfrm>
          <a:prstGeom prst="rect"/>
          <a:noFill/>
        </p:spPr>
      </p:pic>
      <p:graphicFrame>
        <p:nvGraphicFramePr>
          <p:cNvPr id="4194305" name="Таблица 26"/>
          <p:cNvGraphicFramePr>
            <a:graphicFrameLocks noGrp="1"/>
          </p:cNvGraphicFramePr>
          <p:nvPr/>
        </p:nvGraphicFramePr>
        <p:xfrm>
          <a:off x="0" y="0"/>
          <a:ext cx="9143999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9832"/>
                <a:gridCol w="3024336"/>
                <a:gridCol w="3059831"/>
              </a:tblGrid>
              <a:tr h="836712"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 </a:t>
                      </a:r>
                      <a:r>
                        <a:rPr b="1" dirty="0" lang="ru-RU" smtClean="0"/>
                        <a:t>«СТУЛ»</a:t>
                      </a:r>
                      <a:r>
                        <a:rPr dirty="0" lang="ru-RU" smtClean="0"/>
                        <a:t> </a:t>
                      </a:r>
                    </a:p>
                    <a:p>
                      <a:pPr algn="ctr"/>
                      <a:r>
                        <a:rPr dirty="0" sz="1600" i="1" lang="ru-RU" smtClean="0"/>
                        <a:t>ритмично стучать кулаком по   ладони</a:t>
                      </a:r>
                      <a:endParaRPr b="1" dirty="0" sz="1600" i="1" lang="ru-RU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ru-RU" smtClean="0"/>
                        <a:t>  </a:t>
                      </a:r>
                      <a:r>
                        <a:rPr b="1" dirty="0" lang="ru-RU" smtClean="0"/>
                        <a:t>«ЗАЙКА</a:t>
                      </a:r>
                      <a:r>
                        <a:rPr baseline="0" b="1" dirty="0" lang="ru-RU" smtClean="0"/>
                        <a:t>  С БАРАБАНОМ»</a:t>
                      </a:r>
                      <a:r>
                        <a:rPr dirty="0" sz="1800" lang="ru-RU" smtClean="0"/>
                        <a:t> </a:t>
                      </a:r>
                      <a:r>
                        <a:rPr dirty="0" sz="1600" i="1" lang="ru-RU" smtClean="0"/>
                        <a:t>ритмично стучать двумя</a:t>
                      </a:r>
                      <a:r>
                        <a:rPr baseline="0" dirty="0" sz="1600" i="1" lang="ru-RU" smtClean="0"/>
                        <a:t> пальцами  по большому </a:t>
                      </a:r>
                      <a:r>
                        <a:rPr baseline="0" dirty="0" sz="1600" i="1" lang="ru-RU" smtClean="0"/>
                        <a:t>пальцу</a:t>
                      </a:r>
                      <a:endParaRPr dirty="0" sz="1800" i="1" lang="ru-RU" smtClean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97157" name="Picture 2" descr="https://fs.znanio.ru/methodology/images/90/8a/908aa0d9c1956e9aae7baee97f069021084bfd6f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99" t="57399" r="51701" b="10401"/>
          <a:stretch>
            <a:fillRect/>
          </a:stretch>
        </p:blipFill>
        <p:spPr bwMode="auto">
          <a:xfrm>
            <a:off x="7164288" y="2924944"/>
            <a:ext cx="864096" cy="1242138"/>
          </a:xfrm>
          <a:prstGeom prst="rect"/>
          <a:noFill/>
        </p:spPr>
      </p:pic>
      <p:pic>
        <p:nvPicPr>
          <p:cNvPr id="2097158" name="Picture 2" descr="https://fs.znanio.ru/methodology/images/90/8a/908aa0d9c1956e9aae7baee97f069021084bfd6f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99" t="57399" r="51701" b="10401"/>
          <a:stretch>
            <a:fillRect/>
          </a:stretch>
        </p:blipFill>
        <p:spPr bwMode="auto">
          <a:xfrm>
            <a:off x="7236296" y="4941168"/>
            <a:ext cx="864096" cy="1242138"/>
          </a:xfrm>
          <a:prstGeom prst="rect"/>
          <a:noFill/>
        </p:spPr>
      </p:pic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4" name="Picture 8" descr="https://www.privatehollandtours.com/images/bv0105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/>
          <a:noFill/>
        </p:spPr>
      </p:pic>
      <p:sp>
        <p:nvSpPr>
          <p:cNvPr id="1048620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 fontScale="95455"/>
          </a:bodyPr>
          <a:p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Автоматизация звука –</a:t>
            </a:r>
            <a:r>
              <a:rPr b="1" cap="all" dirty="0" lang="ru-RU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р</a:t>
            </a:r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- </a:t>
            </a:r>
            <a:b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</a:br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в начале слова</a:t>
            </a:r>
            <a:b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</a:br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в </a:t>
            </a:r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стихотворении</a:t>
            </a:r>
            <a:b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</a:br>
            <a:r>
              <a:rPr b="1" dirty="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«Розовая страна»</a:t>
            </a:r>
            <a:r>
              <a:rPr b="1" dirty="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b="1" cap="all" dirty="0" lang="ru-RU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CC"/>
              </a:soli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  <p:sp>
        <p:nvSpPr>
          <p:cNvPr id="1048621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6875"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</a:p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Музыка Л. </a:t>
            </a:r>
            <a:r>
              <a:rPr b="1" cap="all" dirty="0" lang="ru-RU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Хизматулиной</a:t>
            </a:r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«Курочка и Козлята» (минус)</a:t>
            </a:r>
            <a:endParaRPr b="1" cap="all" dirty="0" lang="ru-RU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</p:txBody>
      </p:sp>
      <p:sp>
        <p:nvSpPr>
          <p:cNvPr id="1048622" name="AutoShape 2" descr="https://top-fon.com/uploads/posts/2023-01/1674653073_top-fon-com-p-skachat-fon-prezentatsii-raduga-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23" name="AutoShape 4" descr="https://top-fon.com/uploads/posts/2023-02/1675244248_top-fon-com-p-fon-dlya-prezentatsii-v-detskom-sadu-odnot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24" name="AutoShape 6" descr="https://top-fon.com/uploads/posts/2023-02/1675441064_top-fon-com-p-pastelnii-goluboi-fon-dlya-prezentatsii-2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2" name="Таблица 1"/>
          <p:cNvGraphicFramePr>
            <a:graphicFrameLocks noGrp="1"/>
          </p:cNvGraphicFramePr>
          <p:nvPr/>
        </p:nvGraphicFramePr>
        <p:xfrm>
          <a:off x="0" y="2"/>
          <a:ext cx="9144000" cy="6878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3657600"/>
              </a:tblGrid>
              <a:tr h="1048406">
                <a:tc>
                  <a:txBody>
                    <a:bodyPr/>
                    <a:p>
                      <a:pPr algn="ctr"/>
                      <a:endParaRPr dirty="0" lang="ru-RU" smtClean="0"/>
                    </a:p>
                    <a:p>
                      <a:pPr algn="ctr"/>
                      <a:r>
                        <a:rPr dirty="0" i="1" lang="ru-RU" smtClean="0"/>
                        <a:t>Проигрыш</a:t>
                      </a:r>
                      <a:endParaRPr dirty="0" i="1"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endParaRPr dirty="0" lang="ru-RU" smtClean="0"/>
                    </a:p>
                    <a:p>
                      <a:pPr algn="ctr"/>
                      <a:r>
                        <a:rPr dirty="0" lang="ru-RU" smtClean="0"/>
                        <a:t>«Энергетическая зевота»</a:t>
                      </a:r>
                      <a:endParaRPr dirty="0" lang="ru-RU"/>
                    </a:p>
                  </a:txBody>
                </a:tc>
                <a:tc hMerge="1">
                  <a:txBody>
                    <a:bodyPr/>
                    <a:p>
                      <a:endParaRPr dirty="0"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</a:tr>
              <a:tr h="1181921"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На розовой рубашке </a:t>
                      </a:r>
                    </a:p>
                    <a:p>
                      <a:pPr algn="ctr"/>
                      <a:r>
                        <a:rPr dirty="0" lang="ru-RU" smtClean="0"/>
                        <a:t>розы </a:t>
                      </a:r>
                    </a:p>
                    <a:p>
                      <a:pPr algn="ctr"/>
                      <a:r>
                        <a:rPr dirty="0" lang="ru-RU" smtClean="0"/>
                        <a:t>и ромашки.</a:t>
                      </a:r>
                      <a:endParaRPr dirty="0"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«Стол»</a:t>
                      </a:r>
                      <a:endParaRPr dirty="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«Грабли»</a:t>
                      </a:r>
                      <a:endParaRPr dirty="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«Кнопки земли»</a:t>
                      </a:r>
                      <a:endParaRPr dirty="0" lang="ru-RU"/>
                    </a:p>
                  </a:txBody>
                </a:tc>
              </a:tr>
              <a:tr h="1181921"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В розовой ракете </a:t>
                      </a:r>
                    </a:p>
                    <a:p>
                      <a:pPr algn="ctr"/>
                      <a:r>
                        <a:rPr dirty="0" lang="ru-RU" smtClean="0"/>
                        <a:t>румяные </a:t>
                      </a:r>
                    </a:p>
                    <a:p>
                      <a:pPr algn="ctr"/>
                      <a:r>
                        <a:rPr dirty="0" lang="ru-RU" smtClean="0"/>
                        <a:t>дети.</a:t>
                      </a:r>
                      <a:endParaRPr dirty="0"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«Самолет»</a:t>
                      </a:r>
                      <a:endParaRPr dirty="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«Кнопки мозга»</a:t>
                      </a:r>
                      <a:endParaRPr dirty="0" lang="ru-RU"/>
                    </a:p>
                  </a:txBody>
                </a:tc>
              </a:tr>
              <a:tr h="1181921"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Под розовым окошком радуется </a:t>
                      </a:r>
                    </a:p>
                    <a:p>
                      <a:pPr algn="ctr"/>
                      <a:r>
                        <a:rPr dirty="0" lang="ru-RU" smtClean="0"/>
                        <a:t>кошка.</a:t>
                      </a:r>
                      <a:endParaRPr dirty="0"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«Ворота»</a:t>
                      </a:r>
                      <a:endParaRPr dirty="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«Перекрестные шаги» - колени</a:t>
                      </a:r>
                      <a:endParaRPr dirty="0" lang="ru-RU"/>
                    </a:p>
                  </a:txBody>
                </a:tc>
              </a:tr>
              <a:tr h="1215421"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У розового </a:t>
                      </a:r>
                    </a:p>
                    <a:p>
                      <a:pPr algn="ctr"/>
                      <a:r>
                        <a:rPr dirty="0" lang="ru-RU" smtClean="0"/>
                        <a:t>дома рыбаки </a:t>
                      </a:r>
                    </a:p>
                    <a:p>
                      <a:pPr algn="ctr"/>
                      <a:r>
                        <a:rPr dirty="0" lang="ru-RU" smtClean="0"/>
                        <a:t>и Рома.</a:t>
                      </a:r>
                      <a:endParaRPr dirty="0"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«Дом с трубой»</a:t>
                      </a:r>
                      <a:endParaRPr dirty="0" lang="ru-RU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lang="ru-RU" smtClean="0"/>
                        <a:t>«Перекрестные шаги» - пятки</a:t>
                      </a:r>
                      <a:endParaRPr dirty="0" lang="ru-RU"/>
                    </a:p>
                  </a:txBody>
                </a:tc>
              </a:tr>
              <a:tr h="1048406">
                <a:tc>
                  <a:txBody>
                    <a:bodyPr/>
                    <a:p>
                      <a:pPr algn="ctr"/>
                      <a:endParaRPr dirty="0" lang="ru-RU" smtClean="0"/>
                    </a:p>
                    <a:p>
                      <a:pPr algn="ctr"/>
                      <a:r>
                        <a:rPr dirty="0" i="1" lang="ru-RU" smtClean="0"/>
                        <a:t>Проигрыш</a:t>
                      </a:r>
                      <a:endParaRPr dirty="0" i="1"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endParaRPr dirty="0" lang="ru-RU" smtClean="0"/>
                    </a:p>
                    <a:p>
                      <a:pPr algn="ctr"/>
                      <a:r>
                        <a:rPr dirty="0" lang="ru-RU" smtClean="0"/>
                        <a:t>«Позитивные</a:t>
                      </a:r>
                      <a:r>
                        <a:rPr baseline="0" dirty="0" lang="ru-RU" smtClean="0"/>
                        <a:t> точки</a:t>
                      </a:r>
                      <a:r>
                        <a:rPr dirty="0" lang="ru-RU" smtClean="0"/>
                        <a:t>»</a:t>
                      </a:r>
                      <a:endParaRPr dirty="0" lang="ru-RU"/>
                    </a:p>
                  </a:txBody>
                </a:tc>
                <a:tc hMerge="1">
                  <a:txBody>
                    <a:bodyPr/>
                    <a:p>
                      <a:endParaRPr dirty="0" lang="ru-RU"/>
                    </a:p>
                  </a:txBody>
                </a:tc>
                <a:tc hMerge="1">
                  <a:txBody>
                    <a:bodyPr/>
                    <a:p>
                      <a:endParaRPr lang="ru-RU"/>
                    </a:p>
                  </a:txBody>
                </a:tc>
              </a:tr>
            </a:tbl>
          </a:graphicData>
        </a:graphic>
      </p:graphicFrame>
      <p:pic>
        <p:nvPicPr>
          <p:cNvPr id="2097245" name="Picture 12" descr="https://bookree.org/loader/img.php?dir=edf055ad039e3051f2e0831a8ce4dde3&amp;file=2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01" t="42105" r="5423" b="34211"/>
          <a:stretch>
            <a:fillRect/>
          </a:stretch>
        </p:blipFill>
        <p:spPr bwMode="auto">
          <a:xfrm>
            <a:off x="2195736" y="1340768"/>
            <a:ext cx="1048116" cy="943304"/>
          </a:xfrm>
          <a:prstGeom prst="rect"/>
          <a:noFill/>
        </p:spPr>
      </p:pic>
      <p:pic>
        <p:nvPicPr>
          <p:cNvPr id="2097246" name="Picture 12" descr="https://bookree.org/loader/img.php?dir=edf055ad039e3051f2e0831a8ce4dde3&amp;file=2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01" t="42105" r="5423" b="34211"/>
          <a:stretch>
            <a:fillRect/>
          </a:stretch>
        </p:blipFill>
        <p:spPr bwMode="auto">
          <a:xfrm>
            <a:off x="2267744" y="2492896"/>
            <a:ext cx="1048116" cy="943304"/>
          </a:xfrm>
          <a:prstGeom prst="rect"/>
          <a:noFill/>
        </p:spPr>
      </p:pic>
      <p:pic>
        <p:nvPicPr>
          <p:cNvPr id="2097247" name="Picture 12" descr="https://bookree.org/loader/img.php?dir=edf055ad039e3051f2e0831a8ce4dde3&amp;file=2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01" t="42105" r="5423" b="34211"/>
          <a:stretch>
            <a:fillRect/>
          </a:stretch>
        </p:blipFill>
        <p:spPr bwMode="auto">
          <a:xfrm>
            <a:off x="2267744" y="3645024"/>
            <a:ext cx="1048116" cy="943304"/>
          </a:xfrm>
          <a:prstGeom prst="rect"/>
          <a:noFill/>
        </p:spPr>
      </p:pic>
      <p:pic>
        <p:nvPicPr>
          <p:cNvPr id="2097248" name="Picture 12" descr="https://bookree.org/loader/img.php?dir=edf055ad039e3051f2e0831a8ce4dde3&amp;file=2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01" t="42105" r="5423" b="34211"/>
          <a:stretch>
            <a:fillRect/>
          </a:stretch>
        </p:blipFill>
        <p:spPr bwMode="auto">
          <a:xfrm>
            <a:off x="2267744" y="4797152"/>
            <a:ext cx="1048116" cy="943304"/>
          </a:xfrm>
          <a:prstGeom prst="rect"/>
          <a:noFill/>
        </p:spPr>
      </p:pic>
      <p:pic>
        <p:nvPicPr>
          <p:cNvPr id="2097249" name="Picture 14" descr="https://ds04.infourok.ru/uploads/ex/0065/0007efa4-449a5815/img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8594" t="8639" r="23464" b="28729"/>
          <a:stretch>
            <a:fillRect/>
          </a:stretch>
        </p:blipFill>
        <p:spPr bwMode="auto">
          <a:xfrm rot="16200000">
            <a:off x="4103786" y="1304925"/>
            <a:ext cx="826853" cy="1042554"/>
          </a:xfrm>
          <a:prstGeom prst="rect"/>
          <a:noFill/>
        </p:spPr>
      </p:pic>
      <p:pic>
        <p:nvPicPr>
          <p:cNvPr id="2097250" name="Picture 18" descr="https://libmir.com/i/97/60297/i_03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636912"/>
            <a:ext cx="950578" cy="780388"/>
          </a:xfrm>
          <a:prstGeom prst="rect"/>
          <a:noFill/>
        </p:spPr>
      </p:pic>
      <p:pic>
        <p:nvPicPr>
          <p:cNvPr id="2097251" name="Picture 6" descr="https://img.labirint.ru/rcimg/945ce913a851797821558c8e6357e1b1/1920x1080/comments_pic/1135/07labc55g1314816649.jpg?131481664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40000"/>
          </a:blip>
          <a:srcRect l="5734" t="58376" b="13972"/>
          <a:stretch>
            <a:fillRect/>
          </a:stretch>
        </p:blipFill>
        <p:spPr bwMode="auto">
          <a:xfrm>
            <a:off x="3923928" y="3933056"/>
            <a:ext cx="1224136" cy="670199"/>
          </a:xfrm>
          <a:prstGeom prst="rect"/>
          <a:noFill/>
        </p:spPr>
      </p:pic>
      <p:pic>
        <p:nvPicPr>
          <p:cNvPr id="2097252" name="Picture 2" descr="https://avatars.mds.yandex.net/i?id=7b902cfbfc152b005f1283e823f2e88b806706ab-7743892-images-thumbs&amp;ref=rim&amp;n=33&amp;w=334&amp;h=25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6586" t="51407" r="4935" b="6257"/>
          <a:stretch>
            <a:fillRect/>
          </a:stretch>
        </p:blipFill>
        <p:spPr bwMode="auto">
          <a:xfrm>
            <a:off x="4067944" y="5013176"/>
            <a:ext cx="864096" cy="711608"/>
          </a:xfrm>
          <a:prstGeom prst="rect"/>
          <a:noFill/>
        </p:spPr>
      </p:pic>
      <p:pic>
        <p:nvPicPr>
          <p:cNvPr id="2097253" name="Picture 2" descr="https://ds05.infourok.ru/uploads/ex/0deb/00053e0a-27a18814/img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 l="30541" t="31199" r="29891" b="5175"/>
          <a:stretch>
            <a:fillRect/>
          </a:stretch>
        </p:blipFill>
        <p:spPr bwMode="auto">
          <a:xfrm>
            <a:off x="7020272" y="1412776"/>
            <a:ext cx="648072" cy="781595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54" name="Picture 2" descr="http://a-cvetok.ru/d/1041303/d/%D0%BA%D0%BD%D0%BE%D0%BF%D0%BA%D0%B8_%D0%BC%D0%BE%D0%B7%D0%B3%D0%B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7020272" y="2492896"/>
            <a:ext cx="664309" cy="887679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55" name="Picture 6" descr="https://i.pinimg.com/736x/1a/e2/7c/1ae27cbdbad778e5b32945f4bf6ebc19--brain-gym-sensory-die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717032"/>
            <a:ext cx="504056" cy="829365"/>
          </a:xfrm>
          <a:prstGeom prst="rect"/>
          <a:noFill/>
        </p:spPr>
      </p:pic>
      <p:pic>
        <p:nvPicPr>
          <p:cNvPr id="2097256" name="Picture 8" descr="https://avatars.mds.yandex.net/i?id=f78d8928acb956181289a7c994b9972f3405665a-8251154-images-thumbs&amp;ref=rim&amp;n=33&amp;w=334&amp;h=25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 l="49796" t="60479" r="20779" b="6257"/>
          <a:stretch>
            <a:fillRect/>
          </a:stretch>
        </p:blipFill>
        <p:spPr bwMode="auto">
          <a:xfrm>
            <a:off x="6804248" y="4941168"/>
            <a:ext cx="936104" cy="792088"/>
          </a:xfrm>
          <a:prstGeom prst="rect"/>
          <a:noFill/>
        </p:spPr>
      </p:pic>
      <p:pic>
        <p:nvPicPr>
          <p:cNvPr id="2097257" name="Picture 2" descr="https://kmc23.ru/wp-content/uploads/2018/05/3-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0" cstate="print"/>
          <a:srcRect/>
          <a:stretch>
            <a:fillRect/>
          </a:stretch>
        </p:blipFill>
        <p:spPr bwMode="auto">
          <a:xfrm>
            <a:off x="6804248" y="188640"/>
            <a:ext cx="695072" cy="819472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258" name="Picture 2" descr="https://avatars.mds.yandex.net/i?id=41bbc7057aeab120b41b37bfb22e0ecb194584b3-9149535-images-thumbs&amp;ref=rim&amp;n=33&amp;w=334&amp;h=25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1" cstate="print"/>
          <a:srcRect/>
          <a:stretch>
            <a:fillRect/>
          </a:stretch>
        </p:blipFill>
        <p:spPr bwMode="auto">
          <a:xfrm>
            <a:off x="6660232" y="5877272"/>
            <a:ext cx="1161094" cy="869082"/>
          </a:xfrm>
          <a:prstGeom prst="rect"/>
          <a:noFill/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Прямоугольник 4"/>
          <p:cNvSpPr/>
          <p:nvPr/>
        </p:nvSpPr>
        <p:spPr>
          <a:xfrm>
            <a:off x="0" y="0"/>
            <a:ext cx="9144000" cy="6858000"/>
          </a:xfrm>
          <a:prstGeom prst="rect"/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259" name="Picture 2" descr="https://kmc23.ru/wp-content/uploads/2018/05/3-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267744" y="548680"/>
            <a:ext cx="5112568" cy="602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3" name="Таблица 2"/>
          <p:cNvGraphicFramePr>
            <a:graphicFrameLocks noGrp="1"/>
          </p:cNvGraphicFramePr>
          <p:nvPr/>
        </p:nvGraphicFramePr>
        <p:xfrm>
          <a:off x="0" y="1397000"/>
          <a:ext cx="9144000" cy="3688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3728"/>
                <a:gridCol w="2448272"/>
                <a:gridCol w="2286000"/>
                <a:gridCol w="2286000"/>
              </a:tblGrid>
              <a:tr h="3688184"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97260" name="Picture 2" descr="https://avatars.mds.yandex.net/i?id=30c245eb3274e2b237dbb47b3c116c212e9d6505-4118326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267744" y="2204864"/>
            <a:ext cx="2071356" cy="2520280"/>
          </a:xfrm>
          <a:prstGeom prst="rect"/>
          <a:noFill/>
        </p:spPr>
      </p:pic>
      <p:pic>
        <p:nvPicPr>
          <p:cNvPr id="2097261" name="Picture 4" descr="https://mirgif.com/fony/fon-5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9512" y="2636912"/>
            <a:ext cx="1528564" cy="1528564"/>
          </a:xfrm>
          <a:prstGeom prst="bevel"/>
          <a:noFill/>
        </p:spPr>
      </p:pic>
      <p:pic>
        <p:nvPicPr>
          <p:cNvPr id="2097262" name="Picture 36" descr="https://i.gifer.com/RcAo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948264" y="2420888"/>
            <a:ext cx="2016224" cy="2016224"/>
          </a:xfrm>
          <a:prstGeom prst="rect"/>
          <a:noFill/>
        </p:spPr>
      </p:pic>
      <p:sp>
        <p:nvSpPr>
          <p:cNvPr id="1048626" name="AutoShape 4" descr="https://fatelena.ru/wp-content/uploads/2020/04/anim-roz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27" name="AutoShape 6" descr="https://www.chitalnya.ru/upload/847/65432a6359f12663e11815f977c2244d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263" name="Picture 12" descr="https://bookree.org/loader/img.php?dir=edf055ad039e3051f2e0831a8ce4dde3&amp;file=2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01" t="42105" r="5423" b="34211"/>
          <a:stretch>
            <a:fillRect/>
          </a:stretch>
        </p:blipFill>
        <p:spPr bwMode="auto">
          <a:xfrm>
            <a:off x="683568" y="5373216"/>
            <a:ext cx="1048116" cy="943304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264" name="Picture 14" descr="https://ds04.infourok.ru/uploads/ex/0065/0007efa4-449a5815/img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8594" t="8639" r="23464" b="26472"/>
          <a:stretch>
            <a:fillRect/>
          </a:stretch>
        </p:blipFill>
        <p:spPr bwMode="auto">
          <a:xfrm rot="16200000">
            <a:off x="2934439" y="5282586"/>
            <a:ext cx="898861" cy="1080120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265" name="Picture 2" descr="https://ds05.infourok.ru/uploads/ex/0deb/00053e0a-27a18814/img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>
            <a:grayscl/>
            <a:lum bright="10000"/>
          </a:blip>
          <a:srcRect l="30541" t="31199" r="29891" b="5175"/>
          <a:stretch>
            <a:fillRect/>
          </a:stretch>
        </p:blipFill>
        <p:spPr bwMode="auto">
          <a:xfrm>
            <a:off x="6444208" y="5373216"/>
            <a:ext cx="1008112" cy="1215814"/>
          </a:xfrm>
          <a:prstGeom prst="rect"/>
          <a:ln>
            <a:solidFill>
              <a:schemeClr val="tx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266" name="Picture 16" descr="https://ekootkr.ot7.ru/admin/uploads/7/1/2/%D0%9A%D0%B0%D1%80%D1%82%D0%B8%D0%BD%D0%BA%D0%B8-%D0%A0%D0%BE%D0%B7%D0%BE%D0%B2%D1%8B%D0%B5-%D1%80%D0%BE%D0%B7%D1%8B-%D1%81-%D0%B4%D0%BD%D1%91%D0%BC-%D1%80%D0%BE%D0%B6%D0%B4%D0%B5%D0%BD%D0%B8%D1%8F-%D0%9E%D1%82%D0%BA%D1%80%D1%8B%D1%82%D0%BA%D0%B8-%D1%86%D0%B2%D0%B5%D1%82%D1%8B-%D0%A0%D0%BE%D0%B7%D0%BE%D0%B2%D1%8B%D0%B5-%D1%80%D0%BE%D0%B7%D1%8B-11308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-1332656" y="2492896"/>
            <a:ext cx="709794" cy="864097"/>
          </a:xfrm>
          <a:prstGeom prst="rect"/>
          <a:noFill/>
        </p:spPr>
      </p:pic>
      <p:pic>
        <p:nvPicPr>
          <p:cNvPr id="2097267" name="Picture 18" descr="https://avatars.mds.yandex.net/get-pdb/1376537/93c43fe0-6ce2-43d6-a5f3-74b4cd0d0569/orig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4932040" y="2348880"/>
            <a:ext cx="1656184" cy="2088232"/>
          </a:xfrm>
          <a:prstGeom prst="rect"/>
          <a:noFill/>
        </p:spPr>
      </p:pic>
      <p:pic>
        <p:nvPicPr>
          <p:cNvPr id="2097268" name="Picture 20" descr="https://img1.picmix.com/output/pic/normal/2/2/8/3/5353822_de32d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>
            <a:off x="-972616" y="1484784"/>
            <a:ext cx="720080" cy="720080"/>
          </a:xfrm>
          <a:prstGeom prst="ellipse"/>
          <a:noFill/>
        </p:spPr>
      </p:pic>
      <p:pic>
        <p:nvPicPr>
          <p:cNvPr id="2097269" name="Picture 34" descr="https://12542.ru/00-69-2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0" cstate="print"/>
          <a:srcRect/>
          <a:stretch>
            <a:fillRect/>
          </a:stretch>
        </p:blipFill>
        <p:spPr bwMode="auto">
          <a:xfrm>
            <a:off x="-1116632" y="908720"/>
            <a:ext cx="720080" cy="720079"/>
          </a:xfrm>
          <a:prstGeom prst="rect"/>
          <a:noFill/>
        </p:spPr>
      </p:pic>
      <p:pic>
        <p:nvPicPr>
          <p:cNvPr id="2097270" name="Picture 26" descr="https://steamuserimages-a.akamaihd.net/ugc/915794937505568927/8BC71D6A226D3448CCE1733335F526CD72BDA998/?imw=512&amp;amp;imh=512&amp;amp;ima=fit&amp;amp;impolicy=Letterbox&amp;amp;imcolor=%23000000&amp;amp;letterbox=true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1" cstate="print"/>
          <a:srcRect/>
          <a:stretch>
            <a:fillRect/>
          </a:stretch>
        </p:blipFill>
        <p:spPr bwMode="auto">
          <a:xfrm>
            <a:off x="611560" y="2060848"/>
            <a:ext cx="576063" cy="576063"/>
          </a:xfrm>
          <a:prstGeom prst="rect"/>
          <a:noFill/>
        </p:spPr>
      </p:pic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4" name="Таблица 2"/>
          <p:cNvGraphicFramePr>
            <a:graphicFrameLocks noGrp="1"/>
          </p:cNvGraphicFramePr>
          <p:nvPr/>
        </p:nvGraphicFramePr>
        <p:xfrm>
          <a:off x="0" y="1484784"/>
          <a:ext cx="9144000" cy="3456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656"/>
                <a:gridCol w="2520280"/>
                <a:gridCol w="2448272"/>
                <a:gridCol w="2699792"/>
              </a:tblGrid>
              <a:tr h="3456384"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97271" name="Picture 30" descr="https://img-fotki.yandex.ru/get/6425/181450557.71/0_ab691_c8af061c_orig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804248" y="2492896"/>
            <a:ext cx="1821582" cy="1670651"/>
          </a:xfrm>
          <a:prstGeom prst="rect"/>
          <a:noFill/>
        </p:spPr>
      </p:pic>
      <p:pic>
        <p:nvPicPr>
          <p:cNvPr id="2097272" name="Picture 4" descr="https://mirgif.com/fony/fon-5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9512" y="2708920"/>
            <a:ext cx="1096516" cy="1096516"/>
          </a:xfrm>
          <a:prstGeom prst="cube"/>
          <a:noFill/>
        </p:spPr>
      </p:pic>
      <p:sp>
        <p:nvSpPr>
          <p:cNvPr id="1048628" name="AutoShape 4" descr="https://flyclipart.com/thumb2/pink-clipart-rocket-77359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273" name="Picture 6" descr="https://www.pngjoy.com/pngm/41/12465767_rocket-ship-rocket-clipart-transparent-png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>
            <a:lum bright="10000"/>
          </a:blip>
          <a:srcRect/>
          <a:stretch>
            <a:fillRect/>
          </a:stretch>
        </p:blipFill>
        <p:spPr bwMode="auto">
          <a:xfrm>
            <a:off x="2267744" y="2708920"/>
            <a:ext cx="1257863" cy="1340768"/>
          </a:xfrm>
          <a:prstGeom prst="rect"/>
          <a:noFill/>
        </p:spPr>
      </p:pic>
      <p:sp>
        <p:nvSpPr>
          <p:cNvPr id="1048629" name="AutoShape 16" descr="https://4.bp.blogspot.com/-ta3-zy8Mhvs/VvPUKds178I/AAAAAAAAjZI/lYNGuf-53CQhX_lgLfE0vjwAth3-H5NcQ/s1600/emot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30" name="AutoShape 18" descr="https://4.bp.blogspot.com/-ta3-zy8Mhvs/VvPUKds178I/AAAAAAAAjZI/lYNGuf-53CQhX_lgLfE0vjwAth3-H5NcQ/s1600/emot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31" name="AutoShape 20" descr="https://st2.depositphotos.com/1967477/6350/v/950/depositphotos_63507347-stock-illustration-thinking-emoticon-smiley-carto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274" name="Picture 24" descr="https://e7.pngegg.com/pngimages/827/445/png-clipart-smiley-emoticon-wink-emoji-smiley-miscellaneous-fac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4572000" y="2708920"/>
            <a:ext cx="1224136" cy="1224136"/>
          </a:xfrm>
          <a:prstGeom prst="rect"/>
          <a:noFill/>
        </p:spPr>
      </p:pic>
      <p:pic>
        <p:nvPicPr>
          <p:cNvPr id="2097275" name="Picture 26" descr="https://grizly.club/uploads/posts/2022-12/1671036097_grizly-club-p-rumyanets-png-24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>
            <a:off x="4644008" y="3356992"/>
            <a:ext cx="989576" cy="619451"/>
          </a:xfrm>
          <a:prstGeom prst="rect"/>
          <a:noFill/>
        </p:spPr>
      </p:pic>
      <p:sp>
        <p:nvSpPr>
          <p:cNvPr id="1048632" name="Овал 26"/>
          <p:cNvSpPr/>
          <p:nvPr/>
        </p:nvSpPr>
        <p:spPr>
          <a:xfrm rot="1663067">
            <a:off x="4723814" y="3627488"/>
            <a:ext cx="258220" cy="97237"/>
          </a:xfrm>
          <a:prstGeom prst="ellipse"/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3" name="Овал 27"/>
          <p:cNvSpPr/>
          <p:nvPr/>
        </p:nvSpPr>
        <p:spPr>
          <a:xfrm rot="19821048" flipV="1">
            <a:off x="5449722" y="3622780"/>
            <a:ext cx="232025" cy="116498"/>
          </a:xfrm>
          <a:prstGeom prst="ellipse"/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276" name="Picture 22" descr="https://i.gifer.com/embedded/download/E0mG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395536" y="3068960"/>
            <a:ext cx="504056" cy="504056"/>
          </a:xfrm>
          <a:prstGeom prst="rect"/>
          <a:noFill/>
        </p:spPr>
      </p:pic>
      <p:pic>
        <p:nvPicPr>
          <p:cNvPr id="2097277" name="Picture 34" descr="https://12542.ru/00-69-2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395536" y="3068960"/>
            <a:ext cx="504056" cy="504056"/>
          </a:xfrm>
          <a:prstGeom prst="rect"/>
          <a:noFill/>
        </p:spPr>
      </p:pic>
      <p:pic>
        <p:nvPicPr>
          <p:cNvPr id="2097278" name="Picture 12" descr="https://bookree.org/loader/img.php?dir=edf055ad039e3051f2e0831a8ce4dde3&amp;file=2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01" t="42105" r="5423" b="34211"/>
          <a:stretch>
            <a:fillRect/>
          </a:stretch>
        </p:blipFill>
        <p:spPr bwMode="auto">
          <a:xfrm>
            <a:off x="179512" y="5157192"/>
            <a:ext cx="1048116" cy="943304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279" name="Picture 18" descr="https://libmir.com/i/97/60297/i_03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7" y="5157192"/>
            <a:ext cx="1080121" cy="886738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280" name="Picture 2" descr="http://a-cvetok.ru/d/1041303/d/%D0%BA%D0%BD%D0%BE%D0%BF%D0%BA%D0%B8_%D0%BC%D0%BE%D0%B7%D0%B3%D0%B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0" cstate="print">
            <a:grayscl/>
            <a:lum bright="10000"/>
          </a:blip>
          <a:srcRect/>
          <a:stretch>
            <a:fillRect/>
          </a:stretch>
        </p:blipFill>
        <p:spPr bwMode="auto">
          <a:xfrm>
            <a:off x="5940152" y="5157192"/>
            <a:ext cx="936104" cy="1250863"/>
          </a:xfrm>
          <a:prstGeom prst="rect"/>
          <a:ln>
            <a:solidFill>
              <a:schemeClr val="tx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281" name="Picture 20" descr="https://img1.picmix.com/output/pic/normal/2/2/8/3/5353822_de32d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1" cstate="print"/>
          <a:srcRect/>
          <a:stretch>
            <a:fillRect/>
          </a:stretch>
        </p:blipFill>
        <p:spPr bwMode="auto">
          <a:xfrm>
            <a:off x="-360040" y="1772816"/>
            <a:ext cx="360040" cy="360040"/>
          </a:xfrm>
          <a:prstGeom prst="ellipse"/>
          <a:noFill/>
        </p:spPr>
      </p:pic>
      <p:pic>
        <p:nvPicPr>
          <p:cNvPr id="2097282" name="Picture 42" descr="https://img-fotki.yandex.ru/get/3512/47606540.9a/0_1059b6_8c5e73af_orig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2" cstate="print"/>
          <a:srcRect/>
          <a:stretch>
            <a:fillRect/>
          </a:stretch>
        </p:blipFill>
        <p:spPr bwMode="auto">
          <a:xfrm>
            <a:off x="2627784" y="2708920"/>
            <a:ext cx="1199456" cy="706198"/>
          </a:xfrm>
          <a:prstGeom prst="rect"/>
          <a:noFill/>
        </p:spPr>
      </p:pic>
      <p:pic>
        <p:nvPicPr>
          <p:cNvPr id="2097283" name="Picture 44" descr="https://avatars.mds.yandex.net/get-pdb/1956095/38578963-d537-4bb8-90e6-a22cc8e013d7/ori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3" cstate="print"/>
          <a:srcRect/>
          <a:stretch>
            <a:fillRect/>
          </a:stretch>
        </p:blipFill>
        <p:spPr bwMode="auto">
          <a:xfrm>
            <a:off x="395536" y="3068960"/>
            <a:ext cx="473610" cy="504056"/>
          </a:xfrm>
          <a:prstGeom prst="rect"/>
          <a:noFill/>
        </p:spPr>
      </p:pic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5" name="Таблица 1"/>
          <p:cNvGraphicFramePr>
            <a:graphicFrameLocks noGrp="1"/>
          </p:cNvGraphicFramePr>
          <p:nvPr/>
        </p:nvGraphicFramePr>
        <p:xfrm>
          <a:off x="0" y="1397000"/>
          <a:ext cx="9144000" cy="383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7704"/>
                <a:gridCol w="2232248"/>
                <a:gridCol w="2376264"/>
                <a:gridCol w="2627784"/>
              </a:tblGrid>
              <a:tr h="3832200"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97284" name="Picture 4" descr="https://mirgif.com/fony/fon-5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07504" y="2564904"/>
            <a:ext cx="1584176" cy="1584176"/>
          </a:xfrm>
          <a:prstGeom prst="can"/>
          <a:noFill/>
        </p:spPr>
      </p:pic>
      <p:pic>
        <p:nvPicPr>
          <p:cNvPr id="2097285" name="Picture 16" descr="https://avatars.mds.yandex.net/i?id=1e6e7ab8b5d4dac2f96af797c53f80cc6b5e4df8-10849343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123728" y="2420888"/>
            <a:ext cx="1967880" cy="1967881"/>
          </a:xfrm>
          <a:prstGeom prst="rect"/>
          <a:noFill/>
        </p:spPr>
      </p:pic>
      <p:pic>
        <p:nvPicPr>
          <p:cNvPr id="2097286" name="Picture 18" descr="https://appstickers-cdn.appadvice.com/1296652604/826097811/941dbb5a9697448345cc99b35015cd3c-0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804248" y="2420888"/>
            <a:ext cx="1872208" cy="1872208"/>
          </a:xfrm>
          <a:prstGeom prst="rect"/>
          <a:noFill/>
        </p:spPr>
      </p:pic>
      <p:pic>
        <p:nvPicPr>
          <p:cNvPr id="2097287" name="Picture 16" descr="https://pixelbox.ru/wp-content/uploads/2023/09/gif-emodji-telegram-pixelbox.ru-58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4644008" y="3284984"/>
            <a:ext cx="1451570" cy="967714"/>
          </a:xfrm>
          <a:prstGeom prst="rect"/>
          <a:noFill/>
        </p:spPr>
      </p:pic>
      <p:pic>
        <p:nvPicPr>
          <p:cNvPr id="2097288" name="Picture 12" descr="https://bookree.org/loader/img.php?dir=edf055ad039e3051f2e0831a8ce4dde3&amp;file=2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01" t="42105" r="5423" b="34211"/>
          <a:stretch>
            <a:fillRect/>
          </a:stretch>
        </p:blipFill>
        <p:spPr bwMode="auto">
          <a:xfrm>
            <a:off x="539552" y="5517232"/>
            <a:ext cx="1048116" cy="943304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289" name="Picture 6" descr="https://img.labirint.ru/rcimg/945ce913a851797821558c8e6357e1b1/1920x1080/comments_pic/1135/07labc55g1314816649.jpg?131481664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40000"/>
          </a:blip>
          <a:srcRect l="189" t="58376" r="-5545" b="8943"/>
          <a:stretch>
            <a:fillRect/>
          </a:stretch>
        </p:blipFill>
        <p:spPr bwMode="auto">
          <a:xfrm>
            <a:off x="2195736" y="5661248"/>
            <a:ext cx="1368152" cy="792088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290" name="Picture 6" descr="https://i.pinimg.com/736x/1a/e2/7c/1ae27cbdbad778e5b32945f4bf6ebc19--brain-gym-sensory-die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grayscl/>
          </a:blip>
          <a:srcRect l="-11111" t="-6753" b="-8047"/>
          <a:stretch>
            <a:fillRect/>
          </a:stretch>
        </p:blipFill>
        <p:spPr bwMode="auto">
          <a:xfrm>
            <a:off x="6228184" y="5322810"/>
            <a:ext cx="792088" cy="1346550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291" name="Picture 20" descr="https://img1.picmix.com/output/pic/normal/2/2/8/3/5353822_de32d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-972616" y="2852936"/>
            <a:ext cx="576064" cy="576064"/>
          </a:xfrm>
          <a:prstGeom prst="ellipse"/>
          <a:noFill/>
        </p:spPr>
      </p:pic>
      <p:pic>
        <p:nvPicPr>
          <p:cNvPr id="2097292" name="Picture 34" descr="https://12542.ru/00-69-2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>
            <a:off x="-1332656" y="1988840"/>
            <a:ext cx="576064" cy="576064"/>
          </a:xfrm>
          <a:prstGeom prst="rect"/>
          <a:noFill/>
        </p:spPr>
      </p:pic>
      <p:pic>
        <p:nvPicPr>
          <p:cNvPr id="2097293" name="Picture 26" descr="https://steamuserimages-a.akamaihd.net/ugc/915794937505568927/8BC71D6A226D3448CCE1733335F526CD72BDA998/?imw=512&amp;amp;imh=512&amp;amp;ima=fit&amp;amp;impolicy=Letterbox&amp;amp;imcolor=%23000000&amp;amp;letterbox=true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0" cstate="print"/>
          <a:srcRect/>
          <a:stretch>
            <a:fillRect/>
          </a:stretch>
        </p:blipFill>
        <p:spPr bwMode="auto">
          <a:xfrm>
            <a:off x="539552" y="4149080"/>
            <a:ext cx="576063" cy="576063"/>
          </a:xfrm>
          <a:prstGeom prst="rect"/>
          <a:noFill/>
        </p:spPr>
      </p:pic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Прямоугольник 1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graphicFrame>
        <p:nvGraphicFramePr>
          <p:cNvPr id="4194316" name="Таблица 1"/>
          <p:cNvGraphicFramePr>
            <a:graphicFrameLocks noGrp="1"/>
          </p:cNvGraphicFramePr>
          <p:nvPr/>
        </p:nvGraphicFramePr>
        <p:xfrm>
          <a:off x="0" y="1397000"/>
          <a:ext cx="9144000" cy="35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696"/>
                <a:gridCol w="2448272"/>
                <a:gridCol w="2574032"/>
                <a:gridCol w="2286000"/>
              </a:tblGrid>
              <a:tr h="3544168"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97294" name="Picture 6" descr="https://avatars.mds.yandex.net/i?id=854e3a361aafd79ffe5dad3ff0333f8e39e45e0f-4451123-images-thumbs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060848"/>
            <a:ext cx="3243610" cy="2194409"/>
          </a:xfrm>
          <a:prstGeom prst="rect"/>
          <a:noFill/>
        </p:spPr>
      </p:pic>
      <p:pic>
        <p:nvPicPr>
          <p:cNvPr id="2097295" name="Picture 28" descr="https://www.gifki.org/data/media/157/rybalka-animatsionnaya-kartinka-0077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283968" y="3140968"/>
            <a:ext cx="2016224" cy="1512168"/>
          </a:xfrm>
          <a:prstGeom prst="rect"/>
          <a:noFill/>
        </p:spPr>
      </p:pic>
      <p:pic>
        <p:nvPicPr>
          <p:cNvPr id="2097296" name="Picture 8" descr="https://www.gifki.org/data/media/1635/khodba-animatsionnaya-kartinka-0069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5436096" y="2204864"/>
            <a:ext cx="1512168" cy="1744809"/>
          </a:xfrm>
          <a:prstGeom prst="rect"/>
          <a:noFill/>
        </p:spPr>
      </p:pic>
      <p:pic>
        <p:nvPicPr>
          <p:cNvPr id="2097297" name="Picture 32" descr="https://www.gifki.org/data/media/106/muzhchina-animatsionnaya-kartinka-0138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7452320" y="2636912"/>
            <a:ext cx="1167011" cy="1913133"/>
          </a:xfrm>
          <a:prstGeom prst="rect"/>
          <a:noFill/>
        </p:spPr>
      </p:pic>
      <p:pic>
        <p:nvPicPr>
          <p:cNvPr id="2097298" name="Picture 4" descr="https://mirgif.com/fony/fon-5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5" cstate="print">
            <a:lum/>
          </a:blip>
          <a:srcRect/>
          <a:stretch>
            <a:fillRect/>
          </a:stretch>
        </p:blipFill>
        <p:spPr bwMode="auto">
          <a:xfrm>
            <a:off x="755576" y="2636912"/>
            <a:ext cx="952500" cy="1528564"/>
          </a:xfrm>
          <a:prstGeom prst="parallelogram"/>
          <a:noFill/>
        </p:spPr>
      </p:pic>
      <p:pic>
        <p:nvPicPr>
          <p:cNvPr id="2097299" name="Picture 12" descr="https://bookree.org/loader/img.php?dir=edf055ad039e3051f2e0831a8ce4dde3&amp;file=2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01" t="42105" r="5423" b="34211"/>
          <a:stretch>
            <a:fillRect/>
          </a:stretch>
        </p:blipFill>
        <p:spPr bwMode="auto">
          <a:xfrm>
            <a:off x="539552" y="5157192"/>
            <a:ext cx="1048116" cy="943304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300" name="Picture 2" descr="https://avatars.mds.yandex.net/i?id=7b902cfbfc152b005f1283e823f2e88b806706ab-7743892-images-thumbs&amp;ref=rim&amp;n=33&amp;w=334&amp;h=25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6586" t="51407" r="4935" b="5753"/>
          <a:stretch>
            <a:fillRect/>
          </a:stretch>
        </p:blipFill>
        <p:spPr bwMode="auto">
          <a:xfrm>
            <a:off x="2555776" y="5229200"/>
            <a:ext cx="864096" cy="720080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301" name="Picture 8" descr="https://avatars.mds.yandex.net/i?id=f78d8928acb956181289a7c994b9972f3405665a-8251154-images-thumbs&amp;ref=rim&amp;n=33&amp;w=334&amp;h=25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>
            <a:grayscl/>
            <a:lum bright="10000"/>
          </a:blip>
          <a:srcRect l="49796" t="60479" r="20779" b="6257"/>
          <a:stretch>
            <a:fillRect/>
          </a:stretch>
        </p:blipFill>
        <p:spPr bwMode="auto">
          <a:xfrm>
            <a:off x="6012160" y="5157192"/>
            <a:ext cx="1702007" cy="1440160"/>
          </a:xfrm>
          <a:prstGeom prst="rect"/>
          <a:noFill/>
          <a:ln>
            <a:solidFill>
              <a:schemeClr val="tx1"/>
            </a:solidFill>
          </a:ln>
        </p:spPr>
      </p:pic>
      <p:pic>
        <p:nvPicPr>
          <p:cNvPr id="2097302" name="Picture 26" descr="https://steamuserimages-a.akamaihd.net/ugc/915794937505568927/8BC71D6A226D3448CCE1733335F526CD72BDA998/?imw=512&amp;amp;imh=512&amp;amp;ima=fit&amp;amp;impolicy=Letterbox&amp;amp;imcolor=%23000000&amp;amp;letterbox=true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>
            <a:off x="323528" y="3284984"/>
            <a:ext cx="576063" cy="576063"/>
          </a:xfrm>
          <a:prstGeom prst="rect"/>
          <a:noFill/>
        </p:spPr>
      </p:pic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3" name="Picture 2" descr="https://i.pinimg.com/originals/de/86/72/de8672b8de5d0923639472e04eac0674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5536" y="260648"/>
            <a:ext cx="8448938" cy="6336704"/>
          </a:xfrm>
          <a:prstGeom prst="rect"/>
          <a:noFill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p>
                      <a:pPr algn="ctr"/>
                      <a:endParaRPr dirty="0" lang="ru-RU" smtClean="0"/>
                    </a:p>
                    <a:p>
                      <a:pPr algn="ctr"/>
                      <a:r>
                        <a:rPr dirty="0" lang="ru-RU" smtClean="0"/>
                        <a:t> </a:t>
                      </a:r>
                      <a:r>
                        <a:rPr b="1" dirty="0" lang="ru-RU" smtClean="0"/>
                        <a:t>«ДОМ»</a:t>
                      </a:r>
                    </a:p>
                    <a:p>
                      <a:pPr algn="ctr"/>
                      <a:r>
                        <a:rPr dirty="0" i="1" lang="ru-RU" smtClean="0"/>
                        <a:t>ритмично соединять ладони</a:t>
                      </a:r>
                      <a:endParaRPr dirty="0" i="1" lang="ru-RU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</a:tr>
              <a:tr h="2286000">
                <a:tc>
                  <a:txBody>
                    <a:bodyPr/>
                    <a:p>
                      <a:endParaRPr dirty="0" lang="ru-RU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</a:tr>
              <a:tr h="2286000">
                <a:tc>
                  <a:txBody>
                    <a:bodyPr/>
                    <a:p>
                      <a:pPr algn="ctr"/>
                      <a:endParaRPr b="1" dirty="0" lang="ru-RU" smtClean="0"/>
                    </a:p>
                    <a:p>
                      <a:pPr algn="ctr"/>
                      <a:r>
                        <a:rPr b="1" dirty="0" lang="ru-RU" smtClean="0"/>
                        <a:t>«МОЛОТОК»</a:t>
                      </a:r>
                    </a:p>
                    <a:p>
                      <a:pPr algn="ctr"/>
                      <a:endParaRPr b="1" dirty="0" lang="ru-RU" smtClean="0"/>
                    </a:p>
                    <a:p>
                      <a:pPr algn="ctr"/>
                      <a:r>
                        <a:rPr dirty="0" i="1" lang="ru-RU" smtClean="0"/>
                        <a:t>ритмично стучать кулаком по ладони</a:t>
                      </a:r>
                      <a:endParaRPr dirty="0" i="1" lang="ru-RU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</a:tr>
            </a:tbl>
          </a:graphicData>
        </a:graphic>
      </p:graphicFrame>
      <p:pic>
        <p:nvPicPr>
          <p:cNvPr id="2097159" name="Picture 2" descr="https://cf2.ppt-online.org/files2/slide/b/bMKaTuj5dvQZlU2YrJxIHDtVSFBN0w4c1fqCmX/slide-4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8486" t="18919" r="53051" b="37838"/>
          <a:stretch>
            <a:fillRect/>
          </a:stretch>
        </p:blipFill>
        <p:spPr bwMode="auto">
          <a:xfrm>
            <a:off x="2915816" y="692696"/>
            <a:ext cx="1012612" cy="852726"/>
          </a:xfrm>
          <a:prstGeom prst="rect"/>
          <a:noFill/>
        </p:spPr>
      </p:pic>
      <p:pic>
        <p:nvPicPr>
          <p:cNvPr id="2097160" name="Picture 2" descr="https://cf2.ppt-online.org/files2/slide/b/bMKaTuj5dvQZlU2YrJxIHDtVSFBN0w4c1fqCmX/slide-4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8486" t="18919" r="53051" b="37838"/>
          <a:stretch>
            <a:fillRect/>
          </a:stretch>
        </p:blipFill>
        <p:spPr bwMode="auto">
          <a:xfrm>
            <a:off x="5076056" y="620688"/>
            <a:ext cx="1012612" cy="852726"/>
          </a:xfrm>
          <a:prstGeom prst="rect"/>
          <a:noFill/>
        </p:spPr>
      </p:pic>
      <p:pic>
        <p:nvPicPr>
          <p:cNvPr id="2097161" name="Picture 2" descr="https://cf2.ppt-online.org/files2/slide/b/bMKaTuj5dvQZlU2YrJxIHDtVSFBN0w4c1fqCmX/slide-4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8486" t="18919" r="53051" b="37838"/>
          <a:stretch>
            <a:fillRect/>
          </a:stretch>
        </p:blipFill>
        <p:spPr bwMode="auto">
          <a:xfrm>
            <a:off x="7452320" y="620688"/>
            <a:ext cx="1012612" cy="852726"/>
          </a:xfrm>
          <a:prstGeom prst="rect"/>
          <a:noFill/>
        </p:spPr>
      </p:pic>
      <p:pic>
        <p:nvPicPr>
          <p:cNvPr id="2097162" name="Picture 10" descr="https://img2.labirint.ru/rcimg/06d78f64e87a609f1a8c6482cb0a38d8/1920x1080/books12/110872/ph_1.jpg?156353926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 l="53257" t="64609" r="28877" b="15873"/>
          <a:stretch>
            <a:fillRect/>
          </a:stretch>
        </p:blipFill>
        <p:spPr bwMode="auto">
          <a:xfrm>
            <a:off x="2843808" y="5085184"/>
            <a:ext cx="1279281" cy="1019125"/>
          </a:xfrm>
          <a:prstGeom prst="rect"/>
          <a:noFill/>
        </p:spPr>
      </p:pic>
      <p:pic>
        <p:nvPicPr>
          <p:cNvPr id="2097163" name="Picture 10" descr="https://img2.labirint.ru/rcimg/06d78f64e87a609f1a8c6482cb0a38d8/1920x1080/books12/110872/ph_1.jpg?156353926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 l="53257" t="64609" r="28877" b="15873"/>
          <a:stretch>
            <a:fillRect/>
          </a:stretch>
        </p:blipFill>
        <p:spPr bwMode="auto">
          <a:xfrm>
            <a:off x="7308304" y="5085184"/>
            <a:ext cx="1279281" cy="1019125"/>
          </a:xfrm>
          <a:prstGeom prst="rect"/>
          <a:noFill/>
        </p:spPr>
      </p:pic>
      <p:pic>
        <p:nvPicPr>
          <p:cNvPr id="2097164" name="Picture 10" descr="https://img2.labirint.ru/rcimg/06d78f64e87a609f1a8c6482cb0a38d8/1920x1080/books12/110872/ph_1.jpg?156353926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 l="53257" t="64609" r="28877" b="15873"/>
          <a:stretch>
            <a:fillRect/>
          </a:stretch>
        </p:blipFill>
        <p:spPr bwMode="auto">
          <a:xfrm>
            <a:off x="5076056" y="5085184"/>
            <a:ext cx="1279281" cy="1019125"/>
          </a:xfrm>
          <a:prstGeom prst="rect"/>
          <a:noFill/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Таблица 1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</a:tr>
              <a:tr h="2286000"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</a:tr>
              <a:tr h="2286000"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</a:tr>
            </a:tbl>
          </a:graphicData>
        </a:graphic>
      </p:graphicFrame>
      <p:pic>
        <p:nvPicPr>
          <p:cNvPr id="2097165" name="Рисунок 2" descr="https://konspekta.net/studopediaru/baza23/7518205234799.files/image006.jpg"/>
          <p:cNvPicPr>
            <a:picLocks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869160"/>
            <a:ext cx="1687448" cy="161544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6" name="Рисунок 3" descr="https://cstor.nn2.ru/forum/data/forum/images/2015-12/135294750-elka_figurka.png"/>
          <p:cNvPicPr>
            <a:picLocks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869160"/>
            <a:ext cx="1180063" cy="1773001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7" name="Рисунок 4" descr="https://avatars.mds.yandex.net/get-pdb/2714303/11332ffb-dc9d-4fa2-92e6-2dcd45d94330/s1200"/>
          <p:cNvPicPr>
            <a:picLocks/>
          </p:cNvPicPr>
          <p:nvPr/>
        </p:nvPicPr>
        <p:blipFill>
          <a:blip xmlns:r="http://schemas.openxmlformats.org/officeDocument/2006/relationships"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97" r="5473" b="8703"/>
          <a:stretch>
            <a:fillRect/>
          </a:stretch>
        </p:blipFill>
        <p:spPr bwMode="auto">
          <a:xfrm>
            <a:off x="827584" y="4797152"/>
            <a:ext cx="1296144" cy="187220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8" name="Рисунок 6" descr="http://shar365.ru/wp-content/uploads/2016/03/30-6-1024x1024.jpg"/>
          <p:cNvPicPr>
            <a:picLocks/>
          </p:cNvPicPr>
          <p:nvPr/>
        </p:nvPicPr>
        <p:blipFill rotWithShape="1">
          <a:blip xmlns:r="http://schemas.openxmlformats.org/officeDocument/2006/relationships"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47" r="24306"/>
          <a:stretch>
            <a:fillRect/>
          </a:stretch>
        </p:blipFill>
        <p:spPr bwMode="auto">
          <a:xfrm>
            <a:off x="4211960" y="404664"/>
            <a:ext cx="712470" cy="1415114"/>
          </a:xfrm>
          <a:prstGeom prst="rect"/>
          <a:noFill/>
          <a:ln>
            <a:noFill/>
          </a:ln>
        </p:spPr>
      </p:pic>
      <p:pic>
        <p:nvPicPr>
          <p:cNvPr id="2097169" name="Picture 2" descr="https://m.media-amazon.com/images/I/21YMJAiwYqL._AC_UL960_QL65_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6804248" y="548680"/>
            <a:ext cx="1302895" cy="1343479"/>
          </a:xfrm>
          <a:prstGeom prst="rect"/>
          <a:noFill/>
        </p:spPr>
      </p:pic>
      <p:pic>
        <p:nvPicPr>
          <p:cNvPr id="2097170" name="Picture 6" descr="https://cdn5.colorir.com/desenhos/color/201205/garfo-profissoes-cozinheiros-pintado-por-vick-100723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0" r="11801"/>
          <a:stretch>
            <a:fillRect/>
          </a:stretch>
        </p:blipFill>
        <p:spPr bwMode="auto">
          <a:xfrm>
            <a:off x="6804248" y="2636912"/>
            <a:ext cx="1512168" cy="1516319"/>
          </a:xfrm>
          <a:prstGeom prst="rect"/>
          <a:noFill/>
        </p:spPr>
      </p:pic>
      <p:sp>
        <p:nvSpPr>
          <p:cNvPr id="1048594" name="AutoShape 8" descr="https://yandex-images.clstorage.net/5mTW1B164/4fc680ak/c4w7WMJ6aPwxTe6mr5RGLwERi0e0imHY0DKWMx3urBjJNxjHbqTzFlHa-CVnqYZyREhmyQMMwJtTbMCw_q2ndaYYPhwWu9kYwe3-pp9E15-RYTvHRAogmKAXE0U-XNt6uuW-sMmjRIfx7z0QExgCZpeL0upEfHOY4TqyV1kZkjHizbjKEspKiHNuP6CMJUVeMmGPdxdJBTkk0NSUXRw729mkHAM5cOfG4V0_IcPckZWG6WZYRh5jibBLMJV4KiIgQd_6GvBZ-GlzD0zgb5VVbQLDfOel-mV454NWZm1OGEuqFw1x2JNW9UOeX8DAXaA1FXm1eWXN0gtxOxGWa2pQ4KAcKfnwmXhKUMytY97HN9wxkW8F9HomS-VjhfYM_vrJG6ddoEhzpJRD3JwwUs_iBpZqRGsmPzKKYYlwd6rq4KOAzghJUBmKiXKM71Be9yQ8ACBNNWeIRTq185a23J1reiqEXeFZsJd0g09_sIA94QdWCSeJ1zzhuvA6c5fpKgJBwh_JCXDYGXnhXr-hH3bn7_IifvR2y7ZI1vD2l5-8GuhYtuwQiNEmRjEPjMNhrAIGlKumSaauUpvyuGO2uLjCsPKMalrgG9pocb494H73117TAT0ltMkX-icxZNSNHklZCnWP4cqS1PbDfv3QYwxTFtSJhDoFHYJbEEihhxtZ48EB_GoZADtr6nAfb4PO9nS8IhOddle6FXvW8aZFT_3pGfkk3aMIkFb0IY_-w3P9Y8bE2nQJld4CC_ALAOVqGdDQQN4ZGWLrWwmTbs9w7CVXj-NwrqTFi5c7Z6Gm9u6t6kmrpw-C-EKG10LerQJhv-AX9uq0-DUNIjmgW2DnyWoyEZAN2DvhWEqKUg88kU2HB19yQ182JqlWSTTjF3bsnFp4-AbcMvrShfTTzq3zQP4jleUZJ3m1_HFIcWlTtVsq0SIDPEv40gprWcLd3KKuZQWuMjI-BcTLNIkm4hZmPg7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171" name="Picture 10" descr="https://kak2z.ru/my_img/img/2017/01/27/6123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0648"/>
            <a:ext cx="1728192" cy="1728192"/>
          </a:xfrm>
          <a:prstGeom prst="rect"/>
          <a:noFill/>
        </p:spPr>
      </p:pic>
      <p:pic>
        <p:nvPicPr>
          <p:cNvPr id="2097172" name="Picture 12" descr="https://w7.pngwing.com/pngs/677/827/png-transparent-acorn-acorn-brown-fruit-drawing-illustration-food-scrat-tree-nuts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755576" y="2780928"/>
            <a:ext cx="1278305" cy="1144917"/>
          </a:xfrm>
          <a:prstGeom prst="rect"/>
          <a:noFill/>
        </p:spPr>
      </p:pic>
      <p:pic>
        <p:nvPicPr>
          <p:cNvPr id="2097173" name="Picture 4" descr="https://fikiwiki.com/uploads/posts/2022-02/1645033530_13-fikiwiki-com-p-kartinki-bukva-l-13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>
            <a:off x="4283968" y="3140968"/>
            <a:ext cx="714793" cy="697716"/>
          </a:xfrm>
          <a:prstGeom prst="rect"/>
          <a:ln w="38100" cap="sq">
            <a:solidFill>
              <a:srgbClr val="00B0F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65347 2.22222E-6 " pathEditMode="relative" ptsTypes="AA">
                                      <p:cBhvr>
                                        <p:cTn dur="2000" fill="hold" id="6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64566 -0.01042 " pathEditMode="relative" ptsTypes="AA">
                                      <p:cBhvr>
                                        <p:cTn dur="2000" fill="hold" id="8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66945 -0.02106 " pathEditMode="relative" ptsTypes="AA">
                                      <p:cBhvr>
                                        <p:cTn dur="2000" fill="hold" id="10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0.11841 -0.13866 0.23698 -0.27709 0.35104 -0.27871 C 0.46511 -0.28033 0.62847 -0.0544 0.68403 -0.0095 " pathEditMode="relative" ptsTypes="aaA">
                                      <p:cBhvr>
                                        <p:cTn dur="2000" fill="hold" id="12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92593E-6 C 0.11406 -0.07385 0.2283 -0.14723 0.33802 -0.14792 C 0.44774 -0.14862 0.60469 -0.02801 0.65799 -0.00394 " pathEditMode="relative" ptsTypes="aaA">
                                      <p:cBhvr>
                                        <p:cTn dur="2000" fill="hold" id="14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C 0.10972 -0.06944 0.21962 -0.13889 0.33195 -0.13727 C 0.44427 -0.13565 0.61702 -0.01504 0.67396 0.00926 " pathEditMode="relative" ptsTypes="aaA">
                                      <p:cBhvr>
                                        <p:cTn dur="2000" fill="hold" id="16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3472E-18 L -0.00781 0.6824 " pathEditMode="relative" ptsTypes="AA">
                                      <p:cBhvr>
                                        <p:cTn dur="2000" fill="hold" id="18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00781 -0.67199 " pathEditMode="relative" ptsTypes="AA">
                                      <p:cBhvr>
                                        <p:cTn dur="2000" fill="hold" id="20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8" name="Таблица 1"/>
          <p:cNvGraphicFramePr>
            <a:graphicFrameLocks noGrp="1"/>
          </p:cNvGraphicFramePr>
          <p:nvPr/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</a:tr>
              <a:tr h="2286000"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</a:tr>
              <a:tr h="2286000"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</a:tr>
            </a:tbl>
          </a:graphicData>
        </a:graphic>
      </p:graphicFrame>
      <p:pic>
        <p:nvPicPr>
          <p:cNvPr id="2097174" name="Picture 2" descr="https://m.media-amazon.com/images/I/21YMJAiwYqL._AC_UL960_QL65_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lum/>
          </a:blip>
          <a:srcRect/>
          <a:stretch>
            <a:fillRect/>
          </a:stretch>
        </p:blipFill>
        <p:spPr bwMode="auto">
          <a:xfrm>
            <a:off x="755576" y="404664"/>
            <a:ext cx="1302895" cy="1343479"/>
          </a:xfrm>
          <a:prstGeom prst="rect"/>
          <a:noFill/>
        </p:spPr>
      </p:pic>
      <p:pic>
        <p:nvPicPr>
          <p:cNvPr id="2097175" name="Picture 6" descr="https://cdn5.colorir.com/desenhos/color/201205/garfo-profissoes-cozinheiros-pintado-por-vick-100723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0" r="11801"/>
          <a:stretch>
            <a:fillRect/>
          </a:stretch>
        </p:blipFill>
        <p:spPr bwMode="auto">
          <a:xfrm>
            <a:off x="3707904" y="404664"/>
            <a:ext cx="1512168" cy="1516319"/>
          </a:xfrm>
          <a:prstGeom prst="rect"/>
          <a:noFill/>
        </p:spPr>
      </p:pic>
      <p:pic>
        <p:nvPicPr>
          <p:cNvPr id="2097176" name="Рисунок 4" descr="https://konspekta.net/studopediaru/baza23/7518205234799.files/image006.jpg"/>
          <p:cNvPicPr>
            <a:picLocks/>
          </p:cNvPicPr>
          <p:nvPr/>
        </p:nvPicPr>
        <p:blipFill>
          <a:blip xmlns:r="http://schemas.openxmlformats.org/officeDocument/2006/relationships"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32656"/>
            <a:ext cx="1687448" cy="161544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7" name="Picture 10" descr="https://kak2z.ru/my_img/img/2017/01/27/6123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827584" y="4797152"/>
            <a:ext cx="1728192" cy="1728192"/>
          </a:xfrm>
          <a:prstGeom prst="rect"/>
          <a:noFill/>
        </p:spPr>
      </p:pic>
      <p:pic>
        <p:nvPicPr>
          <p:cNvPr id="2097178" name="Picture 12" descr="https://w7.pngwing.com/pngs/677/827/png-transparent-acorn-acorn-brown-fruit-drawing-illustration-food-scrat-tree-nuts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3995936" y="5085184"/>
            <a:ext cx="1278305" cy="1144917"/>
          </a:xfrm>
          <a:prstGeom prst="rect"/>
          <a:noFill/>
        </p:spPr>
      </p:pic>
      <p:pic>
        <p:nvPicPr>
          <p:cNvPr id="2097179" name="Рисунок 7" descr="https://avatars.mds.yandex.net/get-pdb/2714303/11332ffb-dc9d-4fa2-92e6-2dcd45d94330/s1200"/>
          <p:cNvPicPr>
            <a:picLocks/>
          </p:cNvPicPr>
          <p:nvPr/>
        </p:nvPicPr>
        <p:blipFill>
          <a:blip xmlns:r="http://schemas.openxmlformats.org/officeDocument/2006/relationships"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997" r="5473" b="8703"/>
          <a:stretch>
            <a:fillRect/>
          </a:stretch>
        </p:blipFill>
        <p:spPr bwMode="auto">
          <a:xfrm>
            <a:off x="7092280" y="4725144"/>
            <a:ext cx="1296144" cy="187220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0" name="Рисунок 8" descr="http://shar365.ru/wp-content/uploads/2016/03/30-6-1024x1024.jpg"/>
          <p:cNvPicPr>
            <a:picLocks/>
          </p:cNvPicPr>
          <p:nvPr/>
        </p:nvPicPr>
        <p:blipFill rotWithShape="1">
          <a:blip xmlns:r="http://schemas.openxmlformats.org/officeDocument/2006/relationships" r:embed="rId7" cstate="print"/>
          <a:srcRect l="25347" r="24306"/>
          <a:stretch>
            <a:fillRect/>
          </a:stretch>
        </p:blipFill>
        <p:spPr bwMode="auto">
          <a:xfrm>
            <a:off x="7308304" y="2708920"/>
            <a:ext cx="712470" cy="1415114"/>
          </a:xfrm>
          <a:prstGeom prst="rect"/>
          <a:noFill/>
          <a:ln>
            <a:noFill/>
          </a:ln>
        </p:spPr>
      </p:pic>
      <p:pic>
        <p:nvPicPr>
          <p:cNvPr id="2097181" name="Рисунок 9" descr="https://cstor.nn2.ru/forum/data/forum/images/2015-12/135294750-elka_figurka.png"/>
          <p:cNvPicPr>
            <a:picLocks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899592" y="2492896"/>
            <a:ext cx="1180063" cy="1773001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7037E-6 C 0.09879 0.10116 0.19758 0.20255 0.20296 0.31065 C 0.20834 0.41875 0.06147 0.59051 0.03195 0.64931 C 0.00244 0.7081 0.02692 0.66134 0.02605 0.66389 " pathEditMode="relative" ptsTypes="aaaA">
                                      <p:cBhvr>
                                        <p:cTn dur="1000" fill="hold" id="6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C 0.00191 -0.28634 0.004 -0.57246 0.00608 -0.68681 C 0.00816 -0.80116 0.01111 -0.68565 0.01198 -0.68542 " pathEditMode="relative" ptsTypes="aaA">
                                      <p:cBhvr>
                                        <p:cTn dur="1000" fill="hold" id="8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0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2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4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 id="16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 id="18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 id="20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0.0176 L 0.69028 0.00926 " pathEditMode="relative" rAng="0" ptsTypes="AA">
                                      <p:cBhvr>
                                        <p:cTn dur="2000" fill="hold" id="22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-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5 0.00555 L 0.67535 0.00555 " pathEditMode="relative" rAng="0" ptsTypes="AA">
                                      <p:cBhvr>
                                        <p:cTn dur="2000" fill="hold" id="24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7 -2.96296E-6 L 0.66163 -2.96296E-6 " pathEditMode="relative" rAng="0" ptsTypes="AA">
                                      <p:cBhvr>
                                        <p:cTn dur="2000" fill="hold" id="26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65347 0.01042 " pathEditMode="relative" ptsTypes="AA">
                                      <p:cBhvr>
                                        <p:cTn dur="2000" fill="hold" id="28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67708 -1.85185E-6 " pathEditMode="relative" ptsTypes="AA">
                                      <p:cBhvr>
                                        <p:cTn dur="2000" fill="hold" id="30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65365 -0.01065 " pathEditMode="relative" rAng="0" ptsTypes="AA">
                                      <p:cBhvr>
                                        <p:cTn dur="2000" fill="hold" id="32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8" descr="https://www.privatehollandtours.com/images/bv0105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/>
          <a:noFill/>
        </p:spPr>
      </p:pic>
      <p:sp>
        <p:nvSpPr>
          <p:cNvPr id="1048595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/>
          <a:p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Автоматизация в </a:t>
            </a:r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словах</a:t>
            </a:r>
            <a:b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</a:br>
            <a:r>
              <a:rPr b="1" cap="all" dirty="0" lang="ru-RU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dir="5400000" dist="5000" endPos="50000" rotWithShape="0" stA="50000" sy="-100000"/>
                </a:effectLst>
              </a:rPr>
              <a:t>Звук </a:t>
            </a:r>
            <a:r>
              <a:rPr b="1" cap="all" dirty="0" lang="ru-RU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dir="5400000" dist="5000" endPos="50000" rotWithShape="0" stA="50000" sy="-100000"/>
                </a:effectLst>
              </a:rPr>
              <a:t>–Л- в середине слова</a:t>
            </a:r>
            <a:endParaRPr b="1" cap="all" dirty="0" lang="ru-RU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  <p:sp>
        <p:nvSpPr>
          <p:cNvPr id="1048596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625" lnSpcReduction="20000"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</a:p>
          <a:p>
            <a:r>
              <a:rPr b="1" cap="all" dirty="0" lang="ru-RU" smtClean="0">
                <a:ln w="0"/>
                <a:solidFill>
                  <a:srgbClr val="FF0000"/>
                </a:solidFill>
                <a:effectLst>
                  <a:reflection blurRad="12700" dir="5400000" dist="5000" endPos="50000" rotWithShape="0" stA="50000" sy="-100000"/>
                </a:effectLst>
              </a:rPr>
              <a:t>Игра </a:t>
            </a:r>
            <a:r>
              <a:rPr b="1" cap="all" dirty="0" lang="ru-RU" smtClean="0">
                <a:ln w="0"/>
                <a:solidFill>
                  <a:srgbClr val="FF0000"/>
                </a:solidFill>
                <a:effectLst>
                  <a:reflection blurRad="12700" dir="5400000" dist="5000" endPos="50000" rotWithShape="0" stA="50000" sy="-100000"/>
                </a:effectLst>
              </a:rPr>
              <a:t>«</a:t>
            </a:r>
            <a:r>
              <a:rPr b="1" cap="all" dirty="0" lang="ru-RU" smtClean="0">
                <a:ln w="0"/>
                <a:solidFill>
                  <a:srgbClr val="FF0000"/>
                </a:solidFill>
                <a:effectLst>
                  <a:reflection blurRad="12700" dir="5400000" dist="5000" endPos="50000" rotWithShape="0" stA="50000" sy="-100000"/>
                </a:effectLst>
              </a:rPr>
              <a:t>Перевертыши</a:t>
            </a:r>
            <a:r>
              <a:rPr b="1" cap="all" dirty="0" lang="ru-RU" smtClean="0">
                <a:ln w="0"/>
                <a:solidFill>
                  <a:srgbClr val="FF0000"/>
                </a:solidFill>
                <a:effectLst>
                  <a:reflection blurRad="12700" dir="5400000" dist="5000" endPos="50000" rotWithShape="0" stA="50000" sy="-100000"/>
                </a:effectLst>
              </a:rPr>
              <a:t>» </a:t>
            </a:r>
          </a:p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Музыка </a:t>
            </a:r>
            <a:r>
              <a:rPr b="1" cap="all" dirty="0" lang="ru-RU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Л.Хисматулиной</a:t>
            </a:r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  <a:endParaRPr b="1" cap="all" dirty="0" lang="ru-RU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«</a:t>
            </a:r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Игра с погремушкой» (минус)</a:t>
            </a:r>
            <a:endParaRPr b="1" cap="all" dirty="0" lang="ru-RU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</p:txBody>
      </p:sp>
      <p:sp>
        <p:nvSpPr>
          <p:cNvPr id="1048597" name="AutoShape 2" descr="https://top-fon.com/uploads/posts/2023-01/1674653073_top-fon-com-p-skachat-fon-prezentatsii-raduga-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598" name="AutoShape 4" descr="https://top-fon.com/uploads/posts/2023-02/1675244248_top-fon-com-p-fon-dlya-prezentatsii-v-detskom-sadu-odnot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599" name="AutoShape 6" descr="https://top-fon.com/uploads/posts/2023-02/1675441064_top-fon-com-p-pastelnii-goluboi-fon-dlya-prezentatsii-2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9" name="Таблица 1"/>
          <p:cNvGraphicFramePr>
            <a:graphicFrameLocks noGrp="1"/>
          </p:cNvGraphicFramePr>
          <p:nvPr/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</a:tr>
              <a:tr h="2286000"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</a:tr>
              <a:tr h="2286000"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</a:tr>
            </a:tbl>
          </a:graphicData>
        </a:graphic>
      </p:graphicFrame>
      <p:pic>
        <p:nvPicPr>
          <p:cNvPr id="2097183" name="Рисунок 2" descr="https://cstor.nn2.ru/forum/data/forum/images/2015-12/135294750-elka_figurka.pn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923928" y="4869160"/>
            <a:ext cx="1180063" cy="1773001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4" name="Рисунок 3" descr="https://konspekta.net/studopediaru/baza23/7518205234799.files/image006.jpg"/>
          <p:cNvPicPr>
            <a:picLocks/>
          </p:cNvPicPr>
          <p:nvPr/>
        </p:nvPicPr>
        <p:blipFill>
          <a:blip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869160"/>
            <a:ext cx="1615440" cy="161544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5" name="Рисунок 4" descr="https://img2.freepng.ru/20171127/e8e/purple-party-hat-png-clip-art-image-5a1c3f195da137.0377070815118006013835.jpg"/>
          <p:cNvPicPr>
            <a:picLocks/>
          </p:cNvPicPr>
          <p:nvPr/>
        </p:nvPicPr>
        <p:blipFill>
          <a:blip xmlns:r="http://schemas.openxmlformats.org/officeDocument/2006/relationships" r:embed="rId3" cstate="print">
            <a:lum contrast="20000"/>
          </a:blip>
          <a:srcRect/>
          <a:stretch>
            <a:fillRect/>
          </a:stretch>
        </p:blipFill>
        <p:spPr bwMode="auto">
          <a:xfrm>
            <a:off x="755576" y="332656"/>
            <a:ext cx="1388218" cy="1449917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6" name="Рисунок 5" descr="https://cdn1.vectorstock.com/i/1000x1000/61/40/beautiful-balcony-icon-isometric-3d-style-vector-16936140.jpg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rcRect b="7853"/>
          <a:stretch>
            <a:fillRect/>
          </a:stretch>
        </p:blipFill>
        <p:spPr bwMode="auto">
          <a:xfrm>
            <a:off x="7092280" y="404664"/>
            <a:ext cx="1239405" cy="1590937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7" name="Рисунок 6" descr="https://thumbs.dreamstime.com/b/%D0%B2%D0%BE%D0%B4%D0%B0-%D0%BF%D0%BB%D0%B0%D1%81%D1%82%D0%BC%D0%B0%D1%81%D1%81%D1%8B-%D0%B1%D1%83%D1%82%D1%8B%D0%BB%D0%BA%D0%B8-24995695.jpg"/>
          <p:cNvPicPr>
            <a:picLocks/>
          </p:cNvPicPr>
          <p:nvPr/>
        </p:nvPicPr>
        <p:blipFill>
          <a:blip xmlns:r="http://schemas.openxmlformats.org/officeDocument/2006/relationships"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708920"/>
            <a:ext cx="891540" cy="133731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8" name="Рисунок 7" descr="https://avatars.mds.yandex.net/get-pdb/2714303/11332ffb-dc9d-4fa2-92e6-2dcd45d94330/s1200"/>
          <p:cNvPicPr>
            <a:picLocks/>
          </p:cNvPicPr>
          <p:nvPr/>
        </p:nvPicPr>
        <p:blipFill>
          <a:blip xmlns:r="http://schemas.openxmlformats.org/officeDocument/2006/relationships"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997" r="5473" b="8703"/>
          <a:stretch>
            <a:fillRect/>
          </a:stretch>
        </p:blipFill>
        <p:spPr bwMode="auto">
          <a:xfrm>
            <a:off x="899592" y="4797152"/>
            <a:ext cx="1204220" cy="178308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9" name="Рисунок 8" descr="https://img2.freepng.ru/20180130/vew/kisspng-cartoon-magician-clip-art-wave-goodbye-5a7094bbdc4803.6781645715173275479023.jpg"/>
          <p:cNvPicPr>
            <a:picLocks/>
          </p:cNvPicPr>
          <p:nvPr/>
        </p:nvPicPr>
        <p:blipFill>
          <a:blip xmlns:r="http://schemas.openxmlformats.org/officeDocument/2006/relationships" r:embed="rId7" cstate="print">
            <a:lum contrast="20000"/>
          </a:blip>
          <a:srcRect/>
          <a:stretch>
            <a:fillRect/>
          </a:stretch>
        </p:blipFill>
        <p:spPr bwMode="auto">
          <a:xfrm>
            <a:off x="6804248" y="2708920"/>
            <a:ext cx="1645920" cy="164592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0" name="Рисунок 9" descr="https://im0-tub-ru.yandex.net/i?id=30cd18491bb4c77f156607f484a33a68&amp;n=13&amp;exp=1"/>
          <p:cNvPicPr>
            <a:picLocks/>
          </p:cNvPicPr>
          <p:nvPr/>
        </p:nvPicPr>
        <p:blipFill>
          <a:blip xmlns:r="http://schemas.openxmlformats.org/officeDocument/2006/relationships" r:embed="rId8" cstate="print">
            <a:lum contrast="20000"/>
          </a:blip>
          <a:srcRect l="2060" t="1750"/>
          <a:stretch>
            <a:fillRect/>
          </a:stretch>
        </p:blipFill>
        <p:spPr bwMode="auto">
          <a:xfrm>
            <a:off x="3995936" y="548680"/>
            <a:ext cx="1071172" cy="1360164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1" name="Picture 4" descr="https://fikiwiki.com/uploads/posts/2022-02/1645033530_13-fikiwiki-com-p-kartinki-bukva-l-13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>
            <a:off x="4283968" y="3140968"/>
            <a:ext cx="714793" cy="697716"/>
          </a:xfrm>
          <a:prstGeom prst="rect"/>
          <a:ln w="38100" cap="sq">
            <a:solidFill>
              <a:srgbClr val="00B0F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3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9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5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1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7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8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9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43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4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5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6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49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0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1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2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54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8 -0.09884 C -0.09202 -0.11689 -0.09132 -0.14791 -0.09549 -0.16435 C -0.09566 -0.17986 -0.09167 -0.24398 -0.10347 -0.26828 C -0.10469 -0.28009 -0.10729 -0.29027 -0.10955 -0.30162 C -0.11042 -0.30648 -0.11025 -0.31157 -0.11146 -0.3162 C -0.11181 -0.31759 -0.11215 -0.31898 -0.1125 -0.32037 C -0.11337 -0.33171 -0.11441 -0.34375 -0.1165 -0.35486 C -0.11684 -0.36458 -0.11667 -0.37453 -0.11754 -0.38425 C -0.11806 -0.39004 -0.12465 -0.39004 -0.12743 -0.39097 C -0.13611 -0.39375 -0.14445 -0.39583 -0.15347 -0.39768 C -0.19531 -0.4243 -0.15556 -0.4 -0.28351 -0.39884 C -0.3415 -0.39837 -0.39948 -0.39814 -0.45747 -0.39768 C -0.48386 -0.39444 -0.50695 -0.39074 -0.53351 -0.38958 C -0.55347 -0.38564 -0.5724 -0.37847 -0.59254 -0.375 C -0.59618 -0.37175 -0.59931 -0.37083 -0.60347 -0.36967 C -0.60781 -0.37129 -0.61129 -0.37013 -0.61545 -0.36828 C -0.61997 -0.35972 -0.61997 -0.34861 -0.62257 -0.33888 C -0.61945 -0.32291 -0.62136 -0.30648 -0.62448 -0.2912 C -0.62518 -0.26712 -0.62552 -0.25416 -0.62952 -0.23356 C -0.63108 -0.21435 -0.63386 -0.19305 -0.63854 -0.17523 C -0.63889 -0.16643 -0.63906 -0.15833 -0.63959 -0.14953 C -0.63993 -0.14467 -0.64254 -0.13518 -0.64254 -0.13472 C -0.64323 -0.12152 -0.64896 -0.09097 -0.63854 -0.08194 C -0.6375 -0.07453 -0.6375 -0.06689 -0.63455 -0.06041 C -0.6342 -0.05787 -0.63403 -0.05509 -0.63351 -0.05254 C -0.63299 -0.04976 -0.63143 -0.04421 -0.63143 -0.04421 C -0.63177 -0.04097 -0.63247 -0.03356 -0.63247 -0.03333 " pathEditMode="relative" rAng="0" ptsTypes="ffffffffffffffffffffffffffA">
                                      <p:cBhvr>
                                        <p:cTn dur="1000" fill="hold" id="55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" y="-13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-0.00121 -0.0081 -0.00295 -0.01644 -0.00659 -0.02315 C -0.00729 -0.0338 -0.00659 -0.03796 -0.01041 -0.0456 C -0.01111 -0.08727 -0.01059 -0.12431 -0.00937 -0.16551 C -0.0085 -0.19607 -0.01041 -0.18634 -0.00764 -0.19977 C -0.00729 -0.20602 -0.00729 -0.21181 -0.00659 -0.21806 C -0.00625 -0.22037 -0.00468 -0.22199 -0.00451 -0.22431 C -0.00399 -0.23472 -0.00711 -0.25949 -0.00086 -0.27153 C -0.00052 -0.27338 -0.00017 -0.275 -3.33333E-6 -0.27662 C 0.00035 -0.27963 0.00052 -0.28287 0.00105 -0.28588 C 0.00157 -0.28935 0.00295 -0.2963 0.00295 -0.29607 C 0.00365 -0.30787 0.00434 -0.31898 0.00573 -0.33033 C 0.00643 -0.34838 0.00868 -0.36366 0.00955 -0.38148 C 0.01007 -0.40602 0.00886 -0.42523 0.01233 -0.44792 C 0.01528 -0.49838 0.01563 -0.49977 0.01233 -0.58241 C 0.01216 -0.58542 0.00868 -0.59005 0.00868 -0.58982 C 0.00643 -0.60116 0.00486 -0.60995 0.00105 -0.62014 C 0.00052 -0.6213 0.0007 -0.62292 -3.33333E-6 -0.62408 C -0.00173 -0.62732 -0.00451 -0.62917 -0.00659 -0.63195 C -0.00885 -0.64097 -0.00538 -0.62963 -0.01128 -0.64097 C -0.0118 -0.64213 -0.01163 -0.64375 -0.01215 -0.64491 C -0.01371 -0.64908 -0.0151 -0.65 -0.01788 -0.65278 C -0.0177 -0.6632 -0.01753 -0.67384 -0.01701 -0.68426 C -0.01684 -0.68889 -0.01423 -0.69213 -0.01423 -0.69583 " pathEditMode="relative" rAng="0" ptsTypes="fffffffffffffffffffffffA">
                                      <p:cBhvr>
                                        <p:cTn dur="1000" fill="hold" id="57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4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01204 C 0.01927 0.05579 0.01927 0.09491 0.01614 0.13681 C 0.01545 0.15857 0.01545 0.17431 0.01371 0.19398 C 0.01302 0.21852 0.01267 0.21505 0.00972 0.23357 C 0.00937 0.24422 0.00937 0.25579 0.00798 0.26598 C 0.00694 0.30139 0.00764 0.33496 0.00798 0.37061 C 0.00798 0.38681 0.00729 0.40324 0.00729 0.41968 C 0.00729 0.44491 0.00486 0.44121 0.00972 0.44537 C 0.01007 0.48287 0.01007 0.51968 0.01041 0.55695 C 0.01041 0.55903 0.01076 0.56065 0.01111 0.5625 C 0.01232 0.58936 0.01007 0.57801 0.01302 0.59098 C 0.01406 0.61158 0.01545 0.61806 0.01371 0.64375 C 0.01337 0.64699 0.01111 0.65209 0.01111 0.65232 C 0.01041 0.65695 0.00903 0.65973 0.00798 0.66436 C 0.00764 0.6669 0.00729 0.67061 0.00625 0.67223 C 0.00555 0.67338 0.00486 0.67223 0.00451 0.67223 " pathEditMode="relative" rAng="0" ptsTypes="fffffffffffffffA">
                                      <p:cBhvr>
                                        <p:cTn dur="1000" fill="hold" id="59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3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1342 L 0.0059 0.65995 " pathEditMode="relative" ptsTypes="AA">
                                      <p:cBhvr>
                                        <p:cTn dur="1000" fill="hold" id="61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9 -0.04352 C 0.26111 -0.28681 0.48004 -0.52986 0.58611 -0.63172 C 0.69219 -0.73357 0.66372 -0.6507 0.67917 -0.6544 " pathEditMode="relative" rAng="0" ptsTypes="aaA">
                                      <p:cBhvr>
                                        <p:cTn dur="1000" fill="hold" id="63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34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3 -0.01088 C 0.11441 0.00556 0.18247 0.02223 0.23473 0.01459 C 0.28681 0.00695 0.32032 -0.05926 0.3599 -0.05671 C 0.39948 -0.05416 0.41632 0.02593 0.47223 0.03079 C 0.5283 0.03588 0.65886 -0.01736 0.69653 -0.02708 " pathEditMode="relative" rAng="0" ptsTypes="aaaaA">
                                      <p:cBhvr>
                                        <p:cTn dur="1000" fill="hold" id="65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01267 0.67153 " pathEditMode="relative" rAng="0" ptsTypes="AA">
                                      <p:cBhvr>
                                        <p:cTn dur="1000" fill="hold" id="67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3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67726 -0.66158 " pathEditMode="relative" rAng="0" ptsTypes="AA">
                                      <p:cBhvr>
                                        <p:cTn dur="1000" fill="hold" id="69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0" name="Таблица 1"/>
          <p:cNvGraphicFramePr>
            <a:graphicFrameLocks noGrp="1"/>
          </p:cNvGraphicFramePr>
          <p:nvPr/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</a:tr>
              <a:tr h="2286000"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</a:tr>
              <a:tr h="2286000">
                <a:tc>
                  <a:txBody>
                    <a:bodyPr/>
                    <a:p>
                      <a:endParaRPr dirty="0" lang="ru-RU"/>
                    </a:p>
                  </a:txBody>
                </a:tc>
                <a:tc>
                  <a:txBody>
                    <a:bodyPr/>
                    <a:p>
                      <a:endParaRPr lang="ru-RU"/>
                    </a:p>
                  </a:txBody>
                </a:tc>
                <a:tc>
                  <a:txBody>
                    <a:bodyPr/>
                    <a:p>
                      <a:endParaRPr dirty="0" lang="ru-RU"/>
                    </a:p>
                  </a:txBody>
                </a:tc>
              </a:tr>
            </a:tbl>
          </a:graphicData>
        </a:graphic>
      </p:graphicFrame>
      <p:pic>
        <p:nvPicPr>
          <p:cNvPr id="2097192" name="Рисунок 2" descr="http://images.easyfreeclipart.com/166/volcano-clip-art-12-166753.gif"/>
          <p:cNvPicPr>
            <a:picLocks/>
          </p:cNvPicPr>
          <p:nvPr/>
        </p:nvPicPr>
        <p:blipFill>
          <a:blip xmlns:r="http://schemas.openxmlformats.org/officeDocument/2006/relationships"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rot="377601">
            <a:off x="6876256" y="404664"/>
            <a:ext cx="1584176" cy="1551158"/>
          </a:xfrm>
          <a:prstGeom prst="rect"/>
          <a:noFill/>
          <a:ln>
            <a:noFill/>
          </a:ln>
        </p:spPr>
      </p:pic>
      <p:pic>
        <p:nvPicPr>
          <p:cNvPr id="2097193" name="Рисунок 3" descr="i?id=46497127-20-72&amp;n=21"/>
          <p:cNvPicPr>
            <a:picLocks/>
          </p:cNvPicPr>
          <p:nvPr/>
        </p:nvPicPr>
        <p:blipFill>
          <a:blip xmlns:r="http://schemas.openxmlformats.org/officeDocument/2006/relationships" r:embed="rId2" cstate="print">
            <a:lum bright="10000"/>
          </a:blip>
          <a:srcRect/>
          <a:stretch>
            <a:fillRect/>
          </a:stretch>
        </p:blipFill>
        <p:spPr bwMode="auto">
          <a:xfrm>
            <a:off x="7020272" y="2852936"/>
            <a:ext cx="1020783" cy="1238717"/>
          </a:xfrm>
          <a:prstGeom prst="rect"/>
          <a:noFill/>
          <a:ln>
            <a:noFill/>
          </a:ln>
        </p:spPr>
      </p:pic>
      <p:pic>
        <p:nvPicPr>
          <p:cNvPr id="2097194" name="Рисунок 4" descr="http://shar365.ru/wp-content/uploads/2016/03/30-6-1024x1024.jpg"/>
          <p:cNvPicPr>
            <a:picLocks/>
          </p:cNvPicPr>
          <p:nvPr/>
        </p:nvPicPr>
        <p:blipFill rotWithShape="1">
          <a:blip xmlns:r="http://schemas.openxmlformats.org/officeDocument/2006/relationships" r:embed="rId3" cstate="print"/>
          <a:srcRect l="25347" r="24306"/>
          <a:stretch>
            <a:fillRect/>
          </a:stretch>
        </p:blipFill>
        <p:spPr bwMode="auto">
          <a:xfrm>
            <a:off x="4211960" y="620688"/>
            <a:ext cx="712470" cy="1415114"/>
          </a:xfrm>
          <a:prstGeom prst="rect"/>
          <a:noFill/>
          <a:ln>
            <a:noFill/>
          </a:ln>
        </p:spPr>
      </p:pic>
      <p:pic>
        <p:nvPicPr>
          <p:cNvPr id="2097195" name="Рисунок 5" descr="http://www.coollady.ru/pic/0003/056/02_1.jpg"/>
          <p:cNvPicPr>
            <a:picLocks/>
          </p:cNvPicPr>
          <p:nvPr/>
        </p:nvPicPr>
        <p:blipFill>
          <a:blip xmlns:r="http://schemas.openxmlformats.org/officeDocument/2006/relationships"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611560" y="4797152"/>
            <a:ext cx="1775637" cy="1775637"/>
          </a:xfrm>
          <a:prstGeom prst="rect"/>
          <a:noFill/>
          <a:ln>
            <a:noFill/>
          </a:ln>
        </p:spPr>
      </p:pic>
      <p:pic>
        <p:nvPicPr>
          <p:cNvPr id="2097196" name="Рисунок 6" descr="http://www.playcast.ru/uploads/2015/01/09/11517891.png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3419872" y="4941168"/>
            <a:ext cx="2167890" cy="1614444"/>
          </a:xfrm>
          <a:prstGeom prst="rect"/>
          <a:noFill/>
          <a:ln>
            <a:noFill/>
          </a:ln>
        </p:spPr>
      </p:pic>
      <p:pic>
        <p:nvPicPr>
          <p:cNvPr id="2097197" name="Рисунок 7" descr="https://im0-tub-ru.yandex.net/i?id=efff7bf520a58ad0c24e81e152e8dfe7&amp;n=13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971600" y="260648"/>
            <a:ext cx="1193983" cy="1775460"/>
          </a:xfrm>
          <a:prstGeom prst="rect"/>
          <a:noFill/>
          <a:ln>
            <a:noFill/>
          </a:ln>
        </p:spPr>
      </p:pic>
      <p:pic>
        <p:nvPicPr>
          <p:cNvPr id="2097198" name="Рисунок 8" descr="https://photoshoppro.ru/uploads/pics/1207520819/materials/3.jpg"/>
          <p:cNvPicPr>
            <a:picLocks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6804248" y="4941168"/>
            <a:ext cx="1714500" cy="1550323"/>
          </a:xfrm>
          <a:prstGeom prst="rect"/>
          <a:noFill/>
          <a:ln>
            <a:noFill/>
          </a:ln>
        </p:spPr>
      </p:pic>
      <p:pic>
        <p:nvPicPr>
          <p:cNvPr id="2097199" name="Picture 4" descr="https://fikiwiki.com/uploads/posts/2022-02/1645033530_13-fikiwiki-com-p-kartinki-bukva-l-13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4283968" y="3140968"/>
            <a:ext cx="714793" cy="697716"/>
          </a:xfrm>
          <a:prstGeom prst="rect"/>
          <a:ln w="38100" cap="sq">
            <a:solidFill>
              <a:srgbClr val="00B0F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00" name="Picture 4" descr="https://media.baamboozle.com/uploads/images/211521/1647972045_99861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>
            <a:off x="683568" y="2852936"/>
            <a:ext cx="1616109" cy="1329275"/>
          </a:xfrm>
          <a:prstGeom prst="rect"/>
          <a:noFill/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6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8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0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2"/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4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6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8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0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2963E-6 C 0.00069 -0.00209 0.00139 -0.00441 0.00191 -0.00649 C 0.0026 -0.00927 0.00399 -0.01459 0.00399 -0.01459 C 0.00503 -0.02408 0.00885 -0.0426 0.00885 -0.0426 C 0.01042 -0.05765 0.00816 -0.07987 0.01493 -0.09191 C 0.01736 -0.11135 0.01528 -0.13103 0.01788 -0.15047 C 0.02031 -0.24607 0.0191 -0.20649 0.02101 -0.26922 C 0.02118 -0.27964 0.01823 -0.35834 0.02396 -0.38797 C 0.02361 -0.43867 0.02361 -0.48913 0.02292 -0.53982 C 0.02274 -0.547 0.02187 -0.55556 0.01892 -0.56135 C 0.01806 -0.5713 0.01632 -0.58056 0.01493 -0.59052 C 0.01615 -0.61992 0.01597 -0.60742 0.01597 -0.62802 " pathEditMode="relative" ptsTypes="fffffffffffA">
                                      <p:cBhvr>
                                        <p:cTn dur="500" fill="hold" id="22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7.77778E-6 C -0.00121 -0.00462 -0.0019 -0.0081 -0.00399 -0.01203 C -0.0059 -0.02615 -0.00867 -0.04027 -0.01006 -0.05462 C -0.01041 -0.0581 -0.01041 -0.0618 -0.01093 -0.06527 C -0.01145 -0.06897 -0.01301 -0.07592 -0.01301 -0.07592 C -0.01527 -0.13634 -0.0092 -0.19907 -0.01701 -0.25856 C -0.01666 -0.27291 -0.01805 -0.32522 -0.00902 -0.34397 C -0.00694 -0.35509 -0.00503 -0.36458 -0.00399 -0.37592 C -0.00468 -0.40323 -0.00399 -0.41018 -0.00798 -0.43055 C -0.00485 -0.45694 -0.00694 -0.48472 -0.00295 -0.51064 C -0.00086 -0.57638 -0.00277 -0.51226 -0.00104 -0.61064 C -0.00017 -0.65786 -0.01163 -0.6574 0.00105 -0.6574 " pathEditMode="relative" ptsTypes="fffffffffffA">
                                      <p:cBhvr>
                                        <p:cTn dur="500" fill="hold" id="24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C 0.00104 -0.01388 0.0026 -0.02777 0.00486 -0.04143 C 0.0052 -0.05624 0.00329 -0.09953 0.00902 -0.12129 C 0.01197 -0.14883 0.01232 -0.17916 0.00902 -0.2067 C 0.00798 -0.21504 0.00763 -0.2236 0.0059 -0.23194 C 0.00503 -0.23657 0.00191 -0.24536 0.00191 -0.24536 C -0.00053 -0.27592 0.00243 -0.30694 -0.00105 -0.33726 C 0.00138 -0.3493 0.00243 -0.36133 0.00486 -0.37337 C 0.0059 -0.37823 0.00798 -0.38795 0.00798 -0.38795 C 0.00833 -0.44629 0.00833 -0.50439 0.00902 -0.56272 C 0.0092 -0.58402 0.01319 -0.60763 0.00399 -0.62661 C 0.0026 -0.6405 0.00295 -0.63379 0.00295 -0.64675 " pathEditMode="relative" ptsTypes="fffffffffffA">
                                      <p:cBhvr>
                                        <p:cTn dur="500" fill="hold" id="26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id="28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5.92593E-6 C 0.0026 0.0051 0.00242 0.01019 0.00399 0.01598 C 0.00329 0.0301 0.00381 0.04352 -0.00105 0.05602 C -0.00244 0.06713 -0.004 0.08936 -0.004 0.08936 C -0.00608 0.22686 0.00607 0.29399 -0.01702 0.39885 C -0.01806 0.4095 -0.01893 0.42084 -0.02206 0.43079 C -0.02292 0.44051 -0.02431 0.44838 -0.02692 0.45741 C -0.02813 0.4713 -0.02744 0.48658 -0.03299 0.49885 C -0.03525 0.5213 -0.03473 0.51135 -0.03299 0.54931 C -0.03282 0.55325 -0.03195 0.55764 -0.03108 0.56135 C -0.03039 0.56413 -0.029 0.56945 -0.029 0.56945 C -0.02778 0.5801 -0.02761 0.59098 -0.02206 0.59885 C -0.01962 0.60811 -0.01824 0.60857 -0.01407 0.61598 C -0.00921 0.62431 -0.00782 0.63473 -0.00192 0.64283 C -0.0007 0.65047 0.00208 0.65417 0.00208 0.66274 " pathEditMode="relative" ptsTypes="ffffffffffffffA">
                                      <p:cBhvr>
                                        <p:cTn dur="500" fill="hold" id="29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7037E-6 C -0.0007 0.00278 -0.00174 0.00533 -0.00209 0.0081 C -0.00244 0.01088 -0.00226 0.01366 -0.00296 0.01621 C -0.004 0.02084 -0.00712 0.0294 -0.00712 0.0294 C -0.00799 0.03797 -0.01077 0.04167 -0.01303 0.04954 C -0.01528 0.06806 -0.01928 0.08565 -0.02101 0.10417 C -0.02136 0.21574 0.00034 0.3331 -0.02605 0.43889 C -0.02379 0.46713 -0.0283 0.51736 -0.01997 0.53334 C -0.02171 0.54028 -0.01876 0.53912 -0.02205 0.54537 C -0.02292 0.55486 -0.02448 0.55949 -0.02709 0.56806 C -0.02882 0.58357 -0.02848 0.59908 -0.02396 0.61343 C -0.01876 0.60903 -0.01771 0.61204 -0.01598 0.61875 C -0.01563 0.62315 -0.01563 0.62778 -0.01511 0.63218 C -0.01476 0.63588 -0.01303 0.63889 -0.01303 0.64283 " pathEditMode="relative" ptsTypes="fffffffffffffA">
                                      <p:cBhvr>
                                        <p:cTn dur="500" fill="hold" id="31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46945E-18 C 0.00174 0.0125 -0.00121 0.02384 -0.00607 0.03449 C -0.00329 0.08171 0.00192 0.13148 -0.00711 0.17732 C -0.00763 0.19514 -0.00659 0.21898 -0.01006 0.23727 C -0.01093 0.25208 -0.01284 0.26644 -0.01406 0.28125 C -0.01423 0.28843 -0.01805 0.34445 -0.01111 0.35857 C -0.01006 0.37546 -0.01249 0.39537 -0.01597 0.41204 C -0.01805 0.4419 -0.01458 0.47523 -0.021 0.5037 C -0.02378 0.53009 -0.02725 0.5544 -0.02204 0.58102 C -0.02152 0.61227 -0.02777 0.6287 -0.01701 0.64931 C -0.01579 0.65903 -0.01597 0.65417 -0.01597 0.6625 " pathEditMode="relative" ptsTypes="ffffffffffA">
                                      <p:cBhvr>
                                        <p:cTn dur="500" fill="hold" id="33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66146 1.48148E-6 " pathEditMode="relative" ptsTypes="AA">
                                      <p:cBhvr>
                                        <p:cTn dur="500" fill="hold" id="35"/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66927 0.01042 " pathEditMode="relative" ptsTypes="AA">
                                      <p:cBhvr>
                                        <p:cTn dur="500" fill="hold" id="37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Picture 8" descr="https://www.privatehollandtours.com/images/bv0105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/>
          <a:noFill/>
        </p:spPr>
      </p:pic>
      <p:sp>
        <p:nvSpPr>
          <p:cNvPr id="1048600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/>
          <a:p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Автоматизация звука в </a:t>
            </a:r>
            <a: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  <a:t>предложении</a:t>
            </a:r>
            <a:br>
              <a:rPr b="1" cap="all" dirty="0" lang="ru-RU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algn="bl" blurRad="12700" dir="5400000" dist="1000" endPos="45000" rotWithShape="0" stA="28000" sy="-100000"/>
                </a:effectLst>
              </a:rPr>
            </a:br>
            <a:r>
              <a:rPr b="1" cap="all" dirty="0" lang="ru-RU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dir="5400000" dist="5000" endPos="50000" rotWithShape="0" stA="50000" sy="-100000"/>
                </a:effectLst>
              </a:rPr>
              <a:t>Звук </a:t>
            </a:r>
            <a:r>
              <a:rPr b="1" cap="all" dirty="0" lang="ru-RU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dir="5400000" dist="5000" endPos="50000" rotWithShape="0" stA="50000" sy="-100000"/>
                </a:effectLst>
              </a:rPr>
              <a:t>–л- в начале  слова</a:t>
            </a:r>
            <a:endParaRPr b="1" cap="all" dirty="0" lang="ru-RU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  <p:sp>
        <p:nvSpPr>
          <p:cNvPr id="10486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93750" lnSpcReduction="20000"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</a:p>
          <a:p>
            <a:r>
              <a:rPr b="1" cap="all" dirty="0" lang="ru-RU" smtClean="0">
                <a:ln w="0"/>
                <a:solidFill>
                  <a:srgbClr val="C00000"/>
                </a:solidFill>
                <a:effectLst>
                  <a:reflection blurRad="12700" dir="5400000" dist="5000" endPos="50000" rotWithShape="0" stA="50000" sy="-100000"/>
                </a:effectLst>
              </a:rPr>
              <a:t>Игра «</a:t>
            </a:r>
            <a:r>
              <a:rPr b="1" cap="all" dirty="0" lang="ru-RU" smtClean="0">
                <a:ln w="0"/>
                <a:solidFill>
                  <a:srgbClr val="C00000"/>
                </a:solidFill>
                <a:effectLst>
                  <a:reflection blurRad="12700" dir="5400000" dist="5000" endPos="50000" rotWithShape="0" stA="50000" sy="-100000"/>
                </a:effectLst>
              </a:rPr>
              <a:t>Называй</a:t>
            </a:r>
            <a:r>
              <a:rPr b="1" cap="all" dirty="0" lang="ru-RU" smtClean="0">
                <a:ln w="0"/>
                <a:solidFill>
                  <a:srgbClr val="C00000"/>
                </a:soli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  <a:r>
              <a:rPr b="1" cap="all" dirty="0" lang="ru-RU" smtClean="0">
                <a:ln w="0"/>
                <a:solidFill>
                  <a:srgbClr val="C00000"/>
                </a:solidFill>
                <a:effectLst>
                  <a:reflection blurRad="12700" dir="5400000" dist="5000" endPos="50000" rotWithShape="0" stA="50000" sy="-100000"/>
                </a:effectLst>
              </a:rPr>
              <a:t>и показывай</a:t>
            </a:r>
            <a:r>
              <a:rPr b="1" cap="all" dirty="0" lang="ru-RU" smtClean="0">
                <a:ln w="0"/>
                <a:solidFill>
                  <a:srgbClr val="C00000"/>
                </a:solidFill>
                <a:effectLst>
                  <a:reflection blurRad="12700" dir="5400000" dist="5000" endPos="50000" rotWithShape="0" stA="50000" sy="-100000"/>
                </a:effectLst>
              </a:rPr>
              <a:t>»</a:t>
            </a:r>
          </a:p>
          <a:p>
            <a:endParaRPr b="1" cap="all" dirty="0" lang="ru-RU" smtClean="0">
              <a:ln w="0"/>
              <a:solidFill>
                <a:srgbClr val="C00000"/>
              </a:solidFill>
              <a:effectLst>
                <a:reflection blurRad="12700" dir="5400000" dist="5000" endPos="50000" rotWithShape="0" stA="50000" sy="-100000"/>
              </a:effectLst>
            </a:endParaRPr>
          </a:p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Музыка </a:t>
            </a:r>
            <a:r>
              <a:rPr b="1" cap="all" dirty="0" lang="ru-RU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Л.Хисматулиной</a:t>
            </a:r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 </a:t>
            </a:r>
            <a:endParaRPr b="1" cap="all" dirty="0" lang="ru-RU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  <a:p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«</a:t>
            </a:r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Что за народ</a:t>
            </a:r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» </a:t>
            </a:r>
            <a:r>
              <a:rPr b="1" cap="all" dirty="0" lang="ru-RU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dir="5400000" dist="5000" endPos="50000" rotWithShape="0" stA="50000" sy="-100000"/>
                </a:effectLst>
              </a:rPr>
              <a:t>(минус)</a:t>
            </a:r>
            <a:endParaRPr b="1" cap="all" dirty="0" lang="ru-RU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dir="5400000" dist="5000" endPos="50000" rotWithShape="0" stA="50000" sy="-100000"/>
              </a:effectLst>
            </a:endParaRPr>
          </a:p>
        </p:txBody>
      </p:sp>
      <p:sp>
        <p:nvSpPr>
          <p:cNvPr id="1048602" name="AutoShape 2" descr="https://top-fon.com/uploads/posts/2023-01/1674653073_top-fon-com-p-skachat-fon-prezentatsii-raduga-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03" name="AutoShape 4" descr="https://top-fon.com/uploads/posts/2023-02/1675244248_top-fon-com-p-fon-dlya-prezentatsii-v-detskom-sadu-odnot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04" name="AutoShape 6" descr="https://top-fon.com/uploads/posts/2023-02/1675441064_top-fon-com-p-pastelnii-goluboi-fon-dlya-prezentatsii-2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Автоматизация в словах</dc:title>
  <dc:creator>Alla</dc:creator>
  <cp:lastModifiedBy>Alla</cp:lastModifiedBy>
  <dcterms:created xsi:type="dcterms:W3CDTF">2023-10-03T10:58:47Z</dcterms:created>
  <dcterms:modified xsi:type="dcterms:W3CDTF">2023-11-25T19:17:53Z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c2f40583a3164ebb9456e609fe09fa42</vt:lpwstr>
  </property>
</Properties>
</file>