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9" r:id="rId3"/>
    <p:sldId id="258" r:id="rId4"/>
    <p:sldId id="278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0" r:id="rId24"/>
    <p:sldId id="274" r:id="rId25"/>
    <p:sldId id="291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0D9E6-E291-468C-BABD-09B6D3645124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400DD-13D3-4885-8DDC-A6AFB1927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400DD-13D3-4885-8DDC-A6AFB19273C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08D7-28BA-48A6-B62F-3FC5A2362F36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7082-B21B-445D-A32C-CFBDBC1CF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08D7-28BA-48A6-B62F-3FC5A2362F36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7082-B21B-445D-A32C-CFBDBC1CF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08D7-28BA-48A6-B62F-3FC5A2362F36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7082-B21B-445D-A32C-CFBDBC1CF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926898-1A6E-4648-A89B-8229BEF807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08D7-28BA-48A6-B62F-3FC5A2362F36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7082-B21B-445D-A32C-CFBDBC1CF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08D7-28BA-48A6-B62F-3FC5A2362F36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7082-B21B-445D-A32C-CFBDBC1CF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08D7-28BA-48A6-B62F-3FC5A2362F36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7082-B21B-445D-A32C-CFBDBC1CF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08D7-28BA-48A6-B62F-3FC5A2362F36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7082-B21B-445D-A32C-CFBDBC1CF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08D7-28BA-48A6-B62F-3FC5A2362F36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7082-B21B-445D-A32C-CFBDBC1CF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08D7-28BA-48A6-B62F-3FC5A2362F36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7082-B21B-445D-A32C-CFBDBC1CF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08D7-28BA-48A6-B62F-3FC5A2362F36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7082-B21B-445D-A32C-CFBDBC1CF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08D7-28BA-48A6-B62F-3FC5A2362F36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7082-B21B-445D-A32C-CFBDBC1CF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08D7-28BA-48A6-B62F-3FC5A2362F36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C7082-B21B-445D-A32C-CFBDBC1CF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0.bin"/><Relationship Id="rId5" Type="http://schemas.openxmlformats.org/officeDocument/2006/relationships/oleObject" Target="../embeddings/oleObject99.bin"/><Relationship Id="rId4" Type="http://schemas.openxmlformats.org/officeDocument/2006/relationships/oleObject" Target="../embeddings/oleObject9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4.bin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8.jpeg"/><Relationship Id="rId4" Type="http://schemas.openxmlformats.org/officeDocument/2006/relationships/image" Target="../media/image6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6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179512" y="3861048"/>
            <a:ext cx="8784976" cy="273630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/>
            </a:r>
            <a:br>
              <a:rPr lang="ru-RU" sz="2800" b="1" dirty="0" smtClean="0">
                <a:latin typeface="Century Schoolbook" pitchFamily="18" charset="0"/>
              </a:rPr>
            </a:br>
            <a:r>
              <a:rPr lang="ru-RU" sz="2800" b="1" dirty="0" smtClean="0">
                <a:latin typeface="Century Schoolbook" pitchFamily="18" charset="0"/>
              </a:rPr>
              <a:t>«Экспериментальная деятельность в ДОУ, как вид деятельности, помогающей успешной реализации ФГОС  и творческого марафона  «ТЕМП» </a:t>
            </a:r>
            <a:br>
              <a:rPr lang="ru-RU" sz="2800" b="1" dirty="0" smtClean="0">
                <a:latin typeface="Century Schoolbook" pitchFamily="18" charset="0"/>
              </a:rPr>
            </a:br>
            <a:r>
              <a:rPr lang="ru-RU" sz="2800" b="1" dirty="0" smtClean="0">
                <a:latin typeface="Century Schoolbook" pitchFamily="18" charset="0"/>
              </a:rPr>
              <a:t>(деловая игра). </a:t>
            </a:r>
            <a:endParaRPr lang="ru-RU" sz="2800" b="1" dirty="0">
              <a:latin typeface="Century Schoolbook" pitchFamily="18" charset="0"/>
            </a:endParaRPr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>
            <p:ph idx="1"/>
          </p:nvPr>
        </p:nvGraphicFramePr>
        <p:xfrm>
          <a:off x="7839075" y="2997200"/>
          <a:ext cx="1304925" cy="1304925"/>
        </p:xfrm>
        <a:graphic>
          <a:graphicData uri="http://schemas.openxmlformats.org/presentationml/2006/ole">
            <p:oleObj spid="_x0000_s1026" name="Document" r:id="rId4" imgW="1298520" imgH="1300680" progId="">
              <p:embed/>
            </p:oleObj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7164388" y="3068638"/>
          <a:ext cx="800100" cy="800100"/>
        </p:xfrm>
        <a:graphic>
          <a:graphicData uri="http://schemas.openxmlformats.org/presentationml/2006/ole">
            <p:oleObj spid="_x0000_s1027" name="Document" r:id="rId5" imgW="1298520" imgH="1300680" progId="">
              <p:embed/>
            </p:oleObj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6300788" y="3068638"/>
          <a:ext cx="655637" cy="655637"/>
        </p:xfrm>
        <a:graphic>
          <a:graphicData uri="http://schemas.openxmlformats.org/presentationml/2006/ole">
            <p:oleObj spid="_x0000_s1028" name="Document" r:id="rId6" imgW="1298520" imgH="1300680" progId="">
              <p:embed/>
            </p:oleObj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5651500" y="3141663"/>
          <a:ext cx="439738" cy="439737"/>
        </p:xfrm>
        <a:graphic>
          <a:graphicData uri="http://schemas.openxmlformats.org/presentationml/2006/ole">
            <p:oleObj spid="_x0000_s1029" name="Document" r:id="rId7" imgW="1298520" imgH="1300680" progId="">
              <p:embed/>
            </p:oleObj>
          </a:graphicData>
        </a:graphic>
      </p:graphicFrame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5148263" y="3213100"/>
          <a:ext cx="296862" cy="296863"/>
        </p:xfrm>
        <a:graphic>
          <a:graphicData uri="http://schemas.openxmlformats.org/presentationml/2006/ole">
            <p:oleObj spid="_x0000_s1030" name="Document" r:id="rId8" imgW="1298520" imgH="1300680" progId="">
              <p:embed/>
            </p:oleObj>
          </a:graphicData>
        </a:graphic>
      </p:graphicFrame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4643438" y="3357563"/>
          <a:ext cx="225425" cy="225425"/>
        </p:xfrm>
        <a:graphic>
          <a:graphicData uri="http://schemas.openxmlformats.org/presentationml/2006/ole">
            <p:oleObj spid="_x0000_s1031" name="Document" r:id="rId9" imgW="1298520" imgH="1300680" progId="">
              <p:embed/>
            </p:oleObj>
          </a:graphicData>
        </a:graphic>
      </p:graphicFrame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4211638" y="3429000"/>
          <a:ext cx="225425" cy="225425"/>
        </p:xfrm>
        <a:graphic>
          <a:graphicData uri="http://schemas.openxmlformats.org/presentationml/2006/ole">
            <p:oleObj spid="_x0000_s1032" name="Document" r:id="rId10" imgW="1298520" imgH="1300680" progId="">
              <p:embed/>
            </p:oleObj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3708400" y="3573463"/>
          <a:ext cx="225425" cy="225425"/>
        </p:xfrm>
        <a:graphic>
          <a:graphicData uri="http://schemas.openxmlformats.org/presentationml/2006/ole">
            <p:oleObj spid="_x0000_s1033" name="Document" r:id="rId11" imgW="1298520" imgH="1300680" progId="">
              <p:embed/>
            </p:oleObj>
          </a:graphicData>
        </a:graphic>
      </p:graphicFrame>
      <p:graphicFrame>
        <p:nvGraphicFramePr>
          <p:cNvPr id="4121" name="Object 25"/>
          <p:cNvGraphicFramePr>
            <a:graphicFrameLocks noChangeAspect="1"/>
          </p:cNvGraphicFramePr>
          <p:nvPr/>
        </p:nvGraphicFramePr>
        <p:xfrm>
          <a:off x="3276600" y="3716338"/>
          <a:ext cx="225425" cy="225425"/>
        </p:xfrm>
        <a:graphic>
          <a:graphicData uri="http://schemas.openxmlformats.org/presentationml/2006/ole">
            <p:oleObj spid="_x0000_s1034" name="Document" r:id="rId12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7" y="115888"/>
            <a:ext cx="8280474" cy="10096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200" b="1" dirty="0" smtClean="0">
                <a:latin typeface="Century Schoolbook" pitchFamily="18" charset="0"/>
              </a:rPr>
              <a:t>  </a:t>
            </a:r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Что такое экспериментирование?</a:t>
            </a:r>
            <a:endParaRPr lang="ru-RU" sz="32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6626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6627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6628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6629" name="Document" r:id="rId7" imgW="1298520" imgH="130068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31640" y="1988840"/>
            <a:ext cx="74168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63D"/>
                </a:solidFill>
                <a:latin typeface="Century Schoolbook" pitchFamily="18" charset="0"/>
              </a:rPr>
              <a:t>Экспериментирование -  метод обучения, если применяется для передачи детям новых знаний; </a:t>
            </a:r>
          </a:p>
          <a:p>
            <a:endParaRPr lang="ru-RU" sz="28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99695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863D"/>
                </a:solidFill>
                <a:latin typeface="Century Schoolbook" pitchFamily="18" charset="0"/>
              </a:rPr>
              <a:t> </a:t>
            </a:r>
            <a:r>
              <a:rPr lang="ru-RU" b="1" dirty="0" smtClean="0">
                <a:solidFill>
                  <a:srgbClr val="00863D"/>
                </a:solidFill>
              </a:rPr>
              <a:t> </a:t>
            </a:r>
            <a:r>
              <a:rPr lang="ru-RU" sz="2400" b="1" dirty="0" smtClean="0">
                <a:solidFill>
                  <a:srgbClr val="00863D"/>
                </a:solidFill>
                <a:latin typeface="Century Schoolbook" pitchFamily="18" charset="0"/>
              </a:rPr>
              <a:t>форма организации педагогического процесса, если последний основан на методе экспериментирования; </a:t>
            </a:r>
            <a:endParaRPr lang="ru-RU" sz="2800" b="1" dirty="0" smtClean="0">
              <a:solidFill>
                <a:srgbClr val="00863D"/>
              </a:solidFill>
              <a:latin typeface="Century Schoolbook" pitchFamily="18" charset="0"/>
            </a:endParaRPr>
          </a:p>
          <a:p>
            <a:pPr algn="ctr">
              <a:buNone/>
            </a:pPr>
            <a:endParaRPr lang="ru-RU" sz="36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00506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63D"/>
                </a:solidFill>
                <a:latin typeface="Century Schoolbook" pitchFamily="18" charset="0"/>
              </a:rPr>
              <a:t>вид познавательной деятельности детей и        </a:t>
            </a:r>
          </a:p>
          <a:p>
            <a:pPr algn="ctr"/>
            <a:r>
              <a:rPr lang="ru-RU" sz="2400" b="1" dirty="0" smtClean="0">
                <a:solidFill>
                  <a:srgbClr val="00863D"/>
                </a:solidFill>
                <a:latin typeface="Century Schoolbook" pitchFamily="18" charset="0"/>
              </a:rPr>
              <a:t> взрослых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9" y="115888"/>
            <a:ext cx="8352482" cy="10096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Century Schoolbook" pitchFamily="18" charset="0"/>
              </a:rPr>
              <a:t>Что  </a:t>
            </a:r>
            <a:r>
              <a:rPr lang="ru-RU" sz="3200" b="1" i="1" dirty="0" smtClean="0">
                <a:solidFill>
                  <a:srgbClr val="002060"/>
                </a:solidFill>
                <a:latin typeface="Century Schoolbook" pitchFamily="18" charset="0"/>
                <a:cs typeface="Arial" charset="0"/>
              </a:rPr>
              <a:t>является объектом познания детей дошкольного возраста?</a:t>
            </a:r>
            <a:endParaRPr lang="ru-RU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03649" y="2060848"/>
            <a:ext cx="7056784" cy="331236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16000" b="1" dirty="0" smtClean="0">
                <a:solidFill>
                  <a:srgbClr val="002060"/>
                </a:solidFill>
                <a:latin typeface="Century Schoolbook" pitchFamily="18" charset="0"/>
              </a:rPr>
              <a:t>мир живой природы </a:t>
            </a:r>
          </a:p>
          <a:p>
            <a:pPr algn="just">
              <a:buNone/>
            </a:pPr>
            <a:endParaRPr lang="ru-RU" sz="160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algn="just">
              <a:buNone/>
            </a:pPr>
            <a:r>
              <a:rPr lang="ru-RU" sz="16000" b="1" dirty="0" smtClean="0">
                <a:solidFill>
                  <a:srgbClr val="002060"/>
                </a:solidFill>
                <a:latin typeface="Century Schoolbook" pitchFamily="18" charset="0"/>
              </a:rPr>
              <a:t>мир неживой природы</a:t>
            </a:r>
          </a:p>
          <a:p>
            <a:pPr algn="just">
              <a:buNone/>
            </a:pPr>
            <a:endParaRPr lang="ru-RU" sz="160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algn="just">
              <a:buNone/>
            </a:pPr>
            <a:r>
              <a:rPr lang="ru-RU" sz="16000" b="1" dirty="0" smtClean="0">
                <a:solidFill>
                  <a:srgbClr val="002060"/>
                </a:solidFill>
                <a:latin typeface="Century Schoolbook" pitchFamily="18" charset="0"/>
              </a:rPr>
              <a:t>человек и рукотворный мир </a:t>
            </a:r>
          </a:p>
          <a:p>
            <a:pPr algn="just">
              <a:buNone/>
            </a:pPr>
            <a:endParaRPr lang="ru-RU" sz="3900" b="1" dirty="0" smtClean="0">
              <a:solidFill>
                <a:srgbClr val="00863D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ru-RU" sz="3900" b="1" dirty="0" smtClean="0">
                <a:latin typeface="Century Schoolbook" pitchFamily="18" charset="0"/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863D"/>
                </a:solidFill>
                <a:latin typeface="Century Schoolbook" pitchFamily="18" charset="0"/>
              </a:rPr>
              <a:t> </a:t>
            </a:r>
          </a:p>
          <a:p>
            <a:pPr>
              <a:buNone/>
            </a:pPr>
            <a:endParaRPr lang="ru-RU" sz="2800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</a:t>
            </a:r>
            <a:r>
              <a:rPr lang="ru-RU" sz="3600" b="1" dirty="0" smtClean="0">
                <a:solidFill>
                  <a:srgbClr val="00B050"/>
                </a:solidFill>
                <a:latin typeface="Century Schoolbook" pitchFamily="18" charset="0"/>
              </a:rPr>
              <a:t> </a:t>
            </a:r>
            <a:endParaRPr lang="ru-RU" sz="3600" b="1" dirty="0">
              <a:solidFill>
                <a:srgbClr val="00B050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31746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31747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31748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31749" name="Document" r:id="rId7" imgW="1298520" imgH="130068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86000" y="3105835"/>
            <a:ext cx="6030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863D"/>
                </a:solidFill>
                <a:latin typeface="Century Schoolbook" pitchFamily="18" charset="0"/>
              </a:rPr>
              <a:t> </a:t>
            </a:r>
          </a:p>
          <a:p>
            <a:r>
              <a:rPr lang="ru-RU" sz="2800" b="1" dirty="0" smtClean="0">
                <a:latin typeface="Century Schoolbook" pitchFamily="18" charset="0"/>
              </a:rPr>
              <a:t>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Century Schoolbook" pitchFamily="18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Century Schoolbook" pitchFamily="18" charset="0"/>
              </a:rPr>
              <a:t>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105834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Century Schoolbook" pitchFamily="18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3982998"/>
            <a:ext cx="64807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863D"/>
              </a:solidFill>
              <a:latin typeface="Century Schoolbook" pitchFamily="18" charset="0"/>
            </a:endParaRPr>
          </a:p>
          <a:p>
            <a:r>
              <a:rPr lang="ru-RU" b="1" dirty="0" smtClean="0">
                <a:solidFill>
                  <a:srgbClr val="00863D"/>
                </a:solidFill>
                <a:latin typeface="Century Schoolbook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32770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32771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32772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32773" name="Document" r:id="rId7" imgW="1298520" imgH="1300680" progId="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3284984"/>
            <a:ext cx="8604448" cy="280831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9600" b="1" i="1" dirty="0" smtClean="0">
                <a:solidFill>
                  <a:srgbClr val="002060"/>
                </a:solidFill>
              </a:rPr>
              <a:t>• Опыты с растениями</a:t>
            </a:r>
          </a:p>
          <a:p>
            <a:pPr>
              <a:buNone/>
            </a:pPr>
            <a:r>
              <a:rPr lang="ru-RU" sz="9600" b="1" i="1" dirty="0" smtClean="0">
                <a:solidFill>
                  <a:srgbClr val="002060"/>
                </a:solidFill>
              </a:rPr>
              <a:t>• Опыты с животными</a:t>
            </a:r>
          </a:p>
          <a:p>
            <a:pPr>
              <a:buNone/>
            </a:pPr>
            <a:r>
              <a:rPr lang="ru-RU" sz="9600" b="1" i="1" dirty="0" smtClean="0">
                <a:solidFill>
                  <a:srgbClr val="002060"/>
                </a:solidFill>
              </a:rPr>
              <a:t>• Опыты с объектами неживой природы</a:t>
            </a:r>
          </a:p>
          <a:p>
            <a:pPr>
              <a:buNone/>
            </a:pPr>
            <a:r>
              <a:rPr lang="ru-RU" sz="9600" b="1" i="1" dirty="0" smtClean="0">
                <a:solidFill>
                  <a:srgbClr val="002060"/>
                </a:solidFill>
              </a:rPr>
              <a:t>• Опыты, объектом которых является человек</a:t>
            </a:r>
          </a:p>
          <a:p>
            <a:pPr>
              <a:buBlip>
                <a:blip r:embed="rId8"/>
              </a:buBlip>
            </a:pPr>
            <a:endParaRPr lang="ru-RU" sz="2000" dirty="0" smtClean="0"/>
          </a:p>
          <a:p>
            <a:pPr>
              <a:buBlip>
                <a:blip r:embed="rId8"/>
              </a:buBlip>
            </a:pPr>
            <a:endParaRPr lang="ru-RU" sz="2400" dirty="0" smtClean="0"/>
          </a:p>
          <a:p>
            <a:pPr>
              <a:buBlip>
                <a:blip r:embed="rId8"/>
              </a:buBlip>
            </a:pPr>
            <a:endParaRPr lang="ru-RU" sz="2800" dirty="0" smtClean="0"/>
          </a:p>
          <a:p>
            <a:pPr>
              <a:buBlip>
                <a:blip r:embed="rId8"/>
              </a:buBlip>
            </a:pPr>
            <a:endParaRPr lang="ru-RU" sz="2800" dirty="0" smtClean="0"/>
          </a:p>
          <a:p>
            <a:pPr>
              <a:buFontTx/>
              <a:buBlip>
                <a:blip r:embed="rId8"/>
              </a:buBlip>
            </a:pPr>
            <a:endParaRPr lang="ru-RU" sz="2800" dirty="0">
              <a:latin typeface="Century Schoolbook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712523" cy="10096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Эксперименты  </a:t>
            </a: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можно классифицировать по </a:t>
            </a: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принципам</a:t>
            </a: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По </a:t>
            </a: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характеру объектов, используемых в эксперименте. (с чем?)</a:t>
            </a: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9600" b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9600" b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43010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43011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43012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43013" name="Document" r:id="rId7" imgW="1298520" imgH="1300680" progId="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672" y="2492896"/>
            <a:ext cx="5256584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• В групповой комнате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• На участке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• В лесу, в поле</a:t>
            </a:r>
          </a:p>
          <a:p>
            <a:pPr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pPr>
              <a:buBlip>
                <a:blip r:embed="rId8"/>
              </a:buBlip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Blip>
                <a:blip r:embed="rId8"/>
              </a:buBlip>
            </a:pPr>
            <a:endParaRPr lang="ru-RU" sz="3600" b="1" i="1" dirty="0" smtClean="0">
              <a:solidFill>
                <a:srgbClr val="002060"/>
              </a:solidFill>
            </a:endParaRPr>
          </a:p>
          <a:p>
            <a:pPr>
              <a:buBlip>
                <a:blip r:embed="rId8"/>
              </a:buBlip>
            </a:pPr>
            <a:endParaRPr lang="ru-RU" sz="3600" b="1" i="1" dirty="0" smtClean="0">
              <a:solidFill>
                <a:srgbClr val="002060"/>
              </a:solidFill>
            </a:endParaRPr>
          </a:p>
          <a:p>
            <a:pPr>
              <a:buFontTx/>
              <a:buBlip>
                <a:blip r:embed="rId8"/>
              </a:buBlip>
            </a:pP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712523" cy="10096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Эксперименты  можно классифицировать по принципам </a:t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entury Schoolbook" pitchFamily="18" charset="0"/>
              </a:rPr>
              <a:t>По месту проведения опытов.</a:t>
            </a: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endParaRPr lang="ru-RU" sz="28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712523" cy="10096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Эксперименты  можно классифицировать по принципам </a:t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По количеству детей.</a:t>
            </a: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endParaRPr lang="ru-RU" sz="28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48130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48131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48132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48133" name="Document" r:id="rId7" imgW="1298520" imgH="1300680" progId="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47664" y="2753544"/>
            <a:ext cx="6840760" cy="4104456"/>
          </a:xfrm>
        </p:spPr>
        <p:txBody>
          <a:bodyPr>
            <a:normAutofit/>
          </a:bodyPr>
          <a:lstStyle/>
          <a:p>
            <a:pPr>
              <a:buBlip>
                <a:blip r:embed="rId8"/>
              </a:buBlip>
            </a:pPr>
            <a:endParaRPr lang="ru-RU" sz="2000" dirty="0" smtClean="0"/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• Индивидуальные (1 – 4 ребенка)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• Групповые (5 – 10 детей)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• Коллективные (вся группа)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800" dirty="0" smtClean="0"/>
          </a:p>
          <a:p>
            <a:pPr>
              <a:buBlip>
                <a:blip r:embed="rId8"/>
              </a:buBlip>
            </a:pPr>
            <a:endParaRPr lang="ru-RU" sz="2800" dirty="0" smtClean="0"/>
          </a:p>
          <a:p>
            <a:pPr>
              <a:buFontTx/>
              <a:buBlip>
                <a:blip r:embed="rId8"/>
              </a:buBlip>
            </a:pPr>
            <a:endParaRPr lang="ru-RU" sz="2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49154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49155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49156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49157" name="Document" r:id="rId7" imgW="1298520" imgH="1300680" progId="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2348880"/>
            <a:ext cx="7632848" cy="41044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• Случайные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• Запланированные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• Поставленные в ответ на вопрос ребенка</a:t>
            </a:r>
          </a:p>
          <a:p>
            <a:pPr>
              <a:buBlip>
                <a:blip r:embed="rId8"/>
              </a:buBlip>
            </a:pPr>
            <a:endParaRPr lang="ru-RU" sz="2400" dirty="0" smtClean="0"/>
          </a:p>
          <a:p>
            <a:pPr>
              <a:buNone/>
            </a:pPr>
            <a:endParaRPr lang="ru-RU" sz="2800" dirty="0">
              <a:latin typeface="Century Schoolbook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712523" cy="10096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Эксперименты  можно классифицировать по принципам </a:t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entury Schoolbook" pitchFamily="18" charset="0"/>
              </a:rPr>
              <a:t>По причине их проведения.</a:t>
            </a: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endParaRPr lang="ru-RU" sz="28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712523" cy="10096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Эксперименты  можно классифицировать по принципам </a:t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По характеру включения в педагогический процесс.</a:t>
            </a:r>
            <a:b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endParaRPr lang="ru-RU" sz="28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50178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50179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50180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50181" name="Document" r:id="rId7" imgW="1298520" imgH="1300680" progId="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3068960"/>
            <a:ext cx="8604448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• Эпизодические (проводимые от случая к случаю)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• Систематические</a:t>
            </a:r>
          </a:p>
          <a:p>
            <a:pPr>
              <a:buBlip>
                <a:blip r:embed="rId8"/>
              </a:buBlip>
            </a:pPr>
            <a:endParaRPr lang="ru-RU" sz="2400" dirty="0" smtClean="0"/>
          </a:p>
          <a:p>
            <a:pPr>
              <a:buBlip>
                <a:blip r:embed="rId8"/>
              </a:buBlip>
            </a:pPr>
            <a:endParaRPr lang="ru-RU" sz="2800" dirty="0" smtClean="0"/>
          </a:p>
          <a:p>
            <a:pPr>
              <a:buBlip>
                <a:blip r:embed="rId8"/>
              </a:buBlip>
            </a:pPr>
            <a:endParaRPr lang="ru-RU" sz="2800" dirty="0" smtClean="0"/>
          </a:p>
          <a:p>
            <a:pPr>
              <a:buFontTx/>
              <a:buBlip>
                <a:blip r:embed="rId8"/>
              </a:buBlip>
            </a:pPr>
            <a:endParaRPr lang="ru-RU" sz="2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712523" cy="10096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Эксперименты  можно классифицировать по принципам  </a:t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entury Schoolbook" pitchFamily="18" charset="0"/>
              </a:rPr>
              <a:t>По продолжительности.</a:t>
            </a: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51202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51203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51204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51205" name="Document" r:id="rId7" imgW="1298520" imgH="1300680" progId="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348880"/>
            <a:ext cx="8604448" cy="41044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Blip>
                <a:blip r:embed="rId8"/>
              </a:buBlip>
            </a:pPr>
            <a:endParaRPr lang="ru-RU" sz="2400" dirty="0" smtClean="0"/>
          </a:p>
          <a:p>
            <a:pPr>
              <a:buBlip>
                <a:blip r:embed="rId8"/>
              </a:buBlip>
            </a:pPr>
            <a:endParaRPr lang="ru-RU" sz="2800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• Кратковременные (от 5 до 15 минут)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• Длительные (свыше 15 минут)</a:t>
            </a:r>
          </a:p>
          <a:p>
            <a:pPr>
              <a:buBlip>
                <a:blip r:embed="rId8"/>
              </a:buBlip>
            </a:pPr>
            <a:endParaRPr lang="ru-RU" sz="2800" dirty="0" smtClean="0"/>
          </a:p>
          <a:p>
            <a:pPr>
              <a:buFontTx/>
              <a:buBlip>
                <a:blip r:embed="rId8"/>
              </a:buBlip>
            </a:pPr>
            <a:endParaRPr lang="ru-RU" sz="2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712523" cy="10096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Эксперименты  можно классифицировать по принципам   </a:t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По количеству наблюдений за одним и </a:t>
            </a:r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тем</a:t>
            </a: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 же объектом.</a:t>
            </a:r>
            <a:b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52226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52227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52228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52229" name="Document" r:id="rId7" imgW="1298520" imgH="1300680" progId="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3140968"/>
            <a:ext cx="8604448" cy="2492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• Однократные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• Многократные, или циклические</a:t>
            </a:r>
          </a:p>
          <a:p>
            <a:pPr>
              <a:buNone/>
            </a:pPr>
            <a:endParaRPr lang="ru-RU" sz="2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712523" cy="10096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Эксперименты  можно классифицировать по принципам  </a:t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По месту в цикле.</a:t>
            </a: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53250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53251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53252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53253" name="Document" r:id="rId7" imgW="1298520" imgH="1300680" progId="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348880"/>
            <a:ext cx="8604448" cy="41044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• Первичные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• Повторные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• Заключительные и итоговые</a:t>
            </a:r>
          </a:p>
          <a:p>
            <a:pPr>
              <a:buFontTx/>
              <a:buBlip>
                <a:blip r:embed="rId8"/>
              </a:buBlip>
            </a:pPr>
            <a:endParaRPr lang="ru-RU" sz="2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Что меня больше заинтересует?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98914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кулинарные рецепты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Новости  о культурных событиях страны (показ моды, фестивали, выставки, концерты)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Исторические события прошлого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Происходящее в соседнем городе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Новинки литературы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Прогноз погоды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Политические новости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9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54274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54275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54276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54277" name="Document" r:id="rId7" imgW="1298520" imgH="1300680" progId="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276872"/>
            <a:ext cx="8892480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• Констатирующие (позволяющие увидеть какое-то одно состояние объекта или одно явление вне связи с другими объектами и явлениями)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• Сравнительные (позволяющие увидеть динамику процесса или отметить изменения в состоянии объекта)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• Обобщающие (эксперименты, в которых прослеживаются общие закономерности процесса, изучаемого ранее по отдельным этапам)</a:t>
            </a:r>
          </a:p>
          <a:p>
            <a:pPr>
              <a:buNone/>
            </a:pPr>
            <a:endParaRPr lang="ru-RU" sz="2000" dirty="0" smtClean="0"/>
          </a:p>
          <a:p>
            <a:pPr>
              <a:buBlip>
                <a:blip r:embed="rId8"/>
              </a:buBlip>
            </a:pPr>
            <a:endParaRPr lang="ru-RU" sz="2400" dirty="0" smtClean="0"/>
          </a:p>
          <a:p>
            <a:pPr>
              <a:buBlip>
                <a:blip r:embed="rId8"/>
              </a:buBlip>
            </a:pPr>
            <a:endParaRPr lang="ru-RU" sz="2800" dirty="0" smtClean="0"/>
          </a:p>
          <a:p>
            <a:pPr>
              <a:buBlip>
                <a:blip r:embed="rId8"/>
              </a:buBlip>
            </a:pPr>
            <a:endParaRPr lang="ru-RU" sz="2800" dirty="0" smtClean="0"/>
          </a:p>
          <a:p>
            <a:pPr>
              <a:buFontTx/>
              <a:buBlip>
                <a:blip r:embed="rId8"/>
              </a:buBlip>
            </a:pPr>
            <a:endParaRPr lang="ru-RU" sz="2800" dirty="0">
              <a:latin typeface="Century Schoolbook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712523" cy="10096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Эксперименты  можно классифицировать по принципам  </a:t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По характеру мыслительных операций.</a:t>
            </a: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036051" cy="10096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Эксперименты  можно классифицировать по принципам</a:t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entury Schoolbook" pitchFamily="18" charset="0"/>
              </a:rPr>
              <a:t>По характеру познавательной деятельности детей.</a:t>
            </a:r>
            <a:br>
              <a:rPr lang="ru-RU" sz="3200" b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   </a:t>
            </a:r>
            <a:endParaRPr lang="ru-RU" sz="28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55298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55299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55300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55301" name="Document" r:id="rId7" imgW="1298520" imgH="1300680" progId="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80928"/>
            <a:ext cx="9144000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• Иллюстративные (детям все известно, и эксперимент только подтверждает знакомые факты)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• Поисковые (дети не знают заранее, каков будет результат)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• Решение экспериментальных задач</a:t>
            </a:r>
          </a:p>
          <a:p>
            <a:pPr>
              <a:buNone/>
            </a:pPr>
            <a:endParaRPr lang="ru-RU" sz="2000" dirty="0" smtClean="0"/>
          </a:p>
          <a:p>
            <a:pPr>
              <a:buBlip>
                <a:blip r:embed="rId8"/>
              </a:buBlip>
            </a:pPr>
            <a:endParaRPr lang="ru-RU" sz="2400" dirty="0" smtClean="0"/>
          </a:p>
          <a:p>
            <a:pPr>
              <a:buBlip>
                <a:blip r:embed="rId8"/>
              </a:buBlip>
            </a:pPr>
            <a:endParaRPr lang="ru-RU" sz="2800" dirty="0" smtClean="0"/>
          </a:p>
          <a:p>
            <a:pPr>
              <a:buBlip>
                <a:blip r:embed="rId8"/>
              </a:buBlip>
            </a:pPr>
            <a:endParaRPr lang="ru-RU" sz="2800" dirty="0" smtClean="0"/>
          </a:p>
          <a:p>
            <a:pPr>
              <a:buFontTx/>
              <a:buBlip>
                <a:blip r:embed="rId8"/>
              </a:buBlip>
            </a:pPr>
            <a:endParaRPr lang="ru-RU" sz="2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712523" cy="10096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Эксперименты  можно классифицировать по принципам   </a:t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По способу применения в аудитории</a:t>
            </a:r>
            <a:r>
              <a:rPr lang="ru-RU" sz="3600" dirty="0" smtClean="0">
                <a:solidFill>
                  <a:srgbClr val="002060"/>
                </a:solidFill>
                <a:latin typeface="Century Schoolbook" pitchFamily="18" charset="0"/>
              </a:rPr>
              <a:t>.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56322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56323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56324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56325" name="Document" r:id="rId7" imgW="1298520" imgH="1300680" progId="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31640" y="2753544"/>
            <a:ext cx="7416824" cy="4104456"/>
          </a:xfrm>
        </p:spPr>
        <p:txBody>
          <a:bodyPr>
            <a:normAutofit/>
          </a:bodyPr>
          <a:lstStyle/>
          <a:p>
            <a:pPr>
              <a:buBlip>
                <a:blip r:embed="rId8"/>
              </a:buBlip>
            </a:pPr>
            <a:endParaRPr lang="ru-RU" sz="2000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• Демонстрационные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• Фронтальные</a:t>
            </a:r>
          </a:p>
          <a:p>
            <a:pPr>
              <a:buNone/>
            </a:pPr>
            <a:endParaRPr lang="ru-RU" sz="2400" dirty="0" smtClean="0"/>
          </a:p>
          <a:p>
            <a:pPr>
              <a:buBlip>
                <a:blip r:embed="rId8"/>
              </a:buBlip>
            </a:pPr>
            <a:endParaRPr lang="ru-RU" sz="2800" dirty="0" smtClean="0"/>
          </a:p>
          <a:p>
            <a:pPr>
              <a:buBlip>
                <a:blip r:embed="rId8"/>
              </a:buBlip>
            </a:pPr>
            <a:endParaRPr lang="ru-RU" sz="2800" dirty="0" smtClean="0"/>
          </a:p>
          <a:p>
            <a:pPr>
              <a:buFontTx/>
              <a:buBlip>
                <a:blip r:embed="rId8"/>
              </a:buBlip>
            </a:pPr>
            <a:endParaRPr lang="ru-RU" sz="2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0965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Необходимо выстроить правильную последовательность детского экспериментирования</a:t>
            </a:r>
            <a:endParaRPr lang="ru-RU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48880"/>
            <a:ext cx="4427984" cy="352844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                 </a:t>
            </a:r>
          </a:p>
          <a:p>
            <a:pPr algn="ctr"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Century Schoolbook" pitchFamily="18" charset="0"/>
              </a:rPr>
              <a:t>выдвижение гипотезы</a:t>
            </a:r>
          </a:p>
          <a:p>
            <a:pPr algn="ctr"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Century Schoolbook" pitchFamily="18" charset="0"/>
              </a:rPr>
              <a:t>проверка предположения</a:t>
            </a:r>
          </a:p>
          <a:p>
            <a:pPr algn="ctr"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Century Schoolbook" pitchFamily="18" charset="0"/>
              </a:rPr>
              <a:t>целеполагание</a:t>
            </a:r>
          </a:p>
          <a:p>
            <a:pPr algn="ctr"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Century Schoolbook" pitchFamily="18" charset="0"/>
              </a:rPr>
              <a:t>проблемная ситуация</a:t>
            </a:r>
          </a:p>
          <a:p>
            <a:pPr algn="ctr"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Century Schoolbook" pitchFamily="18" charset="0"/>
              </a:rPr>
              <a:t>формулировка вывода</a:t>
            </a:r>
          </a:p>
          <a:p>
            <a:pPr algn="ctr"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Century Schoolbook" pitchFamily="18" charset="0"/>
              </a:rPr>
              <a:t>новая гипотеза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30722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30723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30724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30725" name="Document" r:id="rId7" imgW="1298520" imgH="1300680" progId="">
              <p:embed/>
            </p:oleObj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851920" y="2348880"/>
            <a:ext cx="5292080" cy="4248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               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200" b="1" i="1" dirty="0" smtClean="0">
                <a:solidFill>
                  <a:srgbClr val="00863D"/>
                </a:solidFill>
                <a:latin typeface="Century Schoolbook" pitchFamily="18" charset="0"/>
              </a:rPr>
              <a:t>1. Проблемная  ситуация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200" b="1" i="1" dirty="0" smtClean="0">
                <a:solidFill>
                  <a:srgbClr val="00863D"/>
                </a:solidFill>
                <a:latin typeface="Century Schoolbook" pitchFamily="18" charset="0"/>
              </a:rPr>
              <a:t>2. </a:t>
            </a:r>
            <a:r>
              <a:rPr lang="ru-RU" sz="11200" b="1" i="1" dirty="0" err="1" smtClean="0">
                <a:solidFill>
                  <a:srgbClr val="00863D"/>
                </a:solidFill>
                <a:latin typeface="Century Schoolbook" pitchFamily="18" charset="0"/>
              </a:rPr>
              <a:t>Целеполагание</a:t>
            </a:r>
            <a:r>
              <a:rPr lang="ru-RU" sz="11200" b="1" i="1" dirty="0" smtClean="0">
                <a:solidFill>
                  <a:srgbClr val="00863D"/>
                </a:solidFill>
                <a:latin typeface="Century Schoolbook" pitchFamily="18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3. Выдвижение  гипотезы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4. Проверка</a:t>
            </a:r>
            <a:r>
              <a:rPr kumimoji="0" lang="ru-RU" sz="11200" b="1" i="1" u="none" strike="noStrike" kern="1200" cap="none" spc="0" normalizeH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</a:t>
            </a:r>
            <a:r>
              <a:rPr kumimoji="0" lang="ru-RU" sz="1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предположения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5. Формулировка  вывода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6. Новая  гипотеза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3" y="115888"/>
            <a:ext cx="8496498" cy="1009650"/>
          </a:xfrm>
          <a:noFill/>
          <a:ln>
            <a:solidFill>
              <a:schemeClr val="bg2"/>
            </a:solidFill>
          </a:ln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Century Schoolbook" pitchFamily="18" charset="0"/>
              </a:rPr>
              <a:t>Объяснялки… </a:t>
            </a:r>
            <a:endParaRPr lang="ru-RU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2133600"/>
            <a:ext cx="7056784" cy="3671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Это такое помещение, где стоит много всяких баночек, в них что-то кипит. Они стеклянные и могут разбиться, поэтому надо быть осторожным, а еще там по-разному пахнет, иногда даже взрывается. Там очень интересно, я бы хотел там работать. Там работает дядя или тетя в белом халате. </a:t>
            </a:r>
            <a:endParaRPr lang="ru-RU" sz="28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34818" name="Document" r:id="rId4" imgW="1298520" imgH="1300680" progId="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34819" name="Document" r:id="rId5" imgW="1298520" imgH="1300680" progId="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34820" name="Document" r:id="rId6" imgW="1298520" imgH="1300680" progId="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34821" name="Document" r:id="rId7" imgW="1298520" imgH="1300680" progId="">
              <p:embed/>
            </p:oleObj>
          </a:graphicData>
        </a:graphic>
      </p:graphicFrame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508104" y="1988840"/>
            <a:ext cx="3384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412777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       </a:t>
            </a:r>
            <a:r>
              <a:rPr lang="ru-RU" sz="3200" b="1" i="1" dirty="0" smtClean="0">
                <a:solidFill>
                  <a:srgbClr val="C00000"/>
                </a:solidFill>
                <a:latin typeface="Century Schoolbook" pitchFamily="18" charset="0"/>
              </a:rPr>
              <a:t>Лаборатория</a:t>
            </a:r>
            <a:endParaRPr lang="ru-RU" sz="3200" b="1" i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3" y="115888"/>
            <a:ext cx="8496498" cy="1009650"/>
          </a:xfrm>
          <a:noFill/>
          <a:ln>
            <a:solidFill>
              <a:schemeClr val="bg2"/>
            </a:solidFill>
          </a:ln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Century Schoolbook" pitchFamily="18" charset="0"/>
              </a:rPr>
              <a:t>Объяснялки… </a:t>
            </a:r>
            <a:endParaRPr lang="ru-RU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60418" name="Document" r:id="rId4" imgW="1298520" imgH="1300680" progId="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60419" name="Document" r:id="rId5" imgW="1298520" imgH="1300680" progId="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60420" name="Document" r:id="rId6" imgW="1298520" imgH="1300680" progId="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60421" name="Document" r:id="rId7" imgW="1298520" imgH="1300680" progId="">
              <p:embed/>
            </p:oleObj>
          </a:graphicData>
        </a:graphic>
      </p:graphicFrame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508104" y="1988840"/>
            <a:ext cx="3384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42088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Century Schoolbook" pitchFamily="18" charset="0"/>
              </a:rPr>
              <a:t>Это такое дело, когда что-то хотят узнать и специально устраивают, а потом смотрят. Если все получилось, то говорят, что он удачный, а если нет, то что- нибудь меняют и снова смотрят, и так пока не получится. Мне нравится это делать, это интересно, только не всегда разрешают.</a:t>
            </a:r>
            <a:endParaRPr lang="ru-RU" sz="32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1628800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Century Schoolbook" pitchFamily="18" charset="0"/>
              </a:rPr>
              <a:t>Эксперимент</a:t>
            </a:r>
            <a:endParaRPr lang="ru-RU" sz="2000" b="1" i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8064450" cy="1009650"/>
          </a:xfrm>
          <a:noFill/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Century Schoolbook" pitchFamily="18" charset="0"/>
              </a:rPr>
              <a:t/>
            </a:r>
            <a:br>
              <a:rPr lang="ru-RU" sz="2700" dirty="0" smtClean="0">
                <a:latin typeface="Century Schoolbook" pitchFamily="18" charset="0"/>
              </a:rPr>
            </a:br>
            <a:r>
              <a:rPr lang="ru-RU" sz="2700" dirty="0" smtClean="0">
                <a:latin typeface="Century Schoolbook" pitchFamily="18" charset="0"/>
              </a:rPr>
              <a:t/>
            </a:r>
            <a:br>
              <a:rPr lang="ru-RU" sz="2700" dirty="0" smtClean="0">
                <a:latin typeface="Century Schoolbook" pitchFamily="18" charset="0"/>
              </a:rPr>
            </a:br>
            <a:r>
              <a:rPr lang="ru-RU" sz="2700" dirty="0" smtClean="0">
                <a:latin typeface="Century Schoolbook" pitchFamily="18" charset="0"/>
              </a:rPr>
              <a:t/>
            </a:r>
            <a:br>
              <a:rPr lang="ru-RU" sz="2700" dirty="0" smtClean="0">
                <a:latin typeface="Century Schoolbook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Century Schoolbook" pitchFamily="18" charset="0"/>
              </a:rPr>
              <a:t>«Самое лучшее открытие – то, которое ребенок делает сам!»   </a:t>
            </a:r>
            <a:br>
              <a:rPr lang="ru-RU" sz="3100" b="1" i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Century Schoolbook" pitchFamily="18" charset="0"/>
              </a:rPr>
              <a:t>                                                  </a:t>
            </a:r>
            <a:r>
              <a:rPr lang="ru-RU" sz="2700" b="1" i="1" dirty="0" smtClean="0">
                <a:solidFill>
                  <a:srgbClr val="002060"/>
                </a:solidFill>
              </a:rPr>
              <a:t>Ральф У. Эмерсон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67744" y="1916832"/>
            <a:ext cx="5976664" cy="410525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Эксперимент рождается не просто: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Порой – с наивного вопроса.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Порой – со странного ответа.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Он долго зреет в тайне где-то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Когда сомнений нет уж боле –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Он вырывается на волю,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Нам отдаёт себя на милость: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Смотрите! Что-то получилось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sz="2800" dirty="0"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35842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35843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35844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35845" name="Document" r:id="rId7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988840"/>
            <a:ext cx="7560841" cy="37444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"Умейте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узнал".                                 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entury Schoolbook" pitchFamily="18" charset="0"/>
              </a:rPr>
              <a:t>                                               Сухомлинский В.А.</a:t>
            </a:r>
          </a:p>
          <a:p>
            <a:pPr>
              <a:buNone/>
            </a:pPr>
            <a:endParaRPr lang="ru-RU" sz="2800" dirty="0"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36866" name="Document" r:id="rId5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36867" name="Document" r:id="rId6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36868" name="Document" r:id="rId7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36869" name="Document" r:id="rId8" imgW="1298520" imgH="1300680" progId="">
              <p:embed/>
            </p:oleObj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3074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3075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3076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3077" name="Document" r:id="rId7" imgW="1298520" imgH="1300680" progId="">
              <p:embed/>
            </p:oleObj>
          </a:graphicData>
        </a:graphic>
      </p:graphicFrame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404664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"Люди, научившиеся наблюдениям и опытам,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Приобретают способность сами ставить вопросы,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И получать на них фактические ответы, оказываясь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На более высоком умственном и нравственном уровне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В сравнении с теми, кто такой школы не прошел"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863D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К. А. Тимирязев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C:\Users\Елена\Downloads\deti_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8412" y="4696964"/>
            <a:ext cx="2005588" cy="2161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38914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38915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38916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38917" name="Document" r:id="rId7" imgW="1298520" imgH="1300680" progId="">
              <p:embed/>
            </p:oleObj>
          </a:graphicData>
        </a:graphic>
      </p:graphicFrame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645699"/>
            <a:ext cx="8424491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Детское экспериментирование- необходимое условие развития личности ребенка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9" name="Picture 7" descr="E:\j0232060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049689"/>
            <a:ext cx="2384251" cy="201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625" y="115888"/>
            <a:ext cx="7848426" cy="108086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Century Schoolbook" pitchFamily="18" charset="0"/>
              </a:rPr>
              <a:t>Центр науки (экспериментирования)</a:t>
            </a:r>
            <a:endParaRPr lang="ru-RU" sz="40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7624" y="1916832"/>
            <a:ext cx="7705551" cy="2160240"/>
          </a:xfrm>
        </p:spPr>
        <p:txBody>
          <a:bodyPr>
            <a:normAutofit fontScale="85000" lnSpcReduction="10000"/>
          </a:bodyPr>
          <a:lstStyle/>
          <a:p>
            <a:pPr marL="360363" indent="-360363">
              <a:buFontTx/>
              <a:buBlip>
                <a:blip r:embed="rId4"/>
              </a:buBlip>
            </a:pPr>
            <a:r>
              <a:rPr lang="ru-RU" sz="2200" b="1" i="1" dirty="0" smtClean="0">
                <a:solidFill>
                  <a:srgbClr val="002060"/>
                </a:solidFill>
                <a:latin typeface="Century Schoolbook" pitchFamily="18" charset="0"/>
                <a:cs typeface="Arial" pitchFamily="34" charset="0"/>
              </a:rPr>
              <a:t>Место для постоянной выставки, где размещают музей, различные коллекции, экспонаты, редкие предметы (раковины, камни, кристаллы и т.п.)   </a:t>
            </a:r>
            <a:endParaRPr lang="ru-RU" sz="2200" b="1" i="1" dirty="0">
              <a:solidFill>
                <a:srgbClr val="002060"/>
              </a:solidFill>
              <a:latin typeface="Century Schoolbook" pitchFamily="18" charset="0"/>
              <a:cs typeface="Arial" pitchFamily="34" charset="0"/>
            </a:endParaRPr>
          </a:p>
          <a:p>
            <a:pPr marL="360363" indent="-360363">
              <a:buFontTx/>
              <a:buBlip>
                <a:blip r:embed="rId4"/>
              </a:buBlip>
            </a:pPr>
            <a:r>
              <a:rPr lang="ru-RU" sz="2200" b="1" i="1" dirty="0" smtClean="0">
                <a:solidFill>
                  <a:srgbClr val="002060"/>
                </a:solidFill>
                <a:latin typeface="Century Schoolbook" pitchFamily="18" charset="0"/>
                <a:cs typeface="Arial" pitchFamily="34" charset="0"/>
              </a:rPr>
              <a:t> Место для приборов.</a:t>
            </a:r>
            <a:endParaRPr lang="ru-RU" sz="2200" b="1" i="1" dirty="0">
              <a:solidFill>
                <a:srgbClr val="002060"/>
              </a:solidFill>
              <a:latin typeface="Century Schoolbook" pitchFamily="18" charset="0"/>
              <a:cs typeface="Arial" pitchFamily="34" charset="0"/>
            </a:endParaRPr>
          </a:p>
          <a:p>
            <a:pPr marL="360363" indent="-360363">
              <a:buFontTx/>
              <a:buBlip>
                <a:blip r:embed="rId4"/>
              </a:buBlip>
            </a:pPr>
            <a:r>
              <a:rPr lang="ru-RU" sz="2200" b="1" i="1" dirty="0" smtClean="0">
                <a:solidFill>
                  <a:srgbClr val="002060"/>
                </a:solidFill>
                <a:latin typeface="Century Schoolbook" pitchFamily="18" charset="0"/>
                <a:cs typeface="Arial" pitchFamily="34" charset="0"/>
              </a:rPr>
              <a:t>Место для хранения материалов ( природного, «бросового»). </a:t>
            </a:r>
            <a:endParaRPr lang="ru-RU" sz="2200" b="1" i="1" dirty="0">
              <a:solidFill>
                <a:srgbClr val="002060"/>
              </a:solidFill>
              <a:latin typeface="Century Schoolbook" pitchFamily="18" charset="0"/>
              <a:cs typeface="Arial" pitchFamily="34" charset="0"/>
            </a:endParaRPr>
          </a:p>
          <a:p>
            <a:pPr marL="360363" indent="-360363">
              <a:buFontTx/>
              <a:buBlip>
                <a:blip r:embed="rId4"/>
              </a:buBlip>
            </a:pPr>
            <a:r>
              <a:rPr lang="ru-RU" sz="2200" b="1" i="1" dirty="0" smtClean="0">
                <a:solidFill>
                  <a:srgbClr val="002060"/>
                </a:solidFill>
                <a:latin typeface="Century Schoolbook" pitchFamily="18" charset="0"/>
                <a:cs typeface="Arial" pitchFamily="34" charset="0"/>
              </a:rPr>
              <a:t>Место для проведения опытов.   </a:t>
            </a:r>
          </a:p>
          <a:p>
            <a:pPr marL="360363" indent="-360363">
              <a:buFontTx/>
              <a:buBlip>
                <a:blip r:embed="rId4"/>
              </a:buBlip>
            </a:pPr>
            <a:r>
              <a:rPr lang="ru-RU" sz="2200" b="1" i="1" dirty="0" smtClean="0">
                <a:solidFill>
                  <a:srgbClr val="002060"/>
                </a:solidFill>
                <a:latin typeface="Century Schoolbook" pitchFamily="18" charset="0"/>
                <a:cs typeface="Arial" pitchFamily="34" charset="0"/>
              </a:rPr>
              <a:t>Место для неструктурированных материалов  (песок,  вода и др.)  </a:t>
            </a:r>
          </a:p>
          <a:p>
            <a:pPr>
              <a:buNone/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Blip>
                <a:blip r:embed="rId4"/>
              </a:buBlip>
            </a:pPr>
            <a:endParaRPr lang="ru-RU" sz="2800" dirty="0" smtClean="0">
              <a:latin typeface="Century Schoolbook" pitchFamily="18" charset="0"/>
            </a:endParaRPr>
          </a:p>
          <a:p>
            <a:pPr>
              <a:buFontTx/>
              <a:buBlip>
                <a:blip r:embed="rId4"/>
              </a:buBlip>
            </a:pPr>
            <a:endParaRPr lang="ru-RU" sz="2800" dirty="0" smtClean="0">
              <a:latin typeface="Century Schoolbook" pitchFamily="18" charset="0"/>
            </a:endParaRPr>
          </a:p>
          <a:p>
            <a:pPr>
              <a:buFontTx/>
              <a:buBlip>
                <a:blip r:embed="rId4"/>
              </a:buBlip>
            </a:pPr>
            <a:endParaRPr lang="ru-RU" sz="2800" dirty="0"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0482" name="Document" r:id="rId5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0483" name="Document" r:id="rId6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0484" name="Document" r:id="rId7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0485" name="Document" r:id="rId8" imgW="1298520" imgH="1300680" progId="">
              <p:embed/>
            </p:oleObj>
          </a:graphicData>
        </a:graphic>
      </p:graphicFrame>
      <p:pic>
        <p:nvPicPr>
          <p:cNvPr id="20488" name="Picture 8" descr="C:\Users\Елена\Desktop\выставки и уголок экспериментирования\DSC056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3861048"/>
            <a:ext cx="2067694" cy="275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Елена\Desktop\крупа\DSC06312.JPG"/>
          <p:cNvPicPr/>
          <p:nvPr/>
        </p:nvPicPr>
        <p:blipFill>
          <a:blip r:embed="rId10" cstate="print"/>
          <a:srcRect r="9456"/>
          <a:stretch>
            <a:fillRect/>
          </a:stretch>
        </p:blipFill>
        <p:spPr bwMode="auto">
          <a:xfrm>
            <a:off x="5076056" y="3933056"/>
            <a:ext cx="360040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15888"/>
            <a:ext cx="8496499" cy="10096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Компоненты   центра экспериментирования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1506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1507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1508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1509" name="Document" r:id="rId7" imgW="1298520" imgH="1300680" progId="">
              <p:embed/>
            </p:oleObj>
          </a:graphicData>
        </a:graphic>
      </p:graphicFrame>
      <p:pic>
        <p:nvPicPr>
          <p:cNvPr id="9" name="Picture 2" descr="C:\Users\user\Pictures\дсад\school2225.gi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1112749">
            <a:off x="441914" y="1188402"/>
            <a:ext cx="2050093" cy="182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D:\Мои документы\КРУЖКОВАЯ РАБОТА\воздух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1124744"/>
            <a:ext cx="2520280" cy="174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8820472" cy="4032448"/>
          </a:xfrm>
        </p:spPr>
        <p:txBody>
          <a:bodyPr>
            <a:normAutofit/>
          </a:bodyPr>
          <a:lstStyle/>
          <a:p>
            <a:pPr marL="360363" indent="-360363">
              <a:buFontTx/>
              <a:buBlip>
                <a:blip r:embed="rId10"/>
              </a:buBlip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AutoShape 7" descr="https://s.pfst.net/2014.04/60914988806f59cdca6768f43807564944900918fcc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3" name="AutoShape 9" descr="https://s.pfst.net/2014.04/60914988806f59cdca6768f43807564944900918fcc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s.pfst.net/2014.04/60914988806f59cdca6768f43807564944900918fcc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s.pfst.net/2014.04/60914988806f59cdca6768f43807564944900918fcc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9" name="AutoShape 15" descr="https://s.pfst.net/2014.04/60914988806f59cdca6768f43807564944900918fcc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1" name="Picture 17" descr="http://sellpax.com/uploads/documents/7bf0b7999cde9e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3212976"/>
            <a:ext cx="3240360" cy="3240360"/>
          </a:xfrm>
          <a:prstGeom prst="rect">
            <a:avLst/>
          </a:prstGeom>
          <a:noFill/>
        </p:spPr>
      </p:pic>
      <p:pic>
        <p:nvPicPr>
          <p:cNvPr id="21523" name="Picture 19" descr="http://cdn.dickblick.com/items/112/06/11206-1559-3ww-l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340768"/>
            <a:ext cx="2255291" cy="2592288"/>
          </a:xfrm>
          <a:prstGeom prst="rect">
            <a:avLst/>
          </a:prstGeom>
          <a:noFill/>
        </p:spPr>
      </p:pic>
      <p:pic>
        <p:nvPicPr>
          <p:cNvPr id="21525" name="Picture 21" descr="http://dar-baby.ru/images/games/33-3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DFEBE9"/>
              </a:clrFrom>
              <a:clrTo>
                <a:srgbClr val="DFEB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2952328" cy="2307995"/>
          </a:xfrm>
          <a:prstGeom prst="rect">
            <a:avLst/>
          </a:prstGeom>
          <a:noFill/>
        </p:spPr>
      </p:pic>
      <p:pic>
        <p:nvPicPr>
          <p:cNvPr id="21527" name="Picture 23" descr="http://nuby.md/images/cat_nuby/normal/health_and_care/24170/1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861048"/>
            <a:ext cx="3204805" cy="1892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5" y="115888"/>
            <a:ext cx="8208466" cy="100965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Century Schoolbook" pitchFamily="18" charset="0"/>
              </a:rPr>
              <a:t/>
            </a:r>
            <a:br>
              <a:rPr lang="ru-RU" sz="3100" b="1" dirty="0" smtClean="0">
                <a:latin typeface="Century Schoolbook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В ходе работы в специально подготовленной среде, дети:</a:t>
            </a:r>
            <a:r>
              <a:rPr lang="ru-RU" sz="3600" dirty="0" smtClean="0">
                <a:latin typeface="Century Schoolbook" pitchFamily="18" charset="0"/>
              </a:rPr>
              <a:t/>
            </a:r>
            <a:br>
              <a:rPr lang="ru-RU" sz="3600" dirty="0" smtClean="0">
                <a:latin typeface="Century Schoolbook" pitchFamily="18" charset="0"/>
              </a:rPr>
            </a:br>
            <a:r>
              <a:rPr lang="ru-RU" dirty="0" smtClean="0">
                <a:latin typeface="Century Schoolbook" pitchFamily="18" charset="0"/>
              </a:rPr>
              <a:t> </a:t>
            </a:r>
            <a:endParaRPr lang="ru-RU" dirty="0"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5656" y="1124744"/>
          <a:ext cx="873125" cy="873125"/>
        </p:xfrm>
        <a:graphic>
          <a:graphicData uri="http://schemas.openxmlformats.org/presentationml/2006/ole">
            <p:oleObj spid="_x0000_s22530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2531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2532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2533" name="Document" r:id="rId7" imgW="1298520" imgH="1300680" progId="">
              <p:embed/>
            </p:oleObj>
          </a:graphicData>
        </a:graphic>
      </p:graphicFrame>
      <p:pic>
        <p:nvPicPr>
          <p:cNvPr id="9" name="Picture 3" descr="E:\ch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912804"/>
            <a:ext cx="2664296" cy="274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12776"/>
            <a:ext cx="8352927" cy="4104456"/>
          </a:xfrm>
        </p:spPr>
        <p:txBody>
          <a:bodyPr>
            <a:normAutofit/>
          </a:bodyPr>
          <a:lstStyle/>
          <a:p>
            <a:pPr>
              <a:buFontTx/>
              <a:buBlip>
                <a:blip r:embed="rId9"/>
              </a:buBlip>
            </a:pP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Проявляют активный интерес к предметам и явлениям, лежащим за пределами конкретной ситуации.</a:t>
            </a:r>
            <a:endParaRPr lang="ru-RU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9"/>
              </a:buBlip>
            </a:pP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Задают вопросы: почему? Зачем? Как?</a:t>
            </a:r>
          </a:p>
          <a:p>
            <a:pPr lvl="0">
              <a:buBlip>
                <a:blip r:embed="rId9"/>
              </a:buBlip>
            </a:pP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Стремятся объяснить факты, связи, используя в речи обороты «потому что…».</a:t>
            </a:r>
          </a:p>
          <a:p>
            <a:pPr lvl="0">
              <a:buBlip>
                <a:blip r:embed="rId9"/>
              </a:buBlip>
            </a:pP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Проявляют интерес к познавательной литературе.</a:t>
            </a:r>
          </a:p>
          <a:p>
            <a:pPr lvl="0">
              <a:buBlip>
                <a:blip r:embed="rId9"/>
              </a:buBlip>
            </a:pP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Умеют выражать свои мысли, формулировать представления об окружающем мире, событиях.</a:t>
            </a:r>
          </a:p>
          <a:p>
            <a:pPr lvl="0">
              <a:buBlip>
                <a:blip r:embed="rId9"/>
              </a:buBlip>
            </a:pP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Пробуют самостоятельно составлять </a:t>
            </a:r>
          </a:p>
          <a:p>
            <a:pPr lvl="0"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схемы и зарисовывать опыты.</a:t>
            </a:r>
          </a:p>
          <a:p>
            <a:pPr lvl="0">
              <a:buBlip>
                <a:blip r:embed="rId9"/>
              </a:buBlip>
            </a:pP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Применяют свои знания в жизни.</a:t>
            </a:r>
          </a:p>
          <a:p>
            <a:pPr>
              <a:buNone/>
            </a:pPr>
            <a:endParaRPr lang="ru-RU" sz="2800" dirty="0">
              <a:latin typeface="Century Schoolbook" pitchFamily="18" charset="0"/>
            </a:endParaRPr>
          </a:p>
          <a:p>
            <a:pPr lvl="1">
              <a:buNone/>
            </a:pPr>
            <a:endParaRPr lang="ru-RU" sz="2400" dirty="0">
              <a:latin typeface="Century Schoolbook" pitchFamily="18" charset="0"/>
            </a:endParaRPr>
          </a:p>
          <a:p>
            <a:pPr lvl="1">
              <a:buNone/>
            </a:pPr>
            <a:endParaRPr lang="ru-RU" sz="2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1052736"/>
            <a:ext cx="8712968" cy="410445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b="1" i="1" dirty="0" smtClean="0">
                <a:latin typeface="Century Schoolbook" pitchFamily="18" charset="0"/>
              </a:rPr>
              <a:t>Деловая игра</a:t>
            </a:r>
            <a:br>
              <a:rPr lang="ru-RU" b="1" i="1" dirty="0" smtClean="0">
                <a:latin typeface="Century Schoolbook" pitchFamily="18" charset="0"/>
              </a:rPr>
            </a:br>
            <a:r>
              <a:rPr lang="ru-RU" b="1" i="1" dirty="0" smtClean="0">
                <a:latin typeface="Century Schoolbook" pitchFamily="18" charset="0"/>
              </a:rPr>
              <a:t> </a:t>
            </a:r>
            <a:r>
              <a:rPr lang="ru-RU" b="1" i="1" dirty="0" smtClean="0">
                <a:solidFill>
                  <a:srgbClr val="00863D"/>
                </a:solidFill>
                <a:latin typeface="Century Schoolbook" pitchFamily="18" charset="0"/>
              </a:rPr>
              <a:t>«Детское экспериментирование»</a:t>
            </a:r>
            <a:endParaRPr lang="ru-RU" b="1" i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23929" y="3140968"/>
            <a:ext cx="432047" cy="21602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</a:t>
            </a:r>
            <a:endParaRPr lang="ru-RU" sz="2800" dirty="0"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4578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4579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4580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4581" name="Document" r:id="rId7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Century Schoolbook" pitchFamily="18" charset="0"/>
              </a:rPr>
              <a:t>Что такое эксперимент?</a:t>
            </a:r>
            <a:endParaRPr lang="ru-RU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916832"/>
            <a:ext cx="8064896" cy="4032448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Century Schoolbook" pitchFamily="18" charset="0"/>
              </a:rPr>
              <a:t>                 </a:t>
            </a:r>
          </a:p>
          <a:p>
            <a:pPr algn="ctr">
              <a:buNone/>
            </a:pPr>
            <a:endParaRPr lang="ru-RU" sz="2800" dirty="0" smtClean="0">
              <a:latin typeface="Century Schoolbook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Century Schoolbook" pitchFamily="18" charset="0"/>
              </a:rPr>
              <a:t>    </a:t>
            </a:r>
            <a:r>
              <a:rPr lang="ru-RU" sz="4000" b="1" i="1" dirty="0" smtClean="0">
                <a:solidFill>
                  <a:srgbClr val="002060"/>
                </a:solidFill>
                <a:latin typeface="Century Schoolbook" pitchFamily="18" charset="0"/>
              </a:rPr>
              <a:t>Это опыт, воспроизведение объекта познания, проверка гипотез и т.п.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5602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5603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5604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5605" name="Document" r:id="rId7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645</Words>
  <Application>Microsoft Office PowerPoint</Application>
  <PresentationFormat>Экран (4:3)</PresentationFormat>
  <Paragraphs>166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Document</vt:lpstr>
      <vt:lpstr> «Экспериментальная деятельность в ДОУ, как вид деятельности, помогающей успешной реализации ФГОС  и творческого марафона  «ТЕМП»  (деловая игра). </vt:lpstr>
      <vt:lpstr>Слайд 2</vt:lpstr>
      <vt:lpstr> "Люди, научившиеся наблюдениям и опытам, Приобретают способность сами ставить вопросы, И получать на них фактические ответы, оказываясь На более высоком умственном и нравственном уровне В сравнении с теми, кто такой школы не прошел"  К. А. Тимирязев. </vt:lpstr>
      <vt:lpstr>  Детское экспериментирование- необходимое условие развития личности ребенка </vt:lpstr>
      <vt:lpstr> Центр науки (экспериментирования)</vt:lpstr>
      <vt:lpstr>Компоненты   центра экспериментирования</vt:lpstr>
      <vt:lpstr> В ходе работы в специально подготовленной среде, дети:  </vt:lpstr>
      <vt:lpstr> Деловая игра  «Детское экспериментирование»</vt:lpstr>
      <vt:lpstr> Что такое эксперимент?</vt:lpstr>
      <vt:lpstr>  Что такое экспериментирование?</vt:lpstr>
      <vt:lpstr> Что  является объектом познания детей дошкольного возраста?</vt:lpstr>
      <vt:lpstr>     Эксперименты  можно классифицировать по принципам  По характеру объектов, используемых в эксперименте. (с чем?)   </vt:lpstr>
      <vt:lpstr>    Эксперименты  можно классифицировать по принципам   По месту проведения опытов.   </vt:lpstr>
      <vt:lpstr>    Эксперименты  можно классифицировать по принципам    По количеству детей.   </vt:lpstr>
      <vt:lpstr>    Эксперименты  можно классифицировать по принципам    По причине их проведения.   </vt:lpstr>
      <vt:lpstr>    Эксперименты  можно классифицировать по принципам    По характеру включения в педагогический процесс.   </vt:lpstr>
      <vt:lpstr>    Эксперименты  можно классифицировать по принципам    По продолжительности.  </vt:lpstr>
      <vt:lpstr>     Эксперименты  можно классифицировать по принципам      По количеству наблюдений за одним и тем же объектом. </vt:lpstr>
      <vt:lpstr>    Эксперименты  можно классифицировать по принципам     По месту в цикле.  </vt:lpstr>
      <vt:lpstr>   Эксперименты  можно классифицировать по принципам     По характеру мыслительных операций.  </vt:lpstr>
      <vt:lpstr>     Эксперименты  можно классифицировать по принципам   По характеру познавательной деятельности детей.    </vt:lpstr>
      <vt:lpstr>     Эксперименты  можно классифицировать по принципам      По способу применения в аудитории.  </vt:lpstr>
      <vt:lpstr> Необходимо выстроить правильную последовательность детского экспериментирования</vt:lpstr>
      <vt:lpstr>Объяснялки… </vt:lpstr>
      <vt:lpstr>Объяснялки… </vt:lpstr>
      <vt:lpstr>   «Самое лучшее открытие – то, которое ребенок делает сам!»                                                      Ральф У. Эмерсон  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у дошкольников  познавательной активности, любознательности, стремления к самостоятельному познанию и размышлению через детское экспериментирование»</dc:title>
  <dc:creator>Елена</dc:creator>
  <cp:lastModifiedBy>Admin</cp:lastModifiedBy>
  <cp:revision>101</cp:revision>
  <dcterms:created xsi:type="dcterms:W3CDTF">2016-02-22T11:16:01Z</dcterms:created>
  <dcterms:modified xsi:type="dcterms:W3CDTF">2017-02-24T07:24:31Z</dcterms:modified>
</cp:coreProperties>
</file>