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6" r:id="rId1"/>
  </p:sldMasterIdLst>
  <p:notesMasterIdLst>
    <p:notesMasterId r:id="rId23"/>
  </p:notesMasterIdLst>
  <p:sldIdLst>
    <p:sldId id="256" r:id="rId2"/>
    <p:sldId id="257" r:id="rId3"/>
    <p:sldId id="258" r:id="rId4"/>
    <p:sldId id="262" r:id="rId5"/>
    <p:sldId id="268" r:id="rId6"/>
    <p:sldId id="263" r:id="rId7"/>
    <p:sldId id="264" r:id="rId8"/>
    <p:sldId id="269" r:id="rId9"/>
    <p:sldId id="265" r:id="rId10"/>
    <p:sldId id="271" r:id="rId11"/>
    <p:sldId id="272" r:id="rId12"/>
    <p:sldId id="273" r:id="rId13"/>
    <p:sldId id="266" r:id="rId14"/>
    <p:sldId id="274" r:id="rId15"/>
    <p:sldId id="275" r:id="rId16"/>
    <p:sldId id="276" r:id="rId17"/>
    <p:sldId id="277" r:id="rId18"/>
    <p:sldId id="278" r:id="rId19"/>
    <p:sldId id="279" r:id="rId20"/>
    <p:sldId id="267" r:id="rId21"/>
    <p:sldId id="280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4" autoAdjust="0"/>
    <p:restoredTop sz="94683" autoAdjust="0"/>
  </p:normalViewPr>
  <p:slideViewPr>
    <p:cSldViewPr snapToGrid="0">
      <p:cViewPr varScale="1">
        <p:scale>
          <a:sx n="70" d="100"/>
          <a:sy n="70" d="100"/>
        </p:scale>
        <p:origin x="840" y="66"/>
      </p:cViewPr>
      <p:guideLst/>
    </p:cSldViewPr>
  </p:slideViewPr>
  <p:outlineViewPr>
    <p:cViewPr>
      <p:scale>
        <a:sx n="33" d="100"/>
        <a:sy n="33" d="100"/>
      </p:scale>
      <p:origin x="0" y="-14106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5DEDA5-F99A-465B-B30C-E9A1A7D32436}" type="datetimeFigureOut">
              <a:rPr lang="ru-RU" smtClean="0"/>
              <a:t>12.01.2023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89B556-5FE4-4797-8810-3E8D43EA38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48336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89B556-5FE4-4797-8810-3E8D43EA38DD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05578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80A7FEB2-8401-474B-B2FE-88577ADB8AE9}" type="datetimeFigureOut">
              <a:rPr lang="ru-RU" smtClean="0"/>
              <a:t>12.01.2023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1BCEDEED-E78C-437B-A6B1-671903E91C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11955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7FEB2-8401-474B-B2FE-88577ADB8AE9}" type="datetimeFigureOut">
              <a:rPr lang="ru-RU" smtClean="0"/>
              <a:t>12.01.2023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DEED-E78C-437B-A6B1-671903E91C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87110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80A7FEB2-8401-474B-B2FE-88577ADB8AE9}" type="datetimeFigureOut">
              <a:rPr lang="ru-RU" smtClean="0"/>
              <a:t>12.01.2023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1BCEDEED-E78C-437B-A6B1-671903E91C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08528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80A7FEB2-8401-474B-B2FE-88577ADB8AE9}" type="datetimeFigureOut">
              <a:rPr lang="ru-RU" smtClean="0"/>
              <a:t>12.01.2023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1BCEDEED-E78C-437B-A6B1-671903E91CA2}" type="slidenum">
              <a:rPr lang="ru-RU" smtClean="0"/>
              <a:t>‹#›</a:t>
            </a:fld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999609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80A7FEB2-8401-474B-B2FE-88577ADB8AE9}" type="datetimeFigureOut">
              <a:rPr lang="ru-RU" smtClean="0"/>
              <a:t>12.01.2023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1BCEDEED-E78C-437B-A6B1-671903E91C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10992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7FEB2-8401-474B-B2FE-88577ADB8AE9}" type="datetimeFigureOut">
              <a:rPr lang="ru-RU" smtClean="0"/>
              <a:t>12.01.2023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DEED-E78C-437B-A6B1-671903E91C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49994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7FEB2-8401-474B-B2FE-88577ADB8AE9}" type="datetimeFigureOut">
              <a:rPr lang="ru-RU" smtClean="0"/>
              <a:t>12.01.2023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DEED-E78C-437B-A6B1-671903E91C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32523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7FEB2-8401-474B-B2FE-88577ADB8AE9}" type="datetimeFigureOut">
              <a:rPr lang="ru-RU" smtClean="0"/>
              <a:t>12.01.2023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DEED-E78C-437B-A6B1-671903E91C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11263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80A7FEB2-8401-474B-B2FE-88577ADB8AE9}" type="datetimeFigureOut">
              <a:rPr lang="ru-RU" smtClean="0"/>
              <a:t>12.01.2023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1BCEDEED-E78C-437B-A6B1-671903E91C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25206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7FEB2-8401-474B-B2FE-88577ADB8AE9}" type="datetimeFigureOut">
              <a:rPr lang="ru-RU" smtClean="0"/>
              <a:t>12.01.2023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DEED-E78C-437B-A6B1-671903E91C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53070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80A7FEB2-8401-474B-B2FE-88577ADB8AE9}" type="datetimeFigureOut">
              <a:rPr lang="ru-RU" smtClean="0"/>
              <a:t>12.01.2023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1BCEDEED-E78C-437B-A6B1-671903E91C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66166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7FEB2-8401-474B-B2FE-88577ADB8AE9}" type="datetimeFigureOut">
              <a:rPr lang="ru-RU" smtClean="0"/>
              <a:t>12.01.2023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DEED-E78C-437B-A6B1-671903E91C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12959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7FEB2-8401-474B-B2FE-88577ADB8AE9}" type="datetimeFigureOut">
              <a:rPr lang="ru-RU" smtClean="0"/>
              <a:t>12.01.2023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DEED-E78C-437B-A6B1-671903E91C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70367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7FEB2-8401-474B-B2FE-88577ADB8AE9}" type="datetimeFigureOut">
              <a:rPr lang="ru-RU" smtClean="0"/>
              <a:t>12.01.2023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DEED-E78C-437B-A6B1-671903E91C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71942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7FEB2-8401-474B-B2FE-88577ADB8AE9}" type="datetimeFigureOut">
              <a:rPr lang="ru-RU" smtClean="0"/>
              <a:t>12.01.2023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DEED-E78C-437B-A6B1-671903E91C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63979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7FEB2-8401-474B-B2FE-88577ADB8AE9}" type="datetimeFigureOut">
              <a:rPr lang="ru-RU" smtClean="0"/>
              <a:t>12.01.2023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DEED-E78C-437B-A6B1-671903E91C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50824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7FEB2-8401-474B-B2FE-88577ADB8AE9}" type="datetimeFigureOut">
              <a:rPr lang="ru-RU" smtClean="0"/>
              <a:t>12.01.2023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DEED-E78C-437B-A6B1-671903E91C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43539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A7FEB2-8401-474B-B2FE-88577ADB8AE9}" type="datetimeFigureOut">
              <a:rPr lang="ru-RU" smtClean="0"/>
              <a:t>12.01.2023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CEDEED-E78C-437B-A6B1-671903E91C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8624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  <p:sldLayoutId id="2147483948" r:id="rId12"/>
    <p:sldLayoutId id="2147483949" r:id="rId13"/>
    <p:sldLayoutId id="2147483950" r:id="rId14"/>
    <p:sldLayoutId id="2147483951" r:id="rId15"/>
    <p:sldLayoutId id="2147483952" r:id="rId16"/>
    <p:sldLayoutId id="2147483953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https://danceon.ru/wp-content/uploads/6/d/7/6d75393186b6639747fc1d9ce62bb1a3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87660" y="2039435"/>
            <a:ext cx="10816679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Этапы эволюции человека. </a:t>
            </a:r>
          </a:p>
          <a:p>
            <a:pPr algn="ctr"/>
            <a:r>
              <a:rPr lang="ru-RU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Родство и единство человеческих рас. </a:t>
            </a:r>
          </a:p>
          <a:p>
            <a:pPr algn="ctr"/>
            <a:r>
              <a:rPr lang="ru-RU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Критика расизма.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0581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90984" y="280087"/>
            <a:ext cx="2133599" cy="1293028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Вывод: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1892" y="1300756"/>
            <a:ext cx="11269362" cy="15989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Все расы одинаковы по генетическим, биохимическим, физиологическим признакам; они имеют возможность скрещиваться, от смешанных браков рождается плодовитое потомство; это указывает на то, что все расы биологически равноценны и относятся к одному виду -</a:t>
            </a:r>
            <a:r>
              <a:rPr lang="ru-RU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Homo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sapies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6146" name="Picture 2" descr="https://cdn.fishki.net/upload/post/2018/02/22/2519471/00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64"/>
          <a:stretch/>
        </p:blipFill>
        <p:spPr bwMode="auto">
          <a:xfrm>
            <a:off x="1112107" y="2713700"/>
            <a:ext cx="9684599" cy="414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7891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58081" y="772611"/>
            <a:ext cx="9833919" cy="1293028"/>
          </a:xfrm>
        </p:spPr>
        <p:txBody>
          <a:bodyPr>
            <a:noAutofit/>
          </a:bodyPr>
          <a:lstStyle/>
          <a:p>
            <a:pPr marL="457200" lvl="0" indent="-457200">
              <a:spcBef>
                <a:spcPts val="1000"/>
              </a:spcBef>
            </a:pPr>
            <a:r>
              <a:rPr lang="ru-RU" sz="3600" b="1" cap="none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4. Возникновения </a:t>
            </a:r>
            <a:r>
              <a:rPr lang="ru-RU" sz="3600" b="1" cap="none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рас и механизм расогенеза. </a:t>
            </a:r>
            <a:br>
              <a:rPr lang="ru-RU" sz="3600" b="1" cap="none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ru-RU" sz="3600" b="1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63595" y="1988614"/>
            <a:ext cx="10820400" cy="581591"/>
          </a:xfrm>
        </p:spPr>
        <p:txBody>
          <a:bodyPr/>
          <a:lstStyle/>
          <a:p>
            <a:pPr indent="0" algn="just">
              <a:lnSpc>
                <a:spcPct val="107000"/>
              </a:lnSpc>
              <a:spcAft>
                <a:spcPts val="0"/>
              </a:spcAft>
              <a:buNone/>
            </a:pPr>
            <a:r>
              <a:rPr lang="ru-RU" sz="24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Заслушивание </a:t>
            </a: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сообщений </a:t>
            </a:r>
            <a:r>
              <a:rPr lang="ru-RU" sz="24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обучающихся “Возникновение рас”.</a:t>
            </a:r>
            <a:endParaRPr lang="ru-RU" sz="1800" b="1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7170" name="Picture 2" descr="https://papik.pro/uploads/posts/2022-05/thumbs/1653688692_25-papik-pro-p-den-samoupravleniya-risunki-2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2472" y="2570205"/>
            <a:ext cx="5715000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86103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416" y="1034005"/>
            <a:ext cx="2133599" cy="1293028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Вывод: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9552" y="1963902"/>
            <a:ext cx="4538925" cy="489409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Хорошо 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известно, что признаки каждой расы наследуются, однако они не являются неизменными; на ранних стадиях развития человека естественный отбор способствовал формированию морфологических признаков в различных климатических условиях – эти признаки имели адаптивное значение.</a:t>
            </a:r>
            <a:endParaRPr lang="ru-RU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8196" name="Picture 4" descr="https://shareslide.ru/img/thumbs/bee8230731cde209fcf0e3c47b703062-800x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3" t="8509" r="3676" b="4860"/>
          <a:stretch/>
        </p:blipFill>
        <p:spPr bwMode="auto">
          <a:xfrm>
            <a:off x="4851963" y="1441622"/>
            <a:ext cx="7340037" cy="5189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7645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500128"/>
            <a:ext cx="6558363" cy="4613189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Расизм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— совокупность воззрений, в основе которых лежат положения о физической и умственной неравноценности человеческих рас и о решающем влиянии расовых различий на историю 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культуру.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Расизм часто критикуется с культурологических позиций, например, Отто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Клайнберг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обосновывает низкие результаты негроидных меньшинств по интеллектуальным тестам их социальным положением, условиями труда 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быта. Игорь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 критикует расизм с психологической позиции, говоря о том, что расисты переносят свою ненависть на разного рода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меньшинства.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404022" y="456958"/>
            <a:ext cx="6261331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ru-RU" sz="36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Ложная </a:t>
            </a:r>
            <a:r>
              <a:rPr lang="ru-RU" sz="36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теория расизма.</a:t>
            </a:r>
            <a:endParaRPr lang="ru-RU" sz="3600" b="1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20" name="Picture 4" descr="https://stihi.ru/pics/2022/03/02/811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00" b="19940"/>
          <a:stretch/>
        </p:blipFill>
        <p:spPr bwMode="auto">
          <a:xfrm>
            <a:off x="6558363" y="1047889"/>
            <a:ext cx="5532694" cy="5517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0440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416" y="1034005"/>
            <a:ext cx="2133599" cy="1293028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Вывод: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9552" y="1963902"/>
            <a:ext cx="5333940" cy="4894098"/>
          </a:xfrm>
        </p:spPr>
        <p:txBody>
          <a:bodyPr>
            <a:normAutofit/>
          </a:bodyPr>
          <a:lstStyle/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Человек человеку друг, товарищ и брат, а иначе он просто не сможет противостоять в неравной борьбе за существование</a:t>
            </a:r>
            <a:r>
              <a:rPr lang="ru-RU" sz="2400" b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 окружающей его средой обитания.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Остановимся еще на одном понятии толерантность – терпимость к людям другой национальности, культуре и вероисповедованию.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10242" name="Picture 2" descr="https://miro.medium.com/max/1169/1*rNr8kRSIRkOoWIVG3qsH7A@2x.jpe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88" b="13968"/>
          <a:stretch/>
        </p:blipFill>
        <p:spPr bwMode="auto">
          <a:xfrm>
            <a:off x="5799982" y="96226"/>
            <a:ext cx="6161358" cy="6642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27246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444843" y="3149227"/>
            <a:ext cx="5621420" cy="1293028"/>
          </a:xfrm>
        </p:spPr>
        <p:txBody>
          <a:bodyPr>
            <a:noAutofit/>
          </a:bodyPr>
          <a:lstStyle/>
          <a:p>
            <a:pPr indent="450215" algn="ctr">
              <a:lnSpc>
                <a:spcPct val="107000"/>
              </a:lnSpc>
              <a:spcAft>
                <a:spcPts val="0"/>
              </a:spcAft>
            </a:pPr>
            <a:r>
              <a:rPr lang="ru-RU" sz="5400" b="1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Исчезнут ли </a:t>
            </a:r>
            <a:r>
              <a:rPr lang="ru-RU" sz="5400" b="1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5400" b="1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400" b="1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расы</a:t>
            </a:r>
            <a:r>
              <a:rPr lang="ru-RU" sz="5400" b="1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ru-RU" sz="5400" b="1" u="sng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5400" b="1" u="sng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54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8" name="Picture 4" descr="https://avatars.mds.yandex.net/i?id=e19eac85c1c233b0dab15f278af4047688aa3ceb-5102865-images-thumbs&amp;n=1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11" r="20430"/>
          <a:stretch/>
        </p:blipFill>
        <p:spPr bwMode="auto">
          <a:xfrm>
            <a:off x="5176577" y="418759"/>
            <a:ext cx="6821834" cy="6453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63457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https://a.d-cd.net/EIAAAgHoM-A-192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26" r="17358"/>
          <a:stretch/>
        </p:blipFill>
        <p:spPr bwMode="auto">
          <a:xfrm>
            <a:off x="9949218" y="2448818"/>
            <a:ext cx="2047164" cy="4122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5923" y="1371600"/>
            <a:ext cx="11860459" cy="5276335"/>
          </a:xfrm>
        </p:spPr>
        <p:txBody>
          <a:bodyPr numCol="2">
            <a:normAutofit fontScale="32500" lnSpcReduction="20000"/>
          </a:bodyPr>
          <a:lstStyle/>
          <a:p>
            <a:pPr indent="0" algn="just">
              <a:spcAft>
                <a:spcPts val="0"/>
              </a:spcAft>
              <a:buNone/>
            </a:pPr>
            <a:endParaRPr lang="ru-RU" sz="5600" b="1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0" algn="just">
              <a:spcAft>
                <a:spcPts val="0"/>
              </a:spcAft>
              <a:buNone/>
            </a:pPr>
            <a:r>
              <a:rPr lang="ru-RU" sz="56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ru-RU" sz="5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Выберите правильные продолжения для следующих утверждений:</a:t>
            </a:r>
            <a:endParaRPr lang="ru-RU" sz="5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914400" lvl="0" indent="-463550" algn="just"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5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Основные факторы эволюции органического мира…</a:t>
            </a:r>
            <a:endParaRPr lang="ru-RU" sz="5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914400" lvl="0" indent="-463550" algn="just"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5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Биологические факторы антропогенеза…</a:t>
            </a:r>
            <a:endParaRPr lang="ru-RU" sz="5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914400" lvl="0" indent="-463550" algn="just"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5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Социальные факторы антропогенеза…</a:t>
            </a:r>
            <a:endParaRPr lang="ru-RU" sz="5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914400" lvl="0" indent="-463550" algn="just"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5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Главная биологическая движущая сила антропогенеза…</a:t>
            </a:r>
            <a:endParaRPr lang="ru-RU" sz="5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914400" lvl="0" indent="-463550" algn="just"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5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Главная социальная движущая сила антропогенеза…</a:t>
            </a:r>
            <a:endParaRPr lang="ru-RU" sz="5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914400" lvl="0" indent="-463550" algn="just"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5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Расовые признаки человека возникли путём…</a:t>
            </a:r>
            <a:endParaRPr lang="ru-RU" sz="5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914400" lvl="0" indent="-463550" algn="just"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5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Освобождение передних конечностей и возникновение </a:t>
            </a:r>
            <a:r>
              <a:rPr lang="ru-RU" sz="5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прямохождения</a:t>
            </a:r>
            <a:r>
              <a:rPr lang="ru-RU" sz="5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являются…</a:t>
            </a:r>
            <a:endParaRPr lang="ru-RU" sz="5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914400" lvl="0" indent="-463550" algn="just"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5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Популяция людей с общими биологическими особенностями называется…</a:t>
            </a:r>
            <a:endParaRPr lang="ru-RU" sz="5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0" algn="just">
              <a:spcAft>
                <a:spcPts val="0"/>
              </a:spcAft>
              <a:buNone/>
            </a:pPr>
            <a:endParaRPr lang="ru-RU" sz="5600" b="1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0" algn="just">
              <a:spcAft>
                <a:spcPts val="0"/>
              </a:spcAft>
              <a:buNone/>
            </a:pPr>
            <a:endParaRPr lang="ru-RU" sz="56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0" algn="just">
              <a:spcAft>
                <a:spcPts val="0"/>
              </a:spcAft>
              <a:buNone/>
            </a:pPr>
            <a:endParaRPr lang="ru-RU" sz="5600" b="1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0" algn="just">
              <a:spcAft>
                <a:spcPts val="0"/>
              </a:spcAft>
              <a:buNone/>
            </a:pPr>
            <a:endParaRPr lang="ru-RU" sz="56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255713" indent="-450850" algn="just">
              <a:spcAft>
                <a:spcPts val="0"/>
              </a:spcAft>
              <a:buNone/>
              <a:tabLst>
                <a:tab pos="1528763" algn="l"/>
              </a:tabLst>
            </a:pPr>
            <a:r>
              <a:rPr lang="ru-RU" sz="56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Варианты </a:t>
            </a:r>
            <a:r>
              <a:rPr lang="ru-RU" sz="5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ответов:</a:t>
            </a:r>
            <a:endParaRPr lang="ru-RU" sz="5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255713" lvl="0" indent="-450850" algn="just">
              <a:spcAft>
                <a:spcPts val="0"/>
              </a:spcAft>
              <a:buFont typeface="+mj-lt"/>
              <a:buAutoNum type="arabicParenR"/>
              <a:tabLst>
                <a:tab pos="1528763" algn="l"/>
              </a:tabLst>
            </a:pPr>
            <a:r>
              <a:rPr lang="ru-RU" sz="5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Наследственная изменчивость</a:t>
            </a:r>
            <a:endParaRPr lang="ru-RU" sz="5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255713" lvl="0" indent="-450850" algn="just">
              <a:spcAft>
                <a:spcPts val="0"/>
              </a:spcAft>
              <a:buFont typeface="+mj-lt"/>
              <a:buAutoNum type="arabicParenR"/>
              <a:tabLst>
                <a:tab pos="1528763" algn="l"/>
              </a:tabLst>
            </a:pPr>
            <a:r>
              <a:rPr lang="ru-RU" sz="5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Естественный отбор</a:t>
            </a:r>
            <a:endParaRPr lang="ru-RU" sz="5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255713" lvl="0" indent="-450850" algn="just">
              <a:spcAft>
                <a:spcPts val="0"/>
              </a:spcAft>
              <a:buFont typeface="+mj-lt"/>
              <a:buAutoNum type="arabicParenR"/>
              <a:tabLst>
                <a:tab pos="1528763" algn="l"/>
              </a:tabLst>
            </a:pPr>
            <a:r>
              <a:rPr lang="ru-RU" sz="5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Искусственный отбор</a:t>
            </a:r>
            <a:endParaRPr lang="ru-RU" sz="5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255713" lvl="0" indent="-450850" algn="just">
              <a:spcAft>
                <a:spcPts val="0"/>
              </a:spcAft>
              <a:buFont typeface="+mj-lt"/>
              <a:buAutoNum type="arabicParenR"/>
              <a:tabLst>
                <a:tab pos="1528763" algn="l"/>
              </a:tabLst>
            </a:pPr>
            <a:r>
              <a:rPr lang="ru-RU" sz="5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Борьба за существование</a:t>
            </a:r>
            <a:endParaRPr lang="ru-RU" sz="5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255713" lvl="0" indent="-450850" algn="just">
              <a:spcAft>
                <a:spcPts val="0"/>
              </a:spcAft>
              <a:buFont typeface="+mj-lt"/>
              <a:buAutoNum type="arabicParenR"/>
              <a:tabLst>
                <a:tab pos="1528763" algn="l"/>
              </a:tabLst>
            </a:pPr>
            <a:r>
              <a:rPr lang="ru-RU" sz="5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Мышление</a:t>
            </a:r>
            <a:endParaRPr lang="ru-RU" sz="5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255713" lvl="0" indent="-450850" algn="just">
              <a:spcAft>
                <a:spcPts val="0"/>
              </a:spcAft>
              <a:buFont typeface="+mj-lt"/>
              <a:buAutoNum type="arabicParenR"/>
              <a:tabLst>
                <a:tab pos="1528763" algn="l"/>
              </a:tabLst>
            </a:pPr>
            <a:r>
              <a:rPr lang="ru-RU" sz="5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Трудовая деятельность</a:t>
            </a:r>
            <a:endParaRPr lang="ru-RU" sz="5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255713" lvl="0" indent="-450850" algn="just">
              <a:spcAft>
                <a:spcPts val="0"/>
              </a:spcAft>
              <a:buFont typeface="+mj-lt"/>
              <a:buAutoNum type="arabicParenR"/>
              <a:tabLst>
                <a:tab pos="1528763" algn="l"/>
              </a:tabLst>
            </a:pPr>
            <a:r>
              <a:rPr lang="ru-RU" sz="5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Общественный образ жизни</a:t>
            </a:r>
            <a:endParaRPr lang="ru-RU" sz="5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255713" lvl="0" indent="-450850" algn="just">
              <a:spcAft>
                <a:spcPts val="0"/>
              </a:spcAft>
              <a:buFont typeface="+mj-lt"/>
              <a:buAutoNum type="arabicParenR"/>
              <a:tabLst>
                <a:tab pos="1528763" algn="l"/>
              </a:tabLst>
            </a:pPr>
            <a:r>
              <a:rPr lang="ru-RU" sz="5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Речь</a:t>
            </a:r>
            <a:endParaRPr lang="ru-RU" sz="5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255713" lvl="0" indent="-450850" algn="just">
              <a:spcAft>
                <a:spcPts val="0"/>
              </a:spcAft>
              <a:buFont typeface="+mj-lt"/>
              <a:buAutoNum type="arabicParenR"/>
              <a:tabLst>
                <a:tab pos="1528763" algn="l"/>
              </a:tabLst>
            </a:pPr>
            <a:r>
              <a:rPr lang="ru-RU" sz="5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Ароморфоз</a:t>
            </a:r>
            <a:endParaRPr lang="ru-RU" sz="5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255713" lvl="0" indent="-450850" algn="just">
              <a:spcAft>
                <a:spcPts val="0"/>
              </a:spcAft>
              <a:buFont typeface="+mj-lt"/>
              <a:buAutoNum type="arabicParenR"/>
              <a:tabLst>
                <a:tab pos="1528763" algn="l"/>
              </a:tabLst>
            </a:pPr>
            <a:r>
              <a:rPr lang="ru-RU" sz="5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Идиоадаптация</a:t>
            </a:r>
            <a:endParaRPr lang="ru-RU" sz="5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255713" lvl="0" indent="-450850" algn="just">
              <a:spcAft>
                <a:spcPts val="0"/>
              </a:spcAft>
              <a:buFont typeface="+mj-lt"/>
              <a:buAutoNum type="arabicParenR"/>
              <a:tabLst>
                <a:tab pos="1528763" algn="l"/>
              </a:tabLst>
            </a:pPr>
            <a:r>
              <a:rPr lang="ru-RU" sz="5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Вид</a:t>
            </a:r>
          </a:p>
          <a:p>
            <a:pPr marL="1255713" lvl="0" indent="-450850" algn="just">
              <a:spcAft>
                <a:spcPts val="0"/>
              </a:spcAft>
              <a:buFont typeface="+mj-lt"/>
              <a:buAutoNum type="arabicParenR"/>
              <a:tabLst>
                <a:tab pos="1528763" algn="l"/>
              </a:tabLst>
            </a:pPr>
            <a:r>
              <a:rPr lang="ru-RU" sz="5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Подвид</a:t>
            </a:r>
          </a:p>
          <a:p>
            <a:pPr marL="1255713" lvl="0" indent="-450850" algn="just">
              <a:spcAft>
                <a:spcPts val="0"/>
              </a:spcAft>
              <a:buFont typeface="+mj-lt"/>
              <a:buAutoNum type="arabicParenR"/>
              <a:tabLst>
                <a:tab pos="1528763" algn="l"/>
              </a:tabLst>
            </a:pPr>
            <a:r>
              <a:rPr lang="ru-RU" sz="5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Раса</a:t>
            </a:r>
            <a:endParaRPr lang="ru-RU" sz="5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812656" y="294382"/>
            <a:ext cx="571662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тветить 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 вопросы тестового 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задания:</a:t>
            </a:r>
            <a:endParaRPr lang="ru-RU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10198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7811" y="95837"/>
            <a:ext cx="5870957" cy="135342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4524" y="2256232"/>
            <a:ext cx="4127350" cy="438340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00501" y="1449265"/>
            <a:ext cx="10304059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2. Наиболее существенные отличия человека от животных, в том числе таких высокоразвитых, как высшие человекообразные обезь­яны, дельфины, слоны: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90170" algn="just"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1)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прямохождение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90170" algn="just"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2) забота о потомстве;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90170" algn="just"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3) сознание;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90170" algn="just"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4) речь;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90170" algn="just"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5) социальная наследственность;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90170" algn="just"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6) изготовление орудий труда;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90170" algn="just"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7) целенаправленное изменение среды обитания;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90170" algn="just"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8) освобождение от действия форм естественного отбора.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16050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https://avatars.mds.yandex.net/i?id=f9113de235bbc4d8155eff5c4cd5e9ebaac1e6a7-7854793-images-thumbs&amp;n=1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57" t="13939" r="6596" b="11286"/>
          <a:stretch/>
        </p:blipFill>
        <p:spPr bwMode="auto">
          <a:xfrm>
            <a:off x="8968443" y="1651379"/>
            <a:ext cx="3326325" cy="3515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86603" y="1274227"/>
            <a:ext cx="10345003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3. Какие признаки характерны для древних людей?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90170" algn="just"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1. Большая физическая сила.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90170" algn="just"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2. Крупный, хорошо развитый головной мозг.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90170" algn="just"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3. Стереоскопическое (объемное) зрение.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90170" algn="just"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4. Хороший слух.</a:t>
            </a:r>
            <a:endParaRPr lang="ru-RU" sz="2400" u="sng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90170" algn="just">
              <a:spcAft>
                <a:spcPts val="0"/>
              </a:spcAft>
            </a:pPr>
            <a:r>
              <a:rPr lang="ru-RU" sz="2400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5. Хорошее обоняние.</a:t>
            </a:r>
            <a:endParaRPr lang="ru-RU" sz="2400" u="sng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90170" algn="just">
              <a:spcAft>
                <a:spcPts val="0"/>
              </a:spcAft>
            </a:pPr>
            <a:r>
              <a:rPr lang="ru-RU" sz="2400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6. Особое строение гортани, допускающее широкую модуля­цию звуков.</a:t>
            </a:r>
            <a:endParaRPr lang="ru-RU" sz="2400" u="sng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90170" algn="just">
              <a:spcAft>
                <a:spcPts val="0"/>
              </a:spcAft>
            </a:pPr>
            <a:r>
              <a:rPr lang="ru-RU" sz="2400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7. </a:t>
            </a:r>
            <a:r>
              <a:rPr lang="ru-RU" sz="2400" u="sng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Прямохождение</a:t>
            </a:r>
            <a:r>
              <a:rPr lang="ru-RU" sz="2400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2400" u="sng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90170" algn="just"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8. Конечности хватательного типа.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90170" algn="just"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9. Острые ногти.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90170" algn="just"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10. Стадный образ жизни.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90170" algn="just"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11. Большой набор средств общения друг с другом (звуки, же­сты, мимика).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90170" algn="just"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12. Использование различных предметов в качестве орудий труда.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90170" algn="just"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13. Умение добывать огонь.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03903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https://sun9-79.userapi.com/c9230/u133390906/-14/x_45c6ef2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11" t="9591" r="14247" b="9131"/>
          <a:stretch/>
        </p:blipFill>
        <p:spPr bwMode="auto">
          <a:xfrm>
            <a:off x="8288740" y="2886500"/>
            <a:ext cx="3521123" cy="39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11685" y="655093"/>
            <a:ext cx="8905269" cy="39055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89225" lvl="2" indent="176213">
              <a:spcAft>
                <a:spcPts val="0"/>
              </a:spcAft>
            </a:pPr>
            <a:r>
              <a:rPr lang="ru-RU" sz="5400" b="1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Домашнее задание</a:t>
            </a:r>
          </a:p>
          <a:p>
            <a:pPr marL="2689225" lvl="2" indent="176213">
              <a:spcAft>
                <a:spcPts val="0"/>
              </a:spcAft>
            </a:pPr>
            <a:endParaRPr lang="ru-RU" sz="1600" b="1" u="sng" dirty="0" smtClean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982663">
              <a:spcAft>
                <a:spcPts val="0"/>
              </a:spcAft>
            </a:pPr>
            <a:r>
              <a:rPr lang="ru-RU" sz="2800" b="1" u="sng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Ответить </a:t>
            </a:r>
            <a:r>
              <a:rPr lang="ru-RU" sz="2800" b="1" u="sng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 вопросы:</a:t>
            </a:r>
          </a:p>
          <a:p>
            <a:pPr marL="514350" marR="123825" lvl="0" indent="-51435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Какие основные расы выделяются наукой?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marR="123825" lvl="0" indent="-51435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Назовите основные морфологические особенности рас.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marR="123825" lvl="0" indent="-51435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Как условия жизни влияли на формирование расовых признаков?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12737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8842" y="1260390"/>
            <a:ext cx="5539794" cy="54204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dirty="0" smtClean="0"/>
              <a:t>   План: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/>
              <a:t>Эволюция человека. Этапы антропогенеза.</a:t>
            </a:r>
            <a:endParaRPr lang="ru-RU" sz="2400" dirty="0" smtClean="0"/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/>
              <a:t>Морфологические признаки.</a:t>
            </a:r>
            <a:endParaRPr lang="ru-RU" sz="2400" dirty="0" smtClean="0"/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/>
              <a:t>Доказательство принадлежности человеческих рас к одному биологическому виду.</a:t>
            </a:r>
            <a:endParaRPr lang="ru-RU" sz="2400" dirty="0" smtClean="0"/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/>
              <a:t>Возникновения рас и механизм расогенеза. </a:t>
            </a:r>
            <a:endParaRPr lang="ru-RU" sz="2400" dirty="0" smtClean="0"/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/>
              <a:t>Ложная теория </a:t>
            </a:r>
            <a:r>
              <a:rPr lang="ru-RU" sz="2400" dirty="0" smtClean="0"/>
              <a:t>расизма</a:t>
            </a:r>
            <a:r>
              <a:rPr lang="ru-RU" sz="2400" dirty="0"/>
              <a:t>.</a:t>
            </a:r>
          </a:p>
        </p:txBody>
      </p:sp>
      <p:pic>
        <p:nvPicPr>
          <p:cNvPr id="2050" name="Picture 2" descr="https://www.angeldentalcare.co.uk/wp-content/uploads/2017/01/Pic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8635" y="1669409"/>
            <a:ext cx="6073365" cy="443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5450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otrazhenie-clinic.ru/wp-content/uploads/2022/06/tipy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75"/>
          <a:stretch/>
        </p:blipFill>
        <p:spPr bwMode="auto">
          <a:xfrm>
            <a:off x="5779237" y="545910"/>
            <a:ext cx="6412763" cy="6209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00501" y="1233383"/>
            <a:ext cx="5322627" cy="56246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Мы откуда появились?</a:t>
            </a:r>
            <a:b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Звезд далеких порожденье?</a:t>
            </a:r>
            <a:b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Или все ж планете нашей мы обязаны рожденьем?</a:t>
            </a:r>
            <a:b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Наделил Душой Создатель?</a:t>
            </a:r>
            <a:b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Или разум как зарница</a:t>
            </a:r>
            <a:b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Вспыхнул в теле наших предков?</a:t>
            </a:r>
            <a:b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Как могли мы появиться?!</a:t>
            </a:r>
            <a:b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Скрыто тайной все на веки.</a:t>
            </a:r>
            <a:b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Но откуда б мы не взялись,</a:t>
            </a:r>
            <a:b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Раз, возникнув Человеком,</a:t>
            </a:r>
            <a:b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Надо, чтоб мы им остались.</a:t>
            </a:r>
            <a:endParaRPr lang="ru-RU" sz="28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0006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8" name="Picture 4" descr="https://fikiwiki.com/uploads/posts/2022-02/1644896005_15-fikiwiki-com-p-kartinka-spasibo-za-vnimanie-dlya-prezenta-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02096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1" y="1468073"/>
            <a:ext cx="6549081" cy="5389927"/>
          </a:xfrm>
        </p:spPr>
        <p:txBody>
          <a:bodyPr>
            <a:normAutofit fontScale="92500"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Антропогенез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— часть биологической эволюции, которая привела к появлению человека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разумного, отделившегося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прочих гоминид, человекообразных обезьян и плацентарных млекопитающих, процесс историко-эволюционного формирования физического типа человека, первоначального развития его трудовой деятельности, речи.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эволюционном контексте термин «человек» относится не только к ныне живущим людям, но и к представителям вымерших видов рода 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Homo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Homo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отделился от австралопитеков или подобных им 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гоминин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около 2 млн лет назад в 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Африке.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Важнейшими этапами антропогенеза, отделившими человека от других гоминид и выделившими его из мира животных, были начало изготовления орудий труда, освоение огня и появление языка.</a:t>
            </a:r>
          </a:p>
        </p:txBody>
      </p:sp>
      <p:pic>
        <p:nvPicPr>
          <p:cNvPr id="6" name="Picture 2" descr="Картинки по запросу австралопите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7406" y="1400530"/>
            <a:ext cx="5214490" cy="5423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703805" y="378544"/>
            <a:ext cx="7488195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lnSpc>
                <a:spcPct val="90000"/>
              </a:lnSpc>
              <a:spcBef>
                <a:spcPts val="1000"/>
              </a:spcBef>
              <a:buFont typeface="+mj-lt"/>
              <a:buAutoNum type="arabicPeriod"/>
            </a:pPr>
            <a:r>
              <a:rPr lang="ru-RU" sz="36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Эволюция </a:t>
            </a:r>
            <a:r>
              <a:rPr lang="ru-RU" sz="36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человека. Этапы антропогенеза.</a:t>
            </a:r>
          </a:p>
        </p:txBody>
      </p:sp>
    </p:spTree>
    <p:extLst>
      <p:ext uri="{BB962C8B-B14F-4D97-AF65-F5344CB8AC3E}">
        <p14:creationId xmlns:p14="http://schemas.microsoft.com/office/powerpoint/2010/main" val="2948984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408552"/>
            <a:ext cx="6779623" cy="5564777"/>
          </a:xfrm>
        </p:spPr>
        <p:txBody>
          <a:bodyPr>
            <a:normAutofit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Австралопитек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считается наиболее близким к предковой форме человека; он жил на территории Африки 4,2-1 млн лет назад. Тело австралопитека покрывал густой волосяной покров, и по внешнему виду он был ближе к обезьяне, чем к человеку.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 умелый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считается самым первым представителем человеческого рода; он жил 2,4-1,5 млн лет назад в Африке и назван так из-за умения изготовлять простейшие каменные орудия.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 прямоходящий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расселился 1,8 млн — 300 тыс. лет назад по Африке, Европе и Азии. Он делал сложные орудия и уже умел использовать огонь. Его мозг по объему близок к мозгу современного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человека.</a:t>
            </a:r>
          </a:p>
        </p:txBody>
      </p:sp>
      <p:pic>
        <p:nvPicPr>
          <p:cNvPr id="5" name="Picture 2" descr="Картинки по запросу человек разумны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9623" y="1035143"/>
            <a:ext cx="5049302" cy="5403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589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503" y="1397068"/>
            <a:ext cx="7184570" cy="5889299"/>
          </a:xfrm>
        </p:spPr>
        <p:txBody>
          <a:bodyPr>
            <a:normAutofit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период от 500 до 200 тыс. лет назад происходил переход от человека прямоходящего к разумному человеку. Довольно трудно обнаружить границу, когда один вид сменяет другой, поэтому представителей этого переходного периода иногда именуют древнейшим человеком разумным.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Неандерталец жил 230-30 тыс. лет назад. Объем мозга неандертальца соответствовал современному. Раскопки также свидетельствуют о достаточно развитой культуре, включавшей ритуалы, зачатки искусства и морали. 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 разумный новый назвали кроманьонцами. Кроманьонцы внешне мало отличались от современного человека. После них остались многочисленные артефакты, которые позволяют судить о высоком развитии их культуры.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6146" name="Picture 2" descr="Картинки по запросу этапы эволюции человек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9073" y="968701"/>
            <a:ext cx="4755291" cy="5207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504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443670"/>
            <a:ext cx="7891849" cy="5941551"/>
          </a:xfrm>
        </p:spPr>
        <p:txBody>
          <a:bodyPr>
            <a:normAutofit lnSpcReduction="10000"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— система 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популяций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человека, характеризующаяся сходством по комплексу определённых наследственных биологических признаков, имеющих внешнее фенотипическое проявление и сформировавшихся в определенном географическом 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регионе.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Некоторые черты, характеризующие разные расы, могли появиться как результат адаптации к различным условиям среды, происходившей в течение многих поколений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Европеоидная раса.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Природный ареал — Европа, Северная Африка, Ближний Восток, Средняя и Центральная Азия, Индостан.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Характерные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признаки включают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ортогнатное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лицо, которое существенно выступает вперёд в горизонтальной плоскости. Волосы прямые или волнистые, как правило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мягкие. Глаза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имеют широкий разрез, хотя глазная щель бывает небольшой, нос обычно средне или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сильно выступающий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высоким переносьем, губы тонкие или утолщенные, сильный или средний рост волос на лице и теле. Широкие кисти рук и стопы.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7170" name="Picture 2" descr="Картинки по запросу европеоидная рас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2465" y="1220802"/>
            <a:ext cx="4209535" cy="4989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703805" y="471275"/>
            <a:ext cx="74881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8D65EA">
                    <a:lumMod val="75000"/>
                  </a:srgb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2. Морфологические признаки.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20213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667" y="1491047"/>
            <a:ext cx="7279660" cy="5474043"/>
          </a:xfrm>
        </p:spPr>
        <p:txBody>
          <a:bodyPr>
            <a:normAutofit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Негроидная раса.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Строго говоря,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негроиды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— это не раса, а совокупность сразу нескольких чрезвычайно рано обособившихся линий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Термин «негроидная раса» может употребляться в значении большой расы, включающей негрскую, восточноафриканскую,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пигмейскую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койсанскую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малые расы, либо как синоним только негрской расы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Монголоидная раса.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Распространена в основном в Азии. Иногда объединяется с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американоидной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расой в большую азиатско-американскую расу. Характерные черты: уплощенное лицо с выдающимися скулами, чаще высокое, высокие орбиты, ортогнатизм 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мезогнатизм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рост бороды, усов и волос на теле очень слабый, разрез глаз узкий, часто встречается 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эпикантус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небольшие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ресницы.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 descr="Картинки по запросу монголоидная рас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0047" y="2328767"/>
            <a:ext cx="3731953" cy="4529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s://upload.wikimedia.org/wikipedia/commons/thumb/a/a7/Bosquimanos-Grassland_Bushmen_Lodge%2C_Botswana_03.jpg/1200px-Bosquimanos-Grassland_Bushmen_Lodge%2C_Botswana_0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7326" y="121645"/>
            <a:ext cx="4108206" cy="2738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7579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18638" y="255373"/>
            <a:ext cx="2133599" cy="1293028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Вывод: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3654" y="1399609"/>
            <a:ext cx="11788346" cy="1611321"/>
          </a:xfrm>
        </p:spPr>
        <p:txBody>
          <a:bodyPr/>
          <a:lstStyle/>
          <a:p>
            <a:pPr marL="0" indent="0" algn="just">
              <a:buNone/>
            </a:pPr>
            <a:r>
              <a:rPr lang="ru-RU" sz="24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основе деления человечества на расы лежат морфологические признаки; не все группы, народности можно разделить по трем основным расам; большие расы тоже не однородны по своим морфологическим признакам и делятся на малые расы.</a:t>
            </a:r>
            <a:endParaRPr lang="ru-RU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5122" name="Picture 2" descr="https://i.pinimg.com/originals/be/92/39/be9239e07ed1af5848bc860d1bc1b99f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7302" y="2437738"/>
            <a:ext cx="6636255" cy="4420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25143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68346" y="1029730"/>
            <a:ext cx="7422291" cy="1400530"/>
          </a:xfrm>
        </p:spPr>
        <p:txBody>
          <a:bodyPr>
            <a:noAutofit/>
          </a:bodyPr>
          <a:lstStyle/>
          <a:p>
            <a:pPr algn="l"/>
            <a:r>
              <a:rPr lang="ru-RU" sz="3600" b="1" cap="none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3. Доказательство </a:t>
            </a:r>
            <a:r>
              <a:rPr lang="ru-RU" sz="3600" b="1" cap="none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принадлежности человеческих рас к одному биологическому </a:t>
            </a:r>
            <a:r>
              <a:rPr lang="ru-RU" sz="3600" b="1" cap="none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виду.</a:t>
            </a:r>
            <a:endParaRPr lang="ru-RU" sz="3600" b="1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2644346"/>
            <a:ext cx="12002531" cy="4048897"/>
          </a:xfrm>
        </p:spPr>
        <p:txBody>
          <a:bodyPr>
            <a:normAutofit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Характерные признаки рас носят адаптивный характер и в ранний период своего развития возникли как приспособления людей к определенным условиям внешней среды. Например, черный цвет кожи негроидной расы защищает тело от ультрафиолетовых лучей в условиях интенсивного солнечного освещения, а курчавые волосы, не прилегающие плотно к коже, создают воздушную прослойку и предохраняют голову от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перегревания.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Напротив, светлая окраска кожи европеоидной расы, очевидно, образовалась как результат приспособления к северному климату, так как только светлая кожа может обеспечить синтез в организме необходимого количества витамина D в условиях малой интенсивности солнечного освещения. Тонкие губы, узкий разрез глаз и кожная складка в углу глаз (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эпикантус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у монголоидной расы возникли как результат приспособления к постоянным степным ветрам, несущим пыль и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песок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2651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лед самолета">
  <a:themeElements>
    <a:clrScheme name="След самолета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След самолета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лед самолета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6DB8EB18-3657-4051-A897-2ED38832359E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TM04033937[[fn=След самолета]]</Template>
  <TotalTime>193</TotalTime>
  <Words>810</Words>
  <Application>Microsoft Office PowerPoint</Application>
  <PresentationFormat>Широкоэкранный</PresentationFormat>
  <Paragraphs>103</Paragraphs>
  <Slides>21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6" baseType="lpstr">
      <vt:lpstr>Arial</vt:lpstr>
      <vt:lpstr>Calibri</vt:lpstr>
      <vt:lpstr>Century Gothic</vt:lpstr>
      <vt:lpstr>Times New Roman</vt:lpstr>
      <vt:lpstr>След самолета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Вывод:</vt:lpstr>
      <vt:lpstr>3. Доказательство принадлежности человеческих рас к одному биологическому виду.</vt:lpstr>
      <vt:lpstr>Вывод:</vt:lpstr>
      <vt:lpstr>4. Возникновения рас и механизм расогенеза.  </vt:lpstr>
      <vt:lpstr>Вывод:</vt:lpstr>
      <vt:lpstr>Презентация PowerPoint</vt:lpstr>
      <vt:lpstr>Вывод:</vt:lpstr>
      <vt:lpstr>Исчезнут ли  расы?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Pavel Zezyulya</dc:creator>
  <cp:lastModifiedBy>Usr</cp:lastModifiedBy>
  <cp:revision>22</cp:revision>
  <dcterms:created xsi:type="dcterms:W3CDTF">2017-11-20T18:37:08Z</dcterms:created>
  <dcterms:modified xsi:type="dcterms:W3CDTF">2023-01-12T17:00:45Z</dcterms:modified>
</cp:coreProperties>
</file>