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73" r:id="rId3"/>
    <p:sldId id="286" r:id="rId4"/>
    <p:sldId id="280" r:id="rId5"/>
    <p:sldId id="275" r:id="rId6"/>
    <p:sldId id="285" r:id="rId7"/>
    <p:sldId id="276" r:id="rId8"/>
    <p:sldId id="258" r:id="rId9"/>
    <p:sldId id="281" r:id="rId10"/>
    <p:sldId id="260" r:id="rId11"/>
    <p:sldId id="261" r:id="rId12"/>
    <p:sldId id="27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774"/>
    <a:srgbClr val="2A6A8E"/>
    <a:srgbClr val="317CA5"/>
    <a:srgbClr val="3B929B"/>
    <a:srgbClr val="246086"/>
    <a:srgbClr val="7383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howGuides="1">
      <p:cViewPr>
        <p:scale>
          <a:sx n="70" d="100"/>
          <a:sy n="70" d="100"/>
        </p:scale>
        <p:origin x="-1090" y="-317"/>
      </p:cViewPr>
      <p:guideLst>
        <p:guide orient="horz" pos="2160"/>
        <p:guide pos="38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45CD6-6884-46D5-92E1-8DCD6CF682A8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3DC8D-7993-4882-BB03-43DB16062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1CD5F7-8557-4432-821A-A1F481F39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1920729-B5B4-4DD9-A85D-1C636D5C0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041C73-1ED3-4634-9BFF-BB291B04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81CF95-04AA-4118-A6C9-2D20D1B9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DEC913-7783-4A61-9084-24F38A47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415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3239D1A-830E-4511-8530-200C3758FF39}"/>
              </a:ext>
            </a:extLst>
          </p:cNvPr>
          <p:cNvSpPr/>
          <p:nvPr userDrawn="1"/>
        </p:nvSpPr>
        <p:spPr>
          <a:xfrm>
            <a:off x="263501" y="5467682"/>
            <a:ext cx="7047499" cy="10889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1944001"/>
            <a:ext cx="6582403" cy="4268698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01" y="301319"/>
            <a:ext cx="7047499" cy="1325563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="" xmlns:a16="http://schemas.microsoft.com/office/drawing/2014/main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7451" y="301319"/>
            <a:ext cx="3970500" cy="591137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a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20717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346319"/>
            <a:ext cx="4635001" cy="3037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0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="" xmlns:a16="http://schemas.microsoft.com/office/drawing/2014/main" id="{33940538-1326-4C42-99A7-06766F7828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1936" y="3541318"/>
            <a:ext cx="4635001" cy="3037682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5E926142-FF87-471A-B783-9FD65D53B3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148" y="4377876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26786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9DE27A-5E96-4444-B00D-028ED3F1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1048C76-039D-453A-95C1-4BA434FC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0DB9222-2BE1-4A13-94CB-1F4368EA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A457048-5121-425B-B26E-C3717F12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57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8DF231-B2FD-4B7A-B5CD-37416156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C2CE17A-4D73-43D1-9238-E55442AC7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D071E0-7EB3-40A2-834A-C3328684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721D76-9456-42DE-B419-578A3770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18B713-4814-45C6-ADA7-381FA52D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761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1D3400-B609-4CC3-B66D-E76DFE11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B45629-3E29-40E5-8D1C-D83F64512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4C316CE-1E89-4067-906D-D955DC82C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D7CD3B-A164-489E-8079-77267EB7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1A799DA-4CD2-44B8-B3F3-9DBEBE7E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A491B69-656A-4383-9000-9A7E9B68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905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F945E6-2268-4D3C-8E6F-90769DC8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2655F3-D84F-415F-8632-838B525A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6A04799-5C04-4B36-9B8E-83241FDE1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DB2CB76-814C-47B2-A5EB-C50DAE18B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91D1FDA-8421-4C7C-B290-EAC4205BF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13B7BC3-923A-43DC-990D-FC7F860D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A40D7DC-956C-4F9B-B004-BD9ADF8B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4B52A20-89D3-497E-B4C8-A6DEAD40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158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E35A4E-1AF7-490D-BFE4-E21F5291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3044C47-08CD-4A17-8247-E956A3FB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F1C9E3E-6EAE-4AD4-A15B-6C828F40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FCAFD59-ED56-4A32-8C20-46C1731A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9246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2572F9C-B2A4-46CB-BBC4-C617C6C6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608DAC5-2905-4CA3-877F-BA4AC764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3370B56-7DD0-4BC0-8F26-1D0F8572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6285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718839-1342-4439-A018-3380A6CA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C97762-1975-4144-9B88-5AD398CCF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F1533F-E47D-4A88-ADB7-07F217267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0C9B5F5-B73D-4A98-90C9-02F8ADF0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75E6426-D146-47C7-A5FA-BC58B1BF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5106CF-4A4D-4ECF-88A0-58C96EC8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7583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3A2618-217A-416A-8D6B-6F35900D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2C6FCF0-FDFE-44AB-BBFB-3C687CA35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DD11030-36B0-427A-9452-72D852306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14753E7-511E-4912-9469-370A0C9C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A32D637-BD75-4661-835A-3B18A416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22EEFFA-4E61-4FB2-9961-01D99CB9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198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4AA6A93-D06D-4918-9B25-DDA3493DB4A7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BDE7DA0-E59A-4865-A07D-FFF8B680804C}"/>
              </a:ext>
            </a:extLst>
          </p:cNvPr>
          <p:cNvSpPr/>
          <p:nvPr userDrawn="1"/>
        </p:nvSpPr>
        <p:spPr>
          <a:xfrm>
            <a:off x="966000" y="2371500"/>
            <a:ext cx="10260000" cy="2115000"/>
          </a:xfrm>
          <a:prstGeom prst="rect">
            <a:avLst/>
          </a:prstGeom>
          <a:solidFill>
            <a:schemeClr val="bg2">
              <a:lumMod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82FC1B94-B0B9-4B6A-8218-C8C00BEA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400" y="2761625"/>
            <a:ext cx="9807600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471004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9BBDBE-4C52-4AB5-84F8-7D002BA1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90B7FAC-A260-48C5-B763-359CCB172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579448-BF74-4A5D-AD70-AC946F63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514F16B-EA66-4FB2-9ADE-B68E8FED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8685347-8C92-4AC1-9238-55EBC38E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6967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52B8122-9C8F-41AA-A5DA-190D3DBDD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02ADBF3-D461-4082-A004-55F24B8F6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4C41B9A-A3CA-4BD2-90E5-A598B376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FD52E78-F48F-4182-91F6-2D5B38E0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314ADC1-244C-413F-B65E-77EDC5E7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91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FBBB08D-5216-4008-B97A-09B99910BFB1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ECDB09-5E83-4275-BBB8-3B192F64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A505EF8-7397-4F79-980E-40C6A6C82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2EDE99C-96B4-4B0C-9EB0-499540BA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98D351D-1F0C-4528-9A60-306C03970BC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366E90-CF4C-4196-BD9F-ADF8E357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597619A-D243-4547-AA3F-00C07B37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0079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234000"/>
            <a:ext cx="4635001" cy="6390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0"/>
            <a:ext cx="6705600" cy="4432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969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2124000"/>
            <a:ext cx="5246830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32556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="" xmlns:a16="http://schemas.microsoft.com/office/drawing/2014/main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32451" y="212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026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4263549" cy="562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0425" y="2003614"/>
            <a:ext cx="5246830" cy="1889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425" y="414000"/>
            <a:ext cx="5270575" cy="132556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7">
            <a:extLst>
              <a:ext uri="{FF2B5EF4-FFF2-40B4-BE49-F238E27FC236}">
                <a16:creationId xmlns="" xmlns:a16="http://schemas.microsoft.com/office/drawing/2014/main" id="{CE73CE77-5725-4BF9-B0D0-82F43637CB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6584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="" xmlns:a16="http://schemas.microsoft.com/office/drawing/2014/main" id="{5CEA7C33-69FF-4818-80C5-9F75952361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1000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49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5625000" cy="301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4599000"/>
            <a:ext cx="5246830" cy="1957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755000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="" xmlns:a16="http://schemas.microsoft.com/office/drawing/2014/main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1000" y="3609002"/>
            <a:ext cx="5625000" cy="2947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7229475-E52D-403F-9B4E-200CE735E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3500" y="2472659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="" xmlns:a16="http://schemas.microsoft.com/office/drawing/2014/main" id="{54C73A8B-E972-449C-AC10-5C28C8A7F4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79285" y="2450159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0304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1000" y="1764000"/>
            <a:ext cx="3386451" cy="4453243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5" y="144001"/>
            <a:ext cx="11655000" cy="1192680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="" xmlns:a16="http://schemas.microsoft.com/office/drawing/2014/main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549" y="1764001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C45916BE-0C45-47CC-8160-2965B499C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2451" y="1784562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75568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B74117-4A74-4DDF-BFDB-43187E61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BDA6DDD-D297-4D14-BF4B-188B2F5F6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D6C25E1-AA19-49F4-AFE1-1C403F1C2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351D-1F0C-4528-9A60-306C03970BCB}" type="datetimeFigureOut">
              <a:rPr lang="ru-RU" smtClean="0"/>
              <a:pPr/>
              <a:t>29.11.2023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9CBCF4-82C3-4287-AC75-939F9082C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1AC836-7E53-4EE2-A446-E6CE83F33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28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9" r:id="rId4"/>
    <p:sldLayoutId id="2147483661" r:id="rId5"/>
    <p:sldLayoutId id="2147483663" r:id="rId6"/>
    <p:sldLayoutId id="2147483665" r:id="rId7"/>
    <p:sldLayoutId id="2147483666" r:id="rId8"/>
    <p:sldLayoutId id="2147483664" r:id="rId9"/>
    <p:sldLayoutId id="2147483667" r:id="rId10"/>
    <p:sldLayoutId id="2147483668" r:id="rId11"/>
    <p:sldLayoutId id="2147483662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ceper\Desktop\&#1058;&#1088;&#1091;&#1076;%20&#1085;&#1077;&#1089;&#1086;&#1074;&#1077;&#1088;&#1096;&#1077;&#1085;&#1085;&#1086;&#1083;&#1077;&#1090;&#1085;&#1080;&#1093;.mp4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1.xml"/><Relationship Id="rId1" Type="http://schemas.openxmlformats.org/officeDocument/2006/relationships/video" Target="file:///C:\Users\ceper\Desktop\&#1057;&#1086;&#1079;&#1076;&#1072;&#1085;&#1080;&#1077;%20&#1088;&#1072;&#1073;&#1086;&#1095;&#1077;&#1075;&#1086;%20&#1083;&#1080;&#1089;&#1090;&#1072;.mp4" TargetMode="Externa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file:///C:\Users\ceper\Desktop\&#1082;&#1086;&#1087;&#1080;&#1083;&#1082;&#1072;.mp4" TargetMode="External"/><Relationship Id="rId1" Type="http://schemas.openxmlformats.org/officeDocument/2006/relationships/video" Target="file:///C:\Users\ceper\Desktop\&#1060;&#1080;&#1085;.%20&#1075;&#1088;.%20&#1074;%20&#1084;&#1091;&#1083;&#1100;&#1090;&#1080;&#1082;&#1072;&#1093;.mp4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ceper\Desktop\IMG_20231003_140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7CA5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1449000"/>
            <a:ext cx="9675000" cy="1125000"/>
          </a:xfrm>
          <a:prstGeom prst="rect">
            <a:avLst/>
          </a:prstGeom>
          <a:solidFill>
            <a:srgbClr val="317CA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>
              <a:solidFill>
                <a:srgbClr val="225774"/>
              </a:solidFill>
              <a:latin typeface="+mj-lt"/>
            </a:endParaRPr>
          </a:p>
          <a:p>
            <a:r>
              <a:rPr lang="ru-RU" sz="2800" b="1" dirty="0" smtClean="0">
                <a:solidFill>
                  <a:srgbClr val="225774"/>
                </a:solidFill>
                <a:latin typeface="+mj-lt"/>
              </a:rPr>
              <a:t>ИНТЕРАКТИВНЫЕ </a:t>
            </a:r>
            <a:r>
              <a:rPr lang="ru-RU" sz="2800" b="1" dirty="0" smtClean="0">
                <a:solidFill>
                  <a:srgbClr val="225774"/>
                </a:solidFill>
                <a:latin typeface="+mj-lt"/>
              </a:rPr>
              <a:t>ФОРМЫ ОБУЧЕНИЯ НА УРОКАХ ИСТОРИИ И ОБЩЕСТВОЗНАНИЯ</a:t>
            </a:r>
          </a:p>
          <a:p>
            <a:pPr algn="ctr"/>
            <a:endParaRPr lang="ru-RU" sz="3200" dirty="0">
              <a:solidFill>
                <a:srgbClr val="22577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6000" y="5409000"/>
            <a:ext cx="8865000" cy="1260000"/>
          </a:xfrm>
          <a:prstGeom prst="rect">
            <a:avLst/>
          </a:prstGeom>
          <a:solidFill>
            <a:srgbClr val="317CA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225774"/>
                </a:solidFill>
                <a:latin typeface="+mj-lt"/>
              </a:rPr>
              <a:t>АВТОР: </a:t>
            </a:r>
            <a:r>
              <a:rPr lang="ru-RU" sz="2800" b="1" dirty="0" smtClean="0">
                <a:solidFill>
                  <a:srgbClr val="225774"/>
                </a:solidFill>
                <a:latin typeface="+mj-lt"/>
              </a:rPr>
              <a:t>АМЕДИЕВА Э. М., учитель истории и обществознания МБОУ «Школы №19 им. С. Н. Котова </a:t>
            </a:r>
          </a:p>
          <a:p>
            <a:r>
              <a:rPr lang="ru-RU" sz="2800" b="1" dirty="0" smtClean="0">
                <a:solidFill>
                  <a:srgbClr val="225774"/>
                </a:solidFill>
                <a:latin typeface="+mj-lt"/>
              </a:rPr>
              <a:t>г. Феодосии»</a:t>
            </a:r>
            <a:endParaRPr lang="ru-RU" sz="2800" b="1" dirty="0">
              <a:solidFill>
                <a:srgbClr val="225774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0904F01C-B3E7-42D7-8852-633242386D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1000" y="1719000"/>
            <a:ext cx="6191830" cy="18899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800" dirty="0" smtClean="0"/>
              <a:t>Во время проведения ролевой игры моделируется ситуация,  оживают детали прошлого.</a:t>
            </a:r>
          </a:p>
          <a:p>
            <a:pPr marL="0" indent="0" algn="just">
              <a:buNone/>
            </a:pPr>
            <a:r>
              <a:rPr lang="ru-RU" sz="1800" dirty="0" smtClean="0"/>
              <a:t>Дидактической особенностью ролевой </a:t>
            </a:r>
            <a:r>
              <a:rPr lang="ru-RU" sz="1800" dirty="0" smtClean="0"/>
              <a:t>игры </a:t>
            </a:r>
            <a:r>
              <a:rPr lang="ru-RU" sz="1800" dirty="0" smtClean="0"/>
              <a:t>является то, что одновременно с процессом закрепления изученного материала, ученики знакомятся с основными элементами судебного процесса.</a:t>
            </a:r>
            <a:endParaRPr lang="ru-RU" sz="18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DEEC7E8-BE7A-41F8-AF6A-6EDB717B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000" y="324000"/>
            <a:ext cx="5270575" cy="132556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КАЗНИТЬ НЕЛЬЗЯ ПОМИЛОВАТЬ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42" name="Picture 2" descr="https://sun9-75.userapi.com/impg/P-fYe4NseJPlz6oEv7Ah38tfQ6QzUh9OH1bD-w/Uql1NAl4EdA.jpg?size=2560x1440&amp;quality=95&amp;sign=0403b8b9751c98d854f846ff9b25ee3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000" y="3744000"/>
            <a:ext cx="4770000" cy="2683125"/>
          </a:xfrm>
          <a:prstGeom prst="rect">
            <a:avLst/>
          </a:prstGeom>
          <a:noFill/>
          <a:effectLst>
            <a:outerShdw blurRad="317500" dist="50800" dir="5400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0244" name="Picture 4" descr="https://sun9-29.userapi.com/impg/Izl4UfvmIF4LnkrlXCw1Uo2RLTOcHzmdS1oIbg/deZ3hKmRN_g.jpg?size=1620x2160&amp;quality=95&amp;sign=547ec476a17937c3e712297aa707636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000" y="864000"/>
            <a:ext cx="3847500" cy="5130000"/>
          </a:xfrm>
          <a:prstGeom prst="rect">
            <a:avLst/>
          </a:prstGeom>
          <a:noFill/>
          <a:effectLst>
            <a:outerShdw blurRad="596900" dist="50800" dir="5400000" algn="ctr" rotWithShape="0">
              <a:srgbClr val="000000">
                <a:alpha val="54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981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D03C1512-468D-4363-995A-5D766A36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000" y="279000"/>
            <a:ext cx="5085000" cy="1755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46086"/>
                </a:solidFill>
              </a:rPr>
              <a:t/>
            </a:r>
            <a:br>
              <a:rPr lang="en-US" dirty="0" smtClean="0">
                <a:solidFill>
                  <a:srgbClr val="246086"/>
                </a:solidFill>
              </a:rPr>
            </a:br>
            <a:r>
              <a:rPr lang="ru-RU" sz="3600" dirty="0" smtClean="0">
                <a:solidFill>
                  <a:srgbClr val="246086"/>
                </a:solidFill>
              </a:rPr>
              <a:t>ЕСЛИ БЫ ПЁТР </a:t>
            </a:r>
            <a:r>
              <a:rPr lang="en-US" sz="3600" dirty="0" smtClean="0">
                <a:solidFill>
                  <a:srgbClr val="246086"/>
                </a:solidFill>
              </a:rPr>
              <a:t>I</a:t>
            </a:r>
            <a:r>
              <a:rPr lang="ru-RU" sz="3600" dirty="0" smtClean="0">
                <a:solidFill>
                  <a:srgbClr val="246086"/>
                </a:solidFill>
              </a:rPr>
              <a:t> ЖИЛ В НАШЕ ВРЕМЯ, У НЕГО БЫ ТОЧНО БЫЛ ПРОФИЛЬ В </a:t>
            </a:r>
            <a:r>
              <a:rPr lang="en-US" sz="3600" dirty="0" smtClean="0">
                <a:solidFill>
                  <a:srgbClr val="246086"/>
                </a:solidFill>
              </a:rPr>
              <a:t>VK</a:t>
            </a:r>
            <a:endParaRPr lang="ru-RU" sz="3600" dirty="0">
              <a:solidFill>
                <a:srgbClr val="246086"/>
              </a:solidFill>
            </a:endParaRPr>
          </a:p>
        </p:txBody>
      </p:sp>
      <p:pic>
        <p:nvPicPr>
          <p:cNvPr id="8193" name="Picture 1" descr="C:\Users\ceper\Desktop\yUi4gyk56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00" y="504000"/>
            <a:ext cx="4905000" cy="3678750"/>
          </a:xfrm>
          <a:prstGeom prst="rect">
            <a:avLst/>
          </a:prstGeom>
          <a:noFill/>
          <a:effectLst>
            <a:outerShdw blurRad="495300" dist="50800" dir="5400000" algn="ctr" rotWithShape="0">
              <a:srgbClr val="000000">
                <a:alpha val="58000"/>
              </a:srgbClr>
            </a:outerShdw>
          </a:effectLst>
        </p:spPr>
      </p:pic>
      <p:pic>
        <p:nvPicPr>
          <p:cNvPr id="8195" name="Picture 3" descr="https://sun9-8.userapi.com/impg/-upB1QWGU2GogsFK2w7rF2-p4yQFltlct_FpMQ/74EK-Fy9CqA.jpg?size=2560x1920&amp;quality=95&amp;sign=a9ed7957f0dbb63d040dc59a54243b3c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000" y="2754000"/>
            <a:ext cx="5310000" cy="3847500"/>
          </a:xfrm>
          <a:prstGeom prst="rect">
            <a:avLst/>
          </a:prstGeom>
          <a:noFill/>
          <a:effectLst>
            <a:outerShdw blurRad="698500" dist="50800" dir="5400000" algn="ctr" rotWithShape="0">
              <a:srgbClr val="000000">
                <a:alpha val="53000"/>
              </a:srgbClr>
            </a:outerShdw>
          </a:effectLst>
        </p:spPr>
      </p:pic>
      <p:pic>
        <p:nvPicPr>
          <p:cNvPr id="8197" name="Picture 5" descr="Cтикеры ВК Пётр I. Как получить стикеры ВК Пётр I. Скачать стикеры ВК Пётр  I бесплатно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000" y="4599000"/>
            <a:ext cx="1951801" cy="1951801"/>
          </a:xfrm>
          <a:prstGeom prst="rect">
            <a:avLst/>
          </a:prstGeom>
          <a:noFill/>
        </p:spPr>
      </p:pic>
      <p:pic>
        <p:nvPicPr>
          <p:cNvPr id="8200" name="Picture 8" descr="64win | Стикер #74559 | Пётр 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53000" y="0"/>
            <a:ext cx="1539000" cy="1763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2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sun9-7.userapi.com/impg/E4KUr95t6xaXgbi6l3K4F9poSmU2Qe8BmzQdYQ/tQ2TKc4gZo4.jpg?size=1215x998&amp;quality=95&amp;sign=0ff317ff9460e0aea5d53025a1e93109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000" y="189000"/>
            <a:ext cx="8370000" cy="6525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41000" y="189000"/>
            <a:ext cx="8370000" cy="6525000"/>
          </a:xfrm>
          <a:prstGeom prst="rect">
            <a:avLst/>
          </a:prstGeom>
          <a:solidFill>
            <a:srgbClr val="2A6A8E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41000" y="6088559"/>
            <a:ext cx="9515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225774"/>
                </a:solidFill>
              </a:rPr>
              <a:t>СПАСИБО ЗА ВНИМАНИЕ!</a:t>
            </a:r>
            <a:endParaRPr lang="ru-RU" sz="4400" dirty="0">
              <a:solidFill>
                <a:srgbClr val="22577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0904F01C-B3E7-42D7-8852-633242386D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6000" y="999000"/>
            <a:ext cx="6281830" cy="1260000"/>
          </a:xfrm>
        </p:spPr>
        <p:txBody>
          <a:bodyPr>
            <a:noAutofit/>
          </a:bodyPr>
          <a:lstStyle/>
          <a:p>
            <a:pPr marL="271463" indent="-271463" algn="just">
              <a:lnSpc>
                <a:spcPct val="100000"/>
              </a:lnSpc>
              <a:buAutoNum type="arabicPeriod"/>
            </a:pPr>
            <a:r>
              <a:rPr lang="ru-RU" sz="1600" b="1" dirty="0" smtClean="0"/>
              <a:t>Сертификат «Анти2». </a:t>
            </a:r>
            <a:r>
              <a:rPr lang="ru-RU" sz="1600" dirty="0" smtClean="0"/>
              <a:t>Каждый новый учебный год начинаю с подарков всем своим ученикам. Таким сертификатом можно воспользоваться в течение учебного года на уроке истории или обществознания</a:t>
            </a:r>
            <a:r>
              <a:rPr lang="ru-RU" sz="1800" dirty="0" smtClean="0"/>
              <a:t>. </a:t>
            </a:r>
          </a:p>
          <a:p>
            <a:pPr marL="271463" indent="-271463" algn="just">
              <a:buFont typeface="Arial" panose="020B0604020202020204" pitchFamily="34" charset="0"/>
              <a:buAutoNum type="arabicPeriod"/>
            </a:pPr>
            <a:r>
              <a:rPr lang="ru-RU" sz="1600" b="1" dirty="0" err="1" smtClean="0"/>
              <a:t>Монеточка</a:t>
            </a:r>
            <a:r>
              <a:rPr lang="ru-RU" sz="1600" b="1" dirty="0" smtClean="0"/>
              <a:t>. </a:t>
            </a:r>
            <a:r>
              <a:rPr lang="ru-RU" sz="1600" dirty="0" smtClean="0"/>
              <a:t>Даётся ребенку за ответ, дополнение и т.п. (какой-либо вид работы на уроке). В зависимости от сложности задания ребенок получает монетку или </a:t>
            </a:r>
            <a:r>
              <a:rPr lang="ru-RU" sz="1600" dirty="0" smtClean="0"/>
              <a:t>полмонетки</a:t>
            </a:r>
            <a:r>
              <a:rPr lang="ru-RU" sz="1600" dirty="0" smtClean="0"/>
              <a:t>, в конце урока меняет на оценку. Обговариваю в начале урока сколько будет стоить «5», «4», «3». Эта система помогает решить спорный вопрос в оценке ребенка.</a:t>
            </a:r>
            <a:endParaRPr lang="ru-RU" sz="16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DEEC7E8-BE7A-41F8-AF6A-6EDB717B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000" y="0"/>
            <a:ext cx="5270575" cy="132556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«МОТИВАШКИ»!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7892" name="Picture 4" descr="fée clochette - Бесплатный анимированный гифка - PicMix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1000" y="1089000"/>
            <a:ext cx="1596000" cy="162093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56000" y="3744000"/>
            <a:ext cx="625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buAutoNum type="arabicPeriod" startAt="3"/>
            </a:pPr>
            <a:r>
              <a:rPr lang="ru-RU" sz="1600" b="1" dirty="0" smtClean="0"/>
              <a:t>Закладки </a:t>
            </a:r>
            <a:r>
              <a:rPr lang="ru-RU" sz="1600" dirty="0" smtClean="0"/>
              <a:t>со всеми правителями династии Романовых в</a:t>
            </a:r>
          </a:p>
          <a:p>
            <a:pPr marL="342900" indent="-342900"/>
            <a:r>
              <a:rPr lang="ru-RU" sz="1600" b="1" dirty="0" smtClean="0"/>
              <a:t>       </a:t>
            </a:r>
            <a:r>
              <a:rPr lang="ru-RU" sz="1600" dirty="0" smtClean="0"/>
              <a:t>подарок именинникам.</a:t>
            </a:r>
            <a:endParaRPr lang="ru-RU" sz="1600" dirty="0"/>
          </a:p>
        </p:txBody>
      </p:sp>
      <p:pic>
        <p:nvPicPr>
          <p:cNvPr id="1026" name="Picture 2" descr="C:\Users\ceper\Desktop\15I-nILK2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000" y="2664000"/>
            <a:ext cx="2295000" cy="4041482"/>
          </a:xfrm>
          <a:prstGeom prst="rect">
            <a:avLst/>
          </a:prstGeom>
          <a:noFill/>
          <a:effectLst>
            <a:outerShdw blurRad="444500" dist="50800" dir="5400000" algn="ctr" rotWithShape="0">
              <a:srgbClr val="000000">
                <a:alpha val="54000"/>
              </a:srgbClr>
            </a:outerShdw>
          </a:effectLst>
        </p:spPr>
      </p:pic>
      <p:pic>
        <p:nvPicPr>
          <p:cNvPr id="1027" name="Picture 3" descr="C:\Users\ceper\Desktop\6C7XbDiC6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1000" y="4914000"/>
            <a:ext cx="4348000" cy="1764000"/>
          </a:xfrm>
          <a:prstGeom prst="rect">
            <a:avLst/>
          </a:prstGeom>
          <a:noFill/>
          <a:effectLst>
            <a:outerShdw blurRad="596900" dist="50800" dir="2820000" algn="ctr" rotWithShape="0">
              <a:srgbClr val="000000">
                <a:alpha val="33000"/>
              </a:srgbClr>
            </a:outerShdw>
          </a:effectLst>
        </p:spPr>
      </p:pic>
      <p:pic>
        <p:nvPicPr>
          <p:cNvPr id="2" name="Picture 2" descr="C:\Users\ceper\Desktop\wQB4137ePE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000" y="234000"/>
            <a:ext cx="2859000" cy="6390000"/>
          </a:xfrm>
          <a:prstGeom prst="rect">
            <a:avLst/>
          </a:prstGeom>
          <a:noFill/>
          <a:effectLst>
            <a:outerShdw blurRad="736600" dist="50800" dir="5400000" algn="ctr" rotWithShape="0">
              <a:schemeClr val="bg1">
                <a:lumMod val="65000"/>
                <a:alpha val="73000"/>
              </a:scheme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981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0904F01C-B3E7-42D7-8852-633242386D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17001" y="1944000"/>
            <a:ext cx="5174999" cy="2070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300" dirty="0" smtClean="0"/>
              <a:t>Начнём урок с </a:t>
            </a:r>
          </a:p>
          <a:p>
            <a:pPr marL="0" indent="87313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300" dirty="0" smtClean="0"/>
              <a:t> просмотра и обсуждения видеоролика, притчи;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300" dirty="0" smtClean="0"/>
              <a:t> объекта, который относится к теме урока;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300" dirty="0" smtClean="0"/>
              <a:t> картинки, которая подскажет название темы урока.</a:t>
            </a:r>
          </a:p>
          <a:p>
            <a:pPr marL="0" indent="0">
              <a:lnSpc>
                <a:spcPct val="100000"/>
              </a:lnSpc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DEEC7E8-BE7A-41F8-AF6A-6EDB717B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317CA5"/>
                </a:solidFill>
              </a:rPr>
              <a:t>КАК УРОК НАЧНЁШЬ - ТАК ЕГО И ПРОВЕДЁШЬ!</a:t>
            </a:r>
            <a:endParaRPr lang="ru-RU" sz="3200" dirty="0">
              <a:solidFill>
                <a:srgbClr val="317CA5"/>
              </a:solidFill>
            </a:endParaRPr>
          </a:p>
        </p:txBody>
      </p:sp>
      <p:pic>
        <p:nvPicPr>
          <p:cNvPr id="9" name="Рисунок 8" descr="MyCollage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2108" r="12108"/>
          <a:stretch>
            <a:fillRect/>
          </a:stretch>
        </p:blipFill>
        <p:spPr>
          <a:xfrm>
            <a:off x="246000" y="189001"/>
            <a:ext cx="2489913" cy="3285000"/>
          </a:xfrm>
        </p:spPr>
      </p:pic>
      <p:pic>
        <p:nvPicPr>
          <p:cNvPr id="3073" name="Picture 1" descr="C:\Users\ceper\Desktop\MyColl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1000" y="1944000"/>
            <a:ext cx="3060000" cy="3060000"/>
          </a:xfrm>
          <a:prstGeom prst="rect">
            <a:avLst/>
          </a:prstGeom>
          <a:noFill/>
        </p:spPr>
      </p:pic>
      <p:sp>
        <p:nvSpPr>
          <p:cNvPr id="28" name="Овальная выноска 27"/>
          <p:cNvSpPr/>
          <p:nvPr/>
        </p:nvSpPr>
        <p:spPr>
          <a:xfrm>
            <a:off x="2991000" y="639000"/>
            <a:ext cx="2880000" cy="11700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При первом знакомстве с рыбкой.</a:t>
            </a:r>
          </a:p>
          <a:p>
            <a:pPr algn="ctr">
              <a:buFontTx/>
              <a:buChar char="-"/>
            </a:pPr>
            <a:r>
              <a:rPr lang="ru-RU" sz="1100" dirty="0" smtClean="0"/>
              <a:t> Как вы думаете, ребята, для чего мне понадобится сегодня этот предмет?</a:t>
            </a:r>
          </a:p>
          <a:p>
            <a:pPr algn="ctr">
              <a:buFontTx/>
              <a:buChar char="-"/>
            </a:pPr>
            <a:r>
              <a:rPr lang="ru-RU" sz="1100" dirty="0" smtClean="0"/>
              <a:t> Чтобы давать  нам леща! </a:t>
            </a:r>
            <a:r>
              <a:rPr lang="ru-RU" sz="1100" dirty="0" smtClean="0">
                <a:sym typeface="Wingdings" pitchFamily="2" charset="2"/>
              </a:rPr>
              <a:t></a:t>
            </a:r>
            <a:endParaRPr lang="ru-RU" sz="1100" dirty="0"/>
          </a:p>
        </p:txBody>
      </p:sp>
      <p:sp>
        <p:nvSpPr>
          <p:cNvPr id="3080" name="AutoShape 8" descr="Как почувствовать себя старым? Зумеры просят миллениалов не пользоваться  смайликами со слезами радости и, похоже, что эмодзи действительно выдают  возра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Овальная выноска 30"/>
          <p:cNvSpPr/>
          <p:nvPr/>
        </p:nvSpPr>
        <p:spPr>
          <a:xfrm>
            <a:off x="3486000" y="5319000"/>
            <a:ext cx="2565000" cy="1080000"/>
          </a:xfrm>
          <a:prstGeom prst="wedgeEllipseCallout">
            <a:avLst>
              <a:gd name="adj1" fmla="val 31187"/>
              <a:gd name="adj2" fmla="val -79238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Появление рыбки в классе – знак того, что на уроке  будет использоваться приём  «</a:t>
            </a:r>
            <a:r>
              <a:rPr lang="ru-RU" sz="1100" dirty="0" err="1" smtClean="0"/>
              <a:t>Фишбоун</a:t>
            </a:r>
            <a:r>
              <a:rPr lang="ru-RU" sz="1100" dirty="0" smtClean="0"/>
              <a:t>».</a:t>
            </a:r>
          </a:p>
        </p:txBody>
      </p:sp>
      <p:sp>
        <p:nvSpPr>
          <p:cNvPr id="32" name="Облако 31"/>
          <p:cNvSpPr/>
          <p:nvPr/>
        </p:nvSpPr>
        <p:spPr>
          <a:xfrm>
            <a:off x="246000" y="1764000"/>
            <a:ext cx="2385000" cy="855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100" dirty="0" smtClean="0"/>
              <a:t> А яблоко то к чему?</a:t>
            </a:r>
          </a:p>
          <a:p>
            <a:pPr algn="ctr"/>
            <a:r>
              <a:rPr lang="ru-RU" sz="1100" dirty="0" smtClean="0"/>
              <a:t> - Поговорим о моральном выборе.</a:t>
            </a:r>
            <a:endParaRPr lang="ru-RU" sz="1100" dirty="0"/>
          </a:p>
        </p:txBody>
      </p:sp>
      <p:pic>
        <p:nvPicPr>
          <p:cNvPr id="3076" name="Picture 4" descr="https://sun9-40.userapi.com/impg/9_u07oUCL4xExt-n4y2GxrsI1zc7vT0XUMSDhA/WksNP8GDB14.jpg?size=1080x1499&amp;quality=95&amp;sign=0084e933179907745f83d0110586bed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000" y="4284000"/>
            <a:ext cx="1755000" cy="2435875"/>
          </a:xfrm>
          <a:prstGeom prst="rect">
            <a:avLst/>
          </a:prstGeom>
          <a:noFill/>
        </p:spPr>
      </p:pic>
      <p:pic>
        <p:nvPicPr>
          <p:cNvPr id="3077" name="Picture 5" descr="C:\Users\ceper\Desktop\Без названия.jf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6000" y="4869000"/>
            <a:ext cx="2686050" cy="1704975"/>
          </a:xfrm>
          <a:prstGeom prst="rect">
            <a:avLst/>
          </a:prstGeom>
          <a:noFill/>
          <a:effectLst>
            <a:outerShdw blurRad="596900" dist="50800" dir="5400000" sx="105000" sy="105000" algn="ctr" rotWithShape="0">
              <a:schemeClr val="tx2">
                <a:lumMod val="75000"/>
                <a:alpha val="65000"/>
              </a:schemeClr>
            </a:outerShdw>
          </a:effectLst>
        </p:spPr>
      </p:pic>
      <p:sp>
        <p:nvSpPr>
          <p:cNvPr id="17" name="Выноска-облако 16"/>
          <p:cNvSpPr/>
          <p:nvPr/>
        </p:nvSpPr>
        <p:spPr>
          <a:xfrm>
            <a:off x="9471000" y="4419000"/>
            <a:ext cx="2025000" cy="1170000"/>
          </a:xfrm>
          <a:prstGeom prst="cloudCallout">
            <a:avLst>
              <a:gd name="adj1" fmla="val -58847"/>
              <a:gd name="adj2" fmla="val 30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Зрю на мир</a:t>
            </a:r>
          </a:p>
          <a:p>
            <a:pPr algn="ctr"/>
            <a:endParaRPr lang="ru-RU" dirty="0"/>
          </a:p>
        </p:txBody>
      </p:sp>
      <p:sp>
        <p:nvSpPr>
          <p:cNvPr id="18" name="Выноска-облако 17"/>
          <p:cNvSpPr/>
          <p:nvPr/>
        </p:nvSpPr>
        <p:spPr>
          <a:xfrm>
            <a:off x="1281000" y="3519000"/>
            <a:ext cx="1980000" cy="990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bg1"/>
              </a:solidFill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Какую функцию денег я иллюстрирую?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81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0904F01C-B3E7-42D7-8852-633242386D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5999" y="2003614"/>
            <a:ext cx="4971255" cy="188999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800" dirty="0" smtClean="0"/>
              <a:t>Разбавляем наши классические тесты, фронтальные опросы, письменные ответы на вопросы </a:t>
            </a:r>
            <a:r>
              <a:rPr lang="ru-RU" sz="1800" dirty="0" err="1" smtClean="0"/>
              <a:t>пазлами</a:t>
            </a:r>
            <a:r>
              <a:rPr lang="ru-RU" sz="1800" dirty="0" smtClean="0"/>
              <a:t>, кубиком </a:t>
            </a:r>
            <a:r>
              <a:rPr lang="ru-RU" sz="1800" dirty="0" err="1" smtClean="0"/>
              <a:t>Блума</a:t>
            </a:r>
            <a:r>
              <a:rPr lang="ru-RU" sz="1800" dirty="0" smtClean="0"/>
              <a:t>, специально разработанным для уроков истории и обществознания, гармошками…</a:t>
            </a:r>
            <a:endParaRPr lang="ru-RU" sz="18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DEEC7E8-BE7A-41F8-AF6A-6EDB717B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425" y="459000"/>
            <a:ext cx="5270575" cy="132556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317CA5"/>
                </a:solidFill>
              </a:rPr>
              <a:t>АКТУАЛИЗИРУЕМ ЗНАНИЯ НЕСКУЧНО</a:t>
            </a:r>
            <a:endParaRPr lang="ru-RU" sz="3200" dirty="0">
              <a:solidFill>
                <a:srgbClr val="317CA5"/>
              </a:solidFill>
            </a:endParaRPr>
          </a:p>
        </p:txBody>
      </p:sp>
      <p:pic>
        <p:nvPicPr>
          <p:cNvPr id="1027" name="Picture 3" descr="C:\Users\ceper\Desktop\Сним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000" y="4824000"/>
            <a:ext cx="1890000" cy="1726045"/>
          </a:xfrm>
          <a:prstGeom prst="rect">
            <a:avLst/>
          </a:prstGeom>
          <a:noFill/>
        </p:spPr>
      </p:pic>
      <p:sp>
        <p:nvSpPr>
          <p:cNvPr id="14" name="Выноска-облако 13"/>
          <p:cNvSpPr/>
          <p:nvPr/>
        </p:nvSpPr>
        <p:spPr>
          <a:xfrm>
            <a:off x="1146000" y="3699000"/>
            <a:ext cx="1980000" cy="945000"/>
          </a:xfrm>
          <a:prstGeom prst="cloudCallout">
            <a:avLst>
              <a:gd name="adj1" fmla="val -45207"/>
              <a:gd name="adj2" fmla="val 55885"/>
            </a:avLst>
          </a:prstGeom>
          <a:solidFill>
            <a:srgbClr val="7383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ОПЯТЬ ТЕСТЫ? </a:t>
            </a:r>
            <a:r>
              <a:rPr lang="ru-RU" dirty="0" smtClean="0"/>
              <a:t>😠</a:t>
            </a:r>
            <a:endParaRPr lang="ru-RU" dirty="0"/>
          </a:p>
        </p:txBody>
      </p:sp>
      <p:pic>
        <p:nvPicPr>
          <p:cNvPr id="2050" name="Picture 2" descr="C:\Users\ceper\Desktop\vlfQR93hp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00" y="144000"/>
            <a:ext cx="3015000" cy="3015000"/>
          </a:xfrm>
          <a:prstGeom prst="rect">
            <a:avLst/>
          </a:prstGeom>
          <a:noFill/>
          <a:effectLst>
            <a:outerShdw blurRad="635000" dist="50800" dir="5400000" algn="ctr" rotWithShape="0">
              <a:schemeClr val="bg1">
                <a:lumMod val="65000"/>
                <a:alpha val="58000"/>
              </a:schemeClr>
            </a:outerShdw>
          </a:effectLst>
        </p:spPr>
      </p:pic>
      <p:pic>
        <p:nvPicPr>
          <p:cNvPr id="2051" name="Picture 3" descr="C:\Users\ceper\Desktop\1Ruxt_Sre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6000" y="3744000"/>
            <a:ext cx="2970000" cy="2970000"/>
          </a:xfrm>
          <a:prstGeom prst="rect">
            <a:avLst/>
          </a:prstGeom>
          <a:noFill/>
          <a:effectLst>
            <a:outerShdw blurRad="647700" dist="50800" dir="5400000" algn="ctr" rotWithShape="0">
              <a:schemeClr val="bg1">
                <a:lumMod val="65000"/>
                <a:alpha val="58000"/>
              </a:schemeClr>
            </a:outerShdw>
          </a:effectLst>
        </p:spPr>
      </p:pic>
      <p:pic>
        <p:nvPicPr>
          <p:cNvPr id="2053" name="Picture 5" descr="C:\Users\ceper\Desktop\a5oJr6T4q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1000" y="2529000"/>
            <a:ext cx="3150000" cy="3150000"/>
          </a:xfrm>
          <a:prstGeom prst="rect">
            <a:avLst/>
          </a:prstGeom>
          <a:noFill/>
          <a:effectLst>
            <a:outerShdw blurRad="647700" dist="50800" dir="5400000" algn="ctr" rotWithShape="0">
              <a:schemeClr val="bg1">
                <a:lumMod val="65000"/>
                <a:alpha val="57000"/>
              </a:scheme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981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0904F01C-B3E7-42D7-8852-633242386D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6000" y="1224000"/>
            <a:ext cx="5021830" cy="18899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cs typeface="Calibri Light" pitchFamily="34" charset="0"/>
              </a:rPr>
              <a:t>Мнемотехника — </a:t>
            </a:r>
            <a:r>
              <a:rPr lang="ru-RU" sz="1800" dirty="0" smtClean="0"/>
              <a:t>это совокупность приёмов, увеличивающих объём памяти и облегчающих запоминание информации.</a:t>
            </a:r>
          </a:p>
          <a:p>
            <a:pPr marL="0" indent="0" algn="just">
              <a:buNone/>
            </a:pPr>
            <a:r>
              <a:rPr lang="ru-RU" sz="1800" dirty="0" smtClean="0"/>
              <a:t>В основе мнемонического запоминания лежит визуализация — образное конспектирование, во время которого абстрактные понятия получают визуальные, </a:t>
            </a:r>
            <a:r>
              <a:rPr lang="ru-RU" sz="1800" dirty="0" err="1" smtClean="0"/>
              <a:t>аудиальные</a:t>
            </a:r>
            <a:r>
              <a:rPr lang="ru-RU" sz="1800" dirty="0" smtClean="0"/>
              <a:t> или кинестетические воплощения в памяти</a:t>
            </a:r>
            <a:r>
              <a:rPr lang="ru-RU" sz="1600" dirty="0" smtClean="0"/>
              <a:t>.  </a:t>
            </a:r>
            <a:endParaRPr lang="ru-RU" sz="16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DEEC7E8-BE7A-41F8-AF6A-6EDB717B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000" y="0"/>
            <a:ext cx="5135575" cy="132556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МНЕМОТЕХНИКА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Рисунок 8" descr="sos-sos-from-the-kids.gif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9962" b="9962"/>
          <a:stretch>
            <a:fillRect/>
          </a:stretch>
        </p:blipFill>
        <p:spPr>
          <a:xfrm>
            <a:off x="516000" y="819000"/>
            <a:ext cx="2950082" cy="1440000"/>
          </a:xfrm>
        </p:spPr>
      </p:pic>
      <p:pic>
        <p:nvPicPr>
          <p:cNvPr id="39940" name="Picture 4" descr="C:\Users\ceper\Desktop\91b1ca6fdbfd199856cb5300e21e85d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6000" y="4599000"/>
            <a:ext cx="1109066" cy="1095863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291000" y="189000"/>
            <a:ext cx="4500000" cy="225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738341"/>
                </a:solidFill>
              </a:rPr>
              <a:t>Элементы </a:t>
            </a:r>
          </a:p>
          <a:p>
            <a:r>
              <a:rPr lang="ru-RU" b="1" dirty="0" smtClean="0">
                <a:solidFill>
                  <a:srgbClr val="738341"/>
                </a:solidFill>
              </a:rPr>
              <a:t>правоотношения</a:t>
            </a:r>
          </a:p>
          <a:p>
            <a:endParaRPr lang="ru-RU" dirty="0" smtClean="0">
              <a:solidFill>
                <a:srgbClr val="246086"/>
              </a:solidFill>
            </a:endParaRPr>
          </a:p>
          <a:p>
            <a:r>
              <a:rPr lang="ru-RU" b="1" dirty="0" smtClean="0">
                <a:solidFill>
                  <a:srgbClr val="317CA5"/>
                </a:solidFill>
              </a:rPr>
              <a:t>С – субъект</a:t>
            </a:r>
          </a:p>
          <a:p>
            <a:r>
              <a:rPr lang="ru-RU" b="1" dirty="0" smtClean="0">
                <a:solidFill>
                  <a:srgbClr val="317CA5"/>
                </a:solidFill>
              </a:rPr>
              <a:t>О – объект</a:t>
            </a:r>
          </a:p>
          <a:p>
            <a:r>
              <a:rPr lang="ru-RU" b="1" dirty="0" smtClean="0">
                <a:solidFill>
                  <a:srgbClr val="317CA5"/>
                </a:solidFill>
              </a:rPr>
              <a:t>С – содержание</a:t>
            </a:r>
          </a:p>
          <a:p>
            <a:endParaRPr lang="ru-RU" dirty="0"/>
          </a:p>
        </p:txBody>
      </p:sp>
      <p:pic>
        <p:nvPicPr>
          <p:cNvPr id="39941" name="Picture 5" descr="C:\Users\ceper\Desktop\sos-sos-from-the-kid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000" y="684000"/>
            <a:ext cx="2189893" cy="1231266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156000" y="2709000"/>
            <a:ext cx="6255000" cy="3555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01000" y="2754000"/>
            <a:ext cx="4320000" cy="495000"/>
          </a:xfrm>
          <a:prstGeom prst="roundRect">
            <a:avLst/>
          </a:prstGeom>
          <a:solidFill>
            <a:srgbClr val="317C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ФОРМЫ РАЦИОНАЛЬНОГО ПОЗНАНИЯ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6000" y="3339000"/>
            <a:ext cx="1710000" cy="810000"/>
          </a:xfrm>
          <a:prstGeom prst="roundRect">
            <a:avLst/>
          </a:prstGeom>
          <a:solidFill>
            <a:srgbClr val="3B92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Понятие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6000" y="4239000"/>
            <a:ext cx="1755000" cy="855000"/>
          </a:xfrm>
          <a:prstGeom prst="roundRect">
            <a:avLst/>
          </a:prstGeom>
          <a:solidFill>
            <a:srgbClr val="3B92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Суждение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6000" y="5184000"/>
            <a:ext cx="1710000" cy="855000"/>
          </a:xfrm>
          <a:prstGeom prst="roundRect">
            <a:avLst/>
          </a:prstGeom>
          <a:solidFill>
            <a:srgbClr val="3B92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Умозаключение</a:t>
            </a:r>
            <a:endParaRPr lang="ru-RU" sz="16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2091000" y="3654000"/>
            <a:ext cx="315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136000" y="4599000"/>
            <a:ext cx="315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2091000" y="5499000"/>
            <a:ext cx="315000" cy="27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96000" y="3339000"/>
            <a:ext cx="1980000" cy="810000"/>
          </a:xfrm>
          <a:prstGeom prst="roundRect">
            <a:avLst/>
          </a:prstGeom>
          <a:solidFill>
            <a:srgbClr val="7383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- мысль, отражающая предметы в их общих и существенных признаках</a:t>
            </a:r>
            <a:endParaRPr lang="ru-RU" sz="12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541000" y="4239000"/>
            <a:ext cx="1980000" cy="855000"/>
          </a:xfrm>
          <a:prstGeom prst="roundRect">
            <a:avLst/>
          </a:prstGeom>
          <a:solidFill>
            <a:srgbClr val="7383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  - форма мысли, в которой через связь понятий утверждается или отрицается что-либо</a:t>
            </a:r>
            <a:endParaRPr lang="ru-RU" sz="12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6000" y="5184000"/>
            <a:ext cx="1980000" cy="900000"/>
          </a:xfrm>
          <a:prstGeom prst="roundRect">
            <a:avLst/>
          </a:prstGeom>
          <a:solidFill>
            <a:srgbClr val="7383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 </a:t>
            </a:r>
            <a:r>
              <a:rPr lang="ru-RU" sz="1200" dirty="0" smtClean="0"/>
              <a:t>- это вывод , сделанный на основе двух или более суждений</a:t>
            </a:r>
            <a:endParaRPr lang="ru-RU" sz="1200" dirty="0"/>
          </a:p>
        </p:txBody>
      </p:sp>
      <p:sp>
        <p:nvSpPr>
          <p:cNvPr id="27" name="Выноска-облако 26"/>
          <p:cNvSpPr/>
          <p:nvPr/>
        </p:nvSpPr>
        <p:spPr>
          <a:xfrm>
            <a:off x="4566000" y="3294000"/>
            <a:ext cx="1665000" cy="810000"/>
          </a:xfrm>
          <a:prstGeom prst="cloudCallout">
            <a:avLst/>
          </a:prstGeom>
          <a:solidFill>
            <a:srgbClr val="3B92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Пчёлы, мухи, комары - насекомые</a:t>
            </a:r>
            <a:endParaRPr lang="ru-RU" sz="1200" dirty="0"/>
          </a:p>
        </p:txBody>
      </p:sp>
      <p:sp>
        <p:nvSpPr>
          <p:cNvPr id="28" name="Выноска-облако 27"/>
          <p:cNvSpPr/>
          <p:nvPr/>
        </p:nvSpPr>
        <p:spPr>
          <a:xfrm>
            <a:off x="4656000" y="4239000"/>
            <a:ext cx="1710000" cy="765000"/>
          </a:xfrm>
          <a:prstGeom prst="cloudCallout">
            <a:avLst/>
          </a:prstGeom>
          <a:solidFill>
            <a:srgbClr val="3B92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Если у мухи есть крылья – она летает</a:t>
            </a:r>
            <a:endParaRPr lang="ru-RU" sz="1200" dirty="0"/>
          </a:p>
        </p:txBody>
      </p:sp>
      <p:sp>
        <p:nvSpPr>
          <p:cNvPr id="29" name="Выноска-облако 28"/>
          <p:cNvSpPr/>
          <p:nvPr/>
        </p:nvSpPr>
        <p:spPr>
          <a:xfrm>
            <a:off x="4521000" y="5139000"/>
            <a:ext cx="1845000" cy="900000"/>
          </a:xfrm>
          <a:prstGeom prst="cloudCallout">
            <a:avLst/>
          </a:prstGeom>
          <a:solidFill>
            <a:srgbClr val="3B92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Мухи везде летают и являются переносчиками болезней</a:t>
            </a:r>
            <a:endParaRPr lang="ru-RU" sz="1000" dirty="0"/>
          </a:p>
        </p:txBody>
      </p:sp>
      <p:pic>
        <p:nvPicPr>
          <p:cNvPr id="30" name="Picture 4" descr="C:\Users\ceper\Desktop\91b1ca6fdbfd199856cb5300e21e85d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000" y="4014000"/>
            <a:ext cx="1109066" cy="1095863"/>
          </a:xfrm>
          <a:prstGeom prst="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6906000" y="3969000"/>
            <a:ext cx="4905000" cy="26100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38341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266000" y="4104000"/>
            <a:ext cx="4365000" cy="54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Структурные компоненты (подсистемы) политической системы общества</a:t>
            </a:r>
            <a:endParaRPr lang="ru-RU" dirty="0"/>
          </a:p>
        </p:txBody>
      </p:sp>
      <p:pic>
        <p:nvPicPr>
          <p:cNvPr id="3074" name="Picture 2" descr="C:\Users\ceper\Desktop\h8-_GzJSZl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6000" y="4914000"/>
            <a:ext cx="1346438" cy="1518393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8571000" y="4779000"/>
            <a:ext cx="217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46086"/>
                </a:solidFill>
              </a:rPr>
              <a:t>Ф</a:t>
            </a:r>
            <a:r>
              <a:rPr lang="ru-RU" dirty="0" smtClean="0"/>
              <a:t> - функциональная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8571000" y="5049000"/>
            <a:ext cx="2438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46086"/>
                </a:solidFill>
              </a:rPr>
              <a:t>И</a:t>
            </a:r>
            <a:r>
              <a:rPr lang="ru-RU" dirty="0" smtClean="0"/>
              <a:t> - институциональная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8571000" y="5364000"/>
            <a:ext cx="1806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46086"/>
                </a:solidFill>
              </a:rPr>
              <a:t>Н</a:t>
            </a:r>
            <a:r>
              <a:rPr lang="ru-RU" dirty="0" smtClean="0"/>
              <a:t> - нормативная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8571000" y="5679000"/>
            <a:ext cx="208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46086"/>
                </a:solidFill>
              </a:rPr>
              <a:t>И</a:t>
            </a:r>
            <a:r>
              <a:rPr lang="ru-RU" dirty="0" smtClean="0"/>
              <a:t> - идеологическая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8571000" y="5994000"/>
            <a:ext cx="225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46086"/>
                </a:solidFill>
              </a:rPr>
              <a:t>К</a:t>
            </a:r>
            <a:r>
              <a:rPr lang="ru-RU" dirty="0" smtClean="0"/>
              <a:t> - коммуникативная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81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0904F01C-B3E7-42D7-8852-633242386D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36000" y="1494000"/>
            <a:ext cx="6191830" cy="1889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dirty="0" smtClean="0"/>
              <a:t>Учитель предлагает </a:t>
            </a:r>
            <a:r>
              <a:rPr lang="uk-UA" sz="1800" dirty="0" err="1" smtClean="0"/>
              <a:t>обучающимся</a:t>
            </a:r>
            <a:r>
              <a:rPr lang="uk-UA" sz="1800" smtClean="0"/>
              <a:t> </a:t>
            </a:r>
            <a:r>
              <a:rPr lang="uk-UA" sz="1800" smtClean="0"/>
              <a:t>8 </a:t>
            </a:r>
            <a:r>
              <a:rPr lang="uk-UA" sz="1800" dirty="0" err="1" smtClean="0"/>
              <a:t>класса</a:t>
            </a:r>
            <a:r>
              <a:rPr lang="uk-UA" sz="1800" dirty="0" smtClean="0"/>
              <a:t> </a:t>
            </a:r>
            <a:r>
              <a:rPr lang="uk-UA" sz="1800" dirty="0" err="1" smtClean="0"/>
              <a:t>вакансии</a:t>
            </a:r>
            <a:r>
              <a:rPr lang="uk-UA" sz="1800" dirty="0" smtClean="0"/>
              <a:t> для </a:t>
            </a:r>
            <a:r>
              <a:rPr lang="uk-UA" sz="1800" dirty="0" err="1" smtClean="0"/>
              <a:t>трудоустройства</a:t>
            </a:r>
            <a:r>
              <a:rPr lang="uk-UA" sz="1800" dirty="0" smtClean="0"/>
              <a:t>. Ученики </a:t>
            </a:r>
            <a:r>
              <a:rPr lang="uk-UA" sz="1800" dirty="0" err="1" smtClean="0"/>
              <a:t>их</a:t>
            </a:r>
            <a:r>
              <a:rPr lang="uk-UA" sz="1800" dirty="0" smtClean="0"/>
              <a:t> </a:t>
            </a:r>
            <a:r>
              <a:rPr lang="uk-UA" sz="1800" dirty="0" err="1" smtClean="0"/>
              <a:t>изучают</a:t>
            </a:r>
            <a:r>
              <a:rPr lang="uk-UA" sz="1800" dirty="0" smtClean="0"/>
              <a:t>, </a:t>
            </a:r>
            <a:r>
              <a:rPr lang="uk-UA" sz="1800" dirty="0" err="1" smtClean="0"/>
              <a:t>обращаются</a:t>
            </a:r>
            <a:r>
              <a:rPr lang="uk-UA" sz="1800" dirty="0" smtClean="0"/>
              <a:t> к </a:t>
            </a:r>
            <a:r>
              <a:rPr lang="uk-UA" sz="1800" dirty="0" err="1" smtClean="0"/>
              <a:t>имеющимся</a:t>
            </a:r>
            <a:r>
              <a:rPr lang="uk-UA" sz="1800" dirty="0" smtClean="0"/>
              <a:t> в </a:t>
            </a:r>
            <a:r>
              <a:rPr lang="uk-UA" sz="1800" dirty="0" err="1" smtClean="0"/>
              <a:t>кейсе</a:t>
            </a:r>
            <a:r>
              <a:rPr lang="uk-UA" sz="1800" dirty="0" smtClean="0"/>
              <a:t> документам – Трудовому кодексу РФ, </a:t>
            </a:r>
            <a:r>
              <a:rPr lang="uk-UA" sz="1800" dirty="0" err="1" smtClean="0"/>
              <a:t>памятке</a:t>
            </a:r>
            <a:r>
              <a:rPr lang="uk-UA" sz="1800" dirty="0" smtClean="0"/>
              <a:t> </a:t>
            </a:r>
            <a:r>
              <a:rPr lang="ru-RU" sz="1800" dirty="0" smtClean="0"/>
              <a:t>«</a:t>
            </a:r>
            <a:r>
              <a:rPr lang="uk-UA" sz="1800" dirty="0" smtClean="0"/>
              <a:t>Труд </a:t>
            </a:r>
            <a:r>
              <a:rPr lang="uk-UA" sz="1800" dirty="0" err="1" smtClean="0"/>
              <a:t>несовершеннолетних</a:t>
            </a:r>
            <a:r>
              <a:rPr lang="ru-RU" sz="1800" dirty="0" smtClean="0"/>
              <a:t>» и принимают решение, подойдёт ли им предложенная вакансия.</a:t>
            </a:r>
            <a:endParaRPr lang="ru-RU" sz="18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DEEC7E8-BE7A-41F8-AF6A-6EDB717B7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6000" y="279000"/>
            <a:ext cx="5270575" cy="1325563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bg2">
                    <a:lumMod val="25000"/>
                  </a:schemeClr>
                </a:solidFill>
              </a:rPr>
              <a:t>КЕЙС-МЕТОД В ДЕЙСТВИИ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ceper\Desktop\b30b4278422d1a20db024de523e253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000" y="144000"/>
            <a:ext cx="3701518" cy="3555000"/>
          </a:xfrm>
          <a:prstGeom prst="rect">
            <a:avLst/>
          </a:prstGeom>
          <a:noFill/>
        </p:spPr>
      </p:pic>
      <p:pic>
        <p:nvPicPr>
          <p:cNvPr id="10" name="Труд несовершеннолетних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916000" y="3294000"/>
            <a:ext cx="5445000" cy="3375000"/>
          </a:xfrm>
          <a:prstGeom prst="rect">
            <a:avLst/>
          </a:prstGeom>
        </p:spPr>
      </p:pic>
      <p:pic>
        <p:nvPicPr>
          <p:cNvPr id="2" name="Picture 2" descr="C:\Users\ceper\Desktop\gHK8h7VkJd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000" y="3969000"/>
            <a:ext cx="3652000" cy="2629155"/>
          </a:xfrm>
          <a:prstGeom prst="rect">
            <a:avLst/>
          </a:prstGeom>
          <a:noFill/>
          <a:effectLst>
            <a:outerShdw blurRad="431800" dist="50800" dir="5400000" algn="ctr" rotWithShape="0">
              <a:srgbClr val="000000">
                <a:alpha val="5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9815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89ED4D9B-E4A9-465D-A548-1D244669C8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000" y="909000"/>
            <a:ext cx="6828502" cy="136221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500" dirty="0" smtClean="0"/>
              <a:t>Рабочий лист – это одноразовое дидактическое пособие на печатной основе, применяемое на небольшом отрезке учебного процесса. Обязательным элементом рабочего листа выступают учебные задания с требованиями ответа в специально созданных формах (заготовках).</a:t>
            </a:r>
            <a:endParaRPr lang="ru-RU" sz="15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0E18E6C-70B1-45A2-ABA3-E8103AF8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279001"/>
            <a:ext cx="6705600" cy="629999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246086"/>
                </a:solidFill>
              </a:rPr>
              <a:t>РАБОЧИЕ ЛИСТЫ</a:t>
            </a:r>
            <a:endParaRPr lang="ru-RU" sz="4000" dirty="0"/>
          </a:p>
        </p:txBody>
      </p:sp>
      <p:sp>
        <p:nvSpPr>
          <p:cNvPr id="10" name="Текст 8">
            <a:extLst>
              <a:ext uri="{FF2B5EF4-FFF2-40B4-BE49-F238E27FC236}">
                <a16:creationId xmlns="" xmlns:a16="http://schemas.microsoft.com/office/drawing/2014/main" id="{C8BEA3FC-2A9D-4522-A3B1-702B5A3557F5}"/>
              </a:ext>
            </a:extLst>
          </p:cNvPr>
          <p:cNvSpPr txBox="1">
            <a:spLocks/>
          </p:cNvSpPr>
          <p:nvPr/>
        </p:nvSpPr>
        <p:spPr>
          <a:xfrm>
            <a:off x="336000" y="5184000"/>
            <a:ext cx="3304852" cy="15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3500" dirty="0"/>
          </a:p>
        </p:txBody>
      </p:sp>
      <p:sp>
        <p:nvSpPr>
          <p:cNvPr id="11" name="Текст 8">
            <a:extLst>
              <a:ext uri="{FF2B5EF4-FFF2-40B4-BE49-F238E27FC236}">
                <a16:creationId xmlns="" xmlns:a16="http://schemas.microsoft.com/office/drawing/2014/main" id="{E36D7608-9EB6-41E8-8AB0-E136B359B9CA}"/>
              </a:ext>
            </a:extLst>
          </p:cNvPr>
          <p:cNvSpPr txBox="1">
            <a:spLocks/>
          </p:cNvSpPr>
          <p:nvPr/>
        </p:nvSpPr>
        <p:spPr>
          <a:xfrm>
            <a:off x="3829396" y="3609000"/>
            <a:ext cx="3304852" cy="1391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900" dirty="0"/>
          </a:p>
        </p:txBody>
      </p:sp>
      <p:sp>
        <p:nvSpPr>
          <p:cNvPr id="12" name="Текст 8">
            <a:extLst>
              <a:ext uri="{FF2B5EF4-FFF2-40B4-BE49-F238E27FC236}">
                <a16:creationId xmlns="" xmlns:a16="http://schemas.microsoft.com/office/drawing/2014/main" id="{A47D31EC-05DA-4DD7-BF22-5C3DA92A40E7}"/>
              </a:ext>
            </a:extLst>
          </p:cNvPr>
          <p:cNvSpPr txBox="1">
            <a:spLocks/>
          </p:cNvSpPr>
          <p:nvPr/>
        </p:nvSpPr>
        <p:spPr>
          <a:xfrm>
            <a:off x="3846000" y="5229000"/>
            <a:ext cx="3555000" cy="1391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5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2259000"/>
            <a:ext cx="423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46086"/>
                </a:solidFill>
              </a:rPr>
              <a:t>Какие задачи решает рабочий лист?</a:t>
            </a:r>
            <a:endParaRPr lang="ru-RU" sz="2000" b="1" dirty="0">
              <a:solidFill>
                <a:srgbClr val="246086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1000" y="2979000"/>
            <a:ext cx="3105000" cy="1125000"/>
          </a:xfrm>
          <a:prstGeom prst="roundRect">
            <a:avLst/>
          </a:prstGeom>
          <a:solidFill>
            <a:srgbClr val="7383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000"/>
              </a:spcBef>
            </a:pPr>
            <a:r>
              <a:rPr 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1. Соответствие требованиям ФГОС</a:t>
            </a:r>
          </a:p>
          <a:p>
            <a:pPr lvl="0">
              <a:spcBef>
                <a:spcPts val="1000"/>
              </a:spcBef>
            </a:pPr>
            <a:r>
              <a:rPr 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Вариативность обучения, формирование </a:t>
            </a:r>
            <a:r>
              <a:rPr lang="ru-RU" sz="1200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метапредметных</a:t>
            </a:r>
            <a:r>
              <a:rPr lang="ru-RU" sz="1200" dirty="0" smtClean="0">
                <a:solidFill>
                  <a:schemeClr val="bg1"/>
                </a:solidFill>
                <a:cs typeface="Arial" panose="020B0604020202020204" pitchFamily="34" charset="0"/>
              </a:rPr>
              <a:t>  УУД</a:t>
            </a:r>
            <a:endParaRPr lang="ru-RU" sz="14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76000" y="4239000"/>
            <a:ext cx="3105000" cy="1170000"/>
          </a:xfrm>
          <a:prstGeom prst="roundRect">
            <a:avLst/>
          </a:prstGeom>
          <a:solidFill>
            <a:srgbClr val="7383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ru-RU" sz="1400" b="1" dirty="0" smtClean="0">
                <a:solidFill>
                  <a:schemeClr val="bg1"/>
                </a:solidFill>
              </a:rPr>
              <a:t>2. Индивидуальный подход</a:t>
            </a:r>
          </a:p>
          <a:p>
            <a:pPr lvl="0"/>
            <a:endParaRPr lang="ru-RU" sz="1400" b="1" dirty="0" smtClean="0">
              <a:solidFill>
                <a:schemeClr val="bg1"/>
              </a:solidFill>
            </a:endParaRPr>
          </a:p>
          <a:p>
            <a:pPr lvl="0"/>
            <a:r>
              <a:rPr lang="ru-RU" sz="1200" dirty="0" smtClean="0">
                <a:solidFill>
                  <a:schemeClr val="bg1"/>
                </a:solidFill>
              </a:rPr>
              <a:t>Оформление рабочих листов не привязано к учебнику; разнообразные задания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66000" y="5544000"/>
            <a:ext cx="3015000" cy="1170000"/>
          </a:xfrm>
          <a:prstGeom prst="roundRect">
            <a:avLst/>
          </a:prstGeom>
          <a:solidFill>
            <a:srgbClr val="7383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 smtClean="0"/>
          </a:p>
          <a:p>
            <a:r>
              <a:rPr lang="ru-RU" sz="1400" b="1" dirty="0" smtClean="0"/>
              <a:t>3. Разнообразие форм учебной деятельности</a:t>
            </a:r>
          </a:p>
          <a:p>
            <a:r>
              <a:rPr lang="ru-RU" sz="1200" dirty="0" smtClean="0"/>
              <a:t>Различные варианты заданий с включением элементов текстовых </a:t>
            </a:r>
            <a:r>
              <a:rPr lang="ru-RU" sz="1200" dirty="0" err="1" smtClean="0"/>
              <a:t>квестов</a:t>
            </a:r>
            <a:r>
              <a:rPr lang="ru-RU" sz="1200" dirty="0" smtClean="0"/>
              <a:t> или игр</a:t>
            </a:r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56000" y="4239000"/>
            <a:ext cx="3015000" cy="1125000"/>
          </a:xfrm>
          <a:prstGeom prst="roundRect">
            <a:avLst/>
          </a:prstGeom>
          <a:solidFill>
            <a:srgbClr val="7383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</a:pPr>
            <a:endParaRPr lang="ru-RU" sz="1600" b="1" dirty="0" smtClean="0">
              <a:solidFill>
                <a:schemeClr val="bg1"/>
              </a:solidFill>
            </a:endParaRPr>
          </a:p>
          <a:p>
            <a:pPr lvl="0">
              <a:lnSpc>
                <a:spcPct val="120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4. Возможность многоразового использования</a:t>
            </a:r>
          </a:p>
          <a:p>
            <a:pPr lvl="0">
              <a:lnSpc>
                <a:spcPct val="120000"/>
              </a:lnSpc>
            </a:pPr>
            <a:r>
              <a:rPr lang="ru-RU" sz="1200" dirty="0" smtClean="0">
                <a:solidFill>
                  <a:schemeClr val="bg1"/>
                </a:solidFill>
              </a:rPr>
              <a:t>Листы можно </a:t>
            </a:r>
            <a:r>
              <a:rPr lang="ru-RU" sz="1200" dirty="0" err="1" smtClean="0">
                <a:solidFill>
                  <a:schemeClr val="bg1"/>
                </a:solidFill>
              </a:rPr>
              <a:t>заламинировать</a:t>
            </a:r>
            <a:r>
              <a:rPr lang="ru-RU" sz="1200" dirty="0" smtClean="0">
                <a:solidFill>
                  <a:schemeClr val="bg1"/>
                </a:solidFill>
              </a:rPr>
              <a:t>, редактировать</a:t>
            </a:r>
          </a:p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41000" y="2934000"/>
            <a:ext cx="3105000" cy="1125000"/>
          </a:xfrm>
          <a:prstGeom prst="roundRect">
            <a:avLst/>
          </a:prstGeom>
          <a:solidFill>
            <a:srgbClr val="7383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b="1" dirty="0" smtClean="0">
              <a:solidFill>
                <a:schemeClr val="bg1"/>
              </a:solidFill>
            </a:endParaRPr>
          </a:p>
          <a:p>
            <a:pPr lvl="0"/>
            <a:r>
              <a:rPr lang="ru-RU" sz="1400" b="1" dirty="0" smtClean="0">
                <a:solidFill>
                  <a:schemeClr val="bg1"/>
                </a:solidFill>
              </a:rPr>
              <a:t>5. Лучший способ </a:t>
            </a:r>
            <a:r>
              <a:rPr lang="ru-RU" sz="1400" b="1" dirty="0" smtClean="0">
                <a:solidFill>
                  <a:prstClr val="white"/>
                </a:solidFill>
              </a:rPr>
              <a:t>запоминания</a:t>
            </a:r>
          </a:p>
          <a:p>
            <a:pPr lvl="0"/>
            <a:endParaRPr lang="ru-RU" sz="1400" b="1" dirty="0" smtClean="0">
              <a:solidFill>
                <a:prstClr val="black"/>
              </a:solidFill>
            </a:endParaRPr>
          </a:p>
          <a:p>
            <a:pPr lvl="0"/>
            <a:r>
              <a:rPr lang="ru-RU" sz="1200" dirty="0" smtClean="0">
                <a:solidFill>
                  <a:schemeClr val="bg1"/>
                </a:solidFill>
              </a:rPr>
              <a:t>За счёт возможности визуализации. В дальнейшем можно использовать как конспект</a:t>
            </a:r>
          </a:p>
          <a:p>
            <a:pPr algn="ctr"/>
            <a:endParaRPr lang="ru-RU" dirty="0"/>
          </a:p>
        </p:txBody>
      </p:sp>
      <p:pic>
        <p:nvPicPr>
          <p:cNvPr id="22" name="Создание рабочего лист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36000" y="684000"/>
            <a:ext cx="3756000" cy="2817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050306" y="234000"/>
            <a:ext cx="319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Создаём рабочий лист вместе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ceper\Desktop\9ZHBsQKID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6000" y="3818958"/>
            <a:ext cx="2205000" cy="2942042"/>
          </a:xfrm>
          <a:prstGeom prst="rect">
            <a:avLst/>
          </a:prstGeom>
          <a:noFill/>
        </p:spPr>
      </p:pic>
      <p:sp>
        <p:nvSpPr>
          <p:cNvPr id="25" name="Стрелка вниз 24"/>
          <p:cNvSpPr/>
          <p:nvPr/>
        </p:nvSpPr>
        <p:spPr>
          <a:xfrm>
            <a:off x="10506000" y="3519000"/>
            <a:ext cx="315000" cy="27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690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65B2F55E-580B-4296-905F-D1E4972E85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6000" y="1989000"/>
            <a:ext cx="5907245" cy="1980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900" dirty="0" smtClean="0"/>
              <a:t>После просмотра мультфильма обсуждаем с ребятами ошибки героев и возможные пути их </a:t>
            </a:r>
            <a:r>
              <a:rPr lang="ru-RU" sz="1900" dirty="0" err="1" smtClean="0"/>
              <a:t>избежания</a:t>
            </a:r>
            <a:r>
              <a:rPr lang="ru-RU" sz="1900" dirty="0" smtClean="0"/>
              <a:t>, исправления</a:t>
            </a:r>
            <a:endParaRPr lang="en-US" sz="19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EB6B96C1-61E4-429A-89CA-09BB7D4AD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38341"/>
                </a:solidFill>
              </a:rPr>
              <a:t>ФИНАНСОВАЯ ГРАМОТНОСТЬ В МУЛЬТФИЛЬМАХ</a:t>
            </a:r>
            <a:endParaRPr lang="ru-RU" dirty="0">
              <a:solidFill>
                <a:srgbClr val="738341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3711000" y="2889000"/>
            <a:ext cx="2835000" cy="1665000"/>
          </a:xfrm>
          <a:prstGeom prst="cloudCallout">
            <a:avLst>
              <a:gd name="adj1" fmla="val -50282"/>
              <a:gd name="adj2" fmla="val 57964"/>
            </a:avLst>
          </a:prstGeom>
          <a:solidFill>
            <a:srgbClr val="7383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Я пригожусь и здесь. Побуду сегодня финансовой подушкой!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31000" y="279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Фин. гр. в мультиках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996000" y="1809000"/>
            <a:ext cx="4504200" cy="3378150"/>
          </a:xfrm>
          <a:prstGeom prst="rect">
            <a:avLst/>
          </a:prstGeom>
        </p:spPr>
      </p:pic>
      <p:pic>
        <p:nvPicPr>
          <p:cNvPr id="13" name="копилка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291000" y="4104000"/>
            <a:ext cx="3330000" cy="249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56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BDEEC7E8-BE7A-41F8-AF6A-6EDB717B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ЮМОР СПАСЁТ МИР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rgbClr val="246086"/>
                </a:solidFill>
              </a:rPr>
              <a:t>и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smtClean="0">
                <a:solidFill>
                  <a:srgbClr val="246086"/>
                </a:solidFill>
              </a:rPr>
              <a:t>поможет подготовиться к ЕГЭ</a:t>
            </a:r>
            <a:endParaRPr lang="ru-RU" sz="3200" dirty="0">
              <a:solidFill>
                <a:srgbClr val="246086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000" y="234000"/>
            <a:ext cx="5130000" cy="3195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9938" name="Picture 2" descr="C:\Users\ceper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000" y="1179000"/>
            <a:ext cx="1935000" cy="1935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71000" y="504000"/>
            <a:ext cx="3285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У Петра I однажды спросили, чем отличается гласность от плюрализма.</a:t>
            </a:r>
          </a:p>
          <a:p>
            <a:pPr algn="ctr"/>
            <a:r>
              <a:rPr lang="ru-RU" sz="1600" dirty="0" smtClean="0"/>
              <a:t>- Гласность, - объяснил им самодержец, - это когда бояре в Думе вслух обсуждают мои единственно верные решения, а плюрализм  - это когда они потом размышляют над тем, в какой из великого множества монастырей они будут сосланы.</a:t>
            </a:r>
            <a:endParaRPr lang="ru-RU" sz="1600" dirty="0"/>
          </a:p>
        </p:txBody>
      </p:sp>
      <p:pic>
        <p:nvPicPr>
          <p:cNvPr id="19" name="Picture 2" descr="C:\Users\ceper\Desktop\ИЗОБРАЖЕНИЯ\менеджер оптимис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000" y="4599000"/>
            <a:ext cx="3420000" cy="1988904"/>
          </a:xfrm>
          <a:prstGeom prst="rect">
            <a:avLst/>
          </a:prstGeom>
          <a:noFill/>
          <a:effectLst>
            <a:outerShdw blurRad="1016000" dist="50800" dir="5400000" sx="90000" sy="90000" algn="ctr" rotWithShape="0">
              <a:schemeClr val="bg2">
                <a:lumMod val="50000"/>
                <a:alpha val="70000"/>
              </a:schemeClr>
            </a:outerShdw>
          </a:effectLst>
        </p:spPr>
      </p:pic>
      <p:sp>
        <p:nvSpPr>
          <p:cNvPr id="20" name="Выноска-облако 19"/>
          <p:cNvSpPr/>
          <p:nvPr/>
        </p:nvSpPr>
        <p:spPr>
          <a:xfrm>
            <a:off x="3036000" y="3789000"/>
            <a:ext cx="1845000" cy="990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Да будет хуже! Будет!</a:t>
            </a:r>
          </a:p>
          <a:p>
            <a:pPr algn="ctr"/>
            <a:endParaRPr lang="ru-RU" dirty="0"/>
          </a:p>
        </p:txBody>
      </p:sp>
      <p:sp>
        <p:nvSpPr>
          <p:cNvPr id="22" name="Выноска-облако 21"/>
          <p:cNvSpPr/>
          <p:nvPr/>
        </p:nvSpPr>
        <p:spPr>
          <a:xfrm>
            <a:off x="0" y="3744000"/>
            <a:ext cx="1620000" cy="990000"/>
          </a:xfrm>
          <a:prstGeom prst="cloudCallout">
            <a:avLst>
              <a:gd name="adj1" fmla="val 43675"/>
              <a:gd name="adj2" fmla="val 56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Хуже уже не будет!</a:t>
            </a:r>
            <a:endParaRPr lang="ru-RU" sz="16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96000" y="2214000"/>
            <a:ext cx="5895000" cy="4275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000" b="1" dirty="0">
              <a:solidFill>
                <a:srgbClr val="73834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266000" y="2394000"/>
            <a:ext cx="3600000" cy="45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ТИПЫ ПОЛИТИЧЕСКОГО ЛИДЕРА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76000" y="2979000"/>
            <a:ext cx="1755000" cy="324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17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738341"/>
                </a:solidFill>
              </a:rPr>
              <a:t>Демократический</a:t>
            </a:r>
            <a:endParaRPr lang="ru-RU" sz="1400" dirty="0">
              <a:solidFill>
                <a:srgbClr val="73834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166000" y="2979000"/>
            <a:ext cx="1845000" cy="324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17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738341"/>
                </a:solidFill>
              </a:rPr>
              <a:t>Авторитарный</a:t>
            </a:r>
            <a:endParaRPr lang="ru-RU" sz="1400" dirty="0">
              <a:solidFill>
                <a:srgbClr val="73834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146000" y="2934000"/>
            <a:ext cx="1755000" cy="3240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17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rgbClr val="738341"/>
                </a:solidFill>
              </a:rPr>
              <a:t>Тоталитарный</a:t>
            </a:r>
            <a:endParaRPr lang="ru-RU" sz="1400" dirty="0">
              <a:solidFill>
                <a:srgbClr val="738341"/>
              </a:solidFill>
            </a:endParaRPr>
          </a:p>
        </p:txBody>
      </p:sp>
      <p:pic>
        <p:nvPicPr>
          <p:cNvPr id="39940" name="Picture 4" descr="https://sun9-19.userapi.com/impg/oGptQjVXbnMiPM5RP83nRoGt7a7c8yXXlDwbPQ/T_2vByqm6Zw.jpg?size=255x167&amp;quality=95&amp;sign=26727e118dff5310b5502c9d383f852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000" y="4914000"/>
            <a:ext cx="1619999" cy="1060940"/>
          </a:xfrm>
          <a:prstGeom prst="rect">
            <a:avLst/>
          </a:prstGeom>
          <a:noFill/>
        </p:spPr>
      </p:pic>
      <p:pic>
        <p:nvPicPr>
          <p:cNvPr id="39942" name="Picture 6" descr="C:\Users\ceper\Desktop\Без названия.jf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06000" y="4599000"/>
            <a:ext cx="1132500" cy="1426950"/>
          </a:xfrm>
          <a:prstGeom prst="rect">
            <a:avLst/>
          </a:prstGeom>
          <a:noFill/>
        </p:spPr>
      </p:pic>
      <p:pic>
        <p:nvPicPr>
          <p:cNvPr id="39943" name="Picture 7" descr="C:\Users\ceper\Desktop\oz38xyNlv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26000" y="4689000"/>
            <a:ext cx="1196975" cy="1463675"/>
          </a:xfrm>
          <a:prstGeom prst="rect">
            <a:avLst/>
          </a:prstGeom>
          <a:noFill/>
        </p:spPr>
      </p:pic>
      <p:sp>
        <p:nvSpPr>
          <p:cNvPr id="36" name="Выноска-облако 35"/>
          <p:cNvSpPr/>
          <p:nvPr/>
        </p:nvSpPr>
        <p:spPr>
          <a:xfrm>
            <a:off x="6231000" y="3564000"/>
            <a:ext cx="1800000" cy="1125000"/>
          </a:xfrm>
          <a:prstGeom prst="cloudCallout">
            <a:avLst>
              <a:gd name="adj1" fmla="val 22173"/>
              <a:gd name="adj2" fmla="val 65799"/>
            </a:avLst>
          </a:prstGeom>
          <a:solidFill>
            <a:srgbClr val="2460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Мы посовещались, и за меня решили.</a:t>
            </a:r>
            <a:endParaRPr lang="ru-RU" sz="1200" dirty="0"/>
          </a:p>
        </p:txBody>
      </p:sp>
      <p:sp>
        <p:nvSpPr>
          <p:cNvPr id="37" name="Выноска-облако 36"/>
          <p:cNvSpPr/>
          <p:nvPr/>
        </p:nvSpPr>
        <p:spPr>
          <a:xfrm>
            <a:off x="8211000" y="3609000"/>
            <a:ext cx="1800000" cy="1125000"/>
          </a:xfrm>
          <a:prstGeom prst="cloudCallout">
            <a:avLst>
              <a:gd name="adj1" fmla="val 22173"/>
              <a:gd name="adj2" fmla="val 65799"/>
            </a:avLst>
          </a:prstGeom>
          <a:solidFill>
            <a:srgbClr val="2460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Мы посовещались, и я решил!</a:t>
            </a:r>
            <a:endParaRPr lang="ru-RU" sz="1200" dirty="0"/>
          </a:p>
        </p:txBody>
      </p:sp>
      <p:sp>
        <p:nvSpPr>
          <p:cNvPr id="38" name="Выноска-облако 37"/>
          <p:cNvSpPr/>
          <p:nvPr/>
        </p:nvSpPr>
        <p:spPr>
          <a:xfrm>
            <a:off x="10146000" y="3519000"/>
            <a:ext cx="1755000" cy="1125000"/>
          </a:xfrm>
          <a:prstGeom prst="cloudCallout">
            <a:avLst>
              <a:gd name="adj1" fmla="val 22173"/>
              <a:gd name="adj2" fmla="val 65799"/>
            </a:avLst>
          </a:prstGeom>
          <a:solidFill>
            <a:srgbClr val="2460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Я решил! А кто вам разрешал совещаться?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2981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3224</TotalTime>
  <Words>726</Words>
  <Application>Microsoft Office PowerPoint</Application>
  <PresentationFormat>Произвольный</PresentationFormat>
  <Paragraphs>95</Paragraphs>
  <Slides>12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«МОТИВАШКИ»!</vt:lpstr>
      <vt:lpstr>КАК УРОК НАЧНЁШЬ - ТАК ЕГО И ПРОВЕДЁШЬ!</vt:lpstr>
      <vt:lpstr>АКТУАЛИЗИРУЕМ ЗНАНИЯ НЕСКУЧНО</vt:lpstr>
      <vt:lpstr>МНЕМОТЕХНИКА</vt:lpstr>
      <vt:lpstr>КЕЙС-МЕТОД В ДЕЙСТВИИ</vt:lpstr>
      <vt:lpstr>РАБОЧИЕ ЛИСТЫ</vt:lpstr>
      <vt:lpstr>ФИНАНСОВАЯ ГРАМОТНОСТЬ В МУЛЬТФИЛЬМАХ</vt:lpstr>
      <vt:lpstr>ЮМОР СПАСЁТ МИР  и поможет подготовиться к ЕГЭ</vt:lpstr>
      <vt:lpstr>КАЗНИТЬ НЕЛЬЗЯ ПОМИЛОВАТЬ</vt:lpstr>
      <vt:lpstr> ЕСЛИ БЫ ПЁТР I ЖИЛ В НАШЕ ВРЕМЯ, У НЕГО БЫ ТОЧНО БЫЛ ПРОФИЛЬ В VK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cepera0102@gmail.com</cp:lastModifiedBy>
  <cp:revision>43</cp:revision>
  <dcterms:created xsi:type="dcterms:W3CDTF">2020-04-20T12:13:29Z</dcterms:created>
  <dcterms:modified xsi:type="dcterms:W3CDTF">2023-11-29T20:40:58Z</dcterms:modified>
</cp:coreProperties>
</file>