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9045769-A346-4694-A12F-0DF3C01940A3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C65A98-A14E-48FF-AB05-887056A71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843" y="313900"/>
            <a:ext cx="11491414" cy="6318912"/>
          </a:xfrm>
        </p:spPr>
        <p:txBody>
          <a:bodyPr>
            <a:normAutofit/>
          </a:bodyPr>
          <a:lstStyle/>
          <a:p>
            <a: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Петрозаводского городского округа</a:t>
            </a: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№11»</a:t>
            </a: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alt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Педагогические приёмы формирования универсальных учебных действий  на уроках русского языка в начальной школе.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                           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</a:rPr>
              <a:t>Автор</a:t>
            </a:r>
            <a:r>
              <a:rPr lang="ru-RU" sz="2200" b="1">
                <a:solidFill>
                  <a:schemeClr val="bg2">
                    <a:lumMod val="25000"/>
                  </a:schemeClr>
                </a:solidFill>
              </a:rPr>
              <a:t>: Тополева </a:t>
            </a:r>
            <a:r>
              <a:rPr lang="ru-RU" sz="2200" b="1" dirty="0">
                <a:solidFill>
                  <a:schemeClr val="bg2">
                    <a:lumMod val="25000"/>
                  </a:schemeClr>
                </a:solidFill>
              </a:rPr>
              <a:t>Александра Константиновна</a:t>
            </a:r>
            <a:br>
              <a:rPr lang="ru-RU" sz="22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                        учитель начальных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57977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98319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Принцип обратной связи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2336" y="2173184"/>
            <a:ext cx="11338560" cy="3925864"/>
          </a:xfrm>
        </p:spPr>
        <p:txBody>
          <a:bodyPr/>
          <a:lstStyle/>
          <a:p>
            <a:r>
              <a:rPr lang="ru-RU" u="sng" dirty="0"/>
              <a:t>Советуйтесь</a:t>
            </a:r>
            <a:endParaRPr lang="ru-RU" dirty="0"/>
          </a:p>
          <a:p>
            <a:r>
              <a:rPr lang="ru-RU" u="sng" dirty="0"/>
              <a:t>Невербальное управление</a:t>
            </a:r>
            <a:endParaRPr lang="ru-RU" dirty="0"/>
          </a:p>
          <a:p>
            <a:r>
              <a:rPr lang="ru-RU" u="sng" dirty="0"/>
              <a:t> Резюме</a:t>
            </a:r>
            <a:r>
              <a:rPr lang="ru-RU" dirty="0"/>
              <a:t> </a:t>
            </a:r>
          </a:p>
          <a:p>
            <a:r>
              <a:rPr lang="ru-RU" dirty="0"/>
              <a:t>«</a:t>
            </a:r>
            <a:r>
              <a:rPr lang="ru-RU" u="sng" dirty="0"/>
              <a:t>Мордашки»</a:t>
            </a:r>
          </a:p>
          <a:p>
            <a:r>
              <a:rPr lang="ru-RU" u="sng" dirty="0"/>
              <a:t>«Светофор»</a:t>
            </a:r>
            <a:endParaRPr lang="ru-RU" dirty="0"/>
          </a:p>
          <a:p>
            <a:r>
              <a:rPr lang="ru-RU" u="sng" dirty="0"/>
              <a:t>Опрос «по цепочке»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395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Принцип идеальности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u="sng" dirty="0"/>
              <a:t>Демонстрация профессионального уровня</a:t>
            </a:r>
            <a:endParaRPr lang="ru-RU" dirty="0"/>
          </a:p>
          <a:p>
            <a:r>
              <a:rPr lang="ru-RU" u="sng" dirty="0"/>
              <a:t>Вход в урок</a:t>
            </a:r>
            <a:endParaRPr lang="ru-RU" dirty="0"/>
          </a:p>
          <a:p>
            <a:r>
              <a:rPr lang="ru-RU" u="sng" dirty="0"/>
              <a:t>Завершение урока</a:t>
            </a:r>
            <a:endParaRPr lang="ru-RU" dirty="0"/>
          </a:p>
          <a:p>
            <a:r>
              <a:rPr lang="ru-RU" u="sng" dirty="0"/>
              <a:t>Показательный ответ</a:t>
            </a:r>
            <a:endParaRPr lang="ru-RU" dirty="0"/>
          </a:p>
          <a:p>
            <a:r>
              <a:rPr lang="ru-RU" u="sng" dirty="0"/>
              <a:t>Идеальный опрос</a:t>
            </a:r>
          </a:p>
          <a:p>
            <a:r>
              <a:rPr lang="ru-RU" u="sng" dirty="0"/>
              <a:t>Тренировочная контрольная работа</a:t>
            </a:r>
          </a:p>
          <a:p>
            <a:r>
              <a:rPr lang="ru-RU" u="sng" dirty="0"/>
              <a:t> </a:t>
            </a:r>
            <a:r>
              <a:rPr lang="ru-RU" u="sng" dirty="0" err="1"/>
              <a:t>Райтинг</a:t>
            </a:r>
            <a:r>
              <a:rPr lang="ru-RU" dirty="0"/>
              <a:t> </a:t>
            </a:r>
          </a:p>
          <a:p>
            <a:r>
              <a:rPr lang="ru-RU" u="sng" dirty="0"/>
              <a:t>Кредит доверия</a:t>
            </a:r>
            <a:endParaRPr lang="ru-RU" dirty="0"/>
          </a:p>
          <a:p>
            <a:r>
              <a:rPr lang="ru-RU" u="sng" dirty="0"/>
              <a:t>Опрос-итог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9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dirty="0"/>
              <a:t>    Немаловажным результатом использования описанных приемов в условиях реализации ФГОС НОО является формирование универсальных учебных действий (УУД), обеспечивающих младшим школьникам умение учиться, способность к саморазвитию и самосовершенствованию.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6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2336" y="2410690"/>
            <a:ext cx="11338560" cy="3688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/>
              <a:t>            </a:t>
            </a:r>
            <a:r>
              <a:rPr lang="ru-RU" sz="5400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2822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      </a:t>
            </a:r>
            <a:r>
              <a:rPr lang="ru-RU" sz="2800" b="1" dirty="0">
                <a:solidFill>
                  <a:srgbClr val="FF0000"/>
                </a:solidFill>
              </a:rPr>
              <a:t>Тема: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Педагогические приёмы формирования универсальных учебных действий  на уроках русского языка в начальной школе.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      </a:t>
            </a:r>
            <a:r>
              <a:rPr lang="ru-RU" b="1" dirty="0">
                <a:solidFill>
                  <a:srgbClr val="FF0000"/>
                </a:solidFill>
              </a:rPr>
              <a:t>Цель:</a:t>
            </a:r>
            <a:r>
              <a:rPr lang="ru-RU" b="1" dirty="0"/>
              <a:t> </a:t>
            </a:r>
            <a:r>
              <a:rPr lang="ru-RU" dirty="0"/>
              <a:t>Повышение компетентности педагогов в освоении приемов формирования УУД на уроках русского языка.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      </a:t>
            </a:r>
            <a:r>
              <a:rPr lang="ru-RU" b="1" dirty="0">
                <a:solidFill>
                  <a:srgbClr val="FF0000"/>
                </a:solidFill>
              </a:rPr>
              <a:t>Задачи: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Раскрыть и осмыслить понятие УУД;</a:t>
            </a:r>
          </a:p>
          <a:p>
            <a:pPr lvl="0"/>
            <a:r>
              <a:rPr lang="ru-RU" dirty="0"/>
              <a:t>Рассмотреть виды УУД, их содержание;</a:t>
            </a:r>
          </a:p>
          <a:p>
            <a:pPr lvl="0"/>
            <a:r>
              <a:rPr lang="ru-RU" dirty="0"/>
              <a:t>Познакомиться с приемами, помогающими формировать УУД на уроках русского 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41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36269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Понятие Универсальных Учебных Действий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r>
              <a:rPr lang="ru-RU" dirty="0"/>
              <a:t>    В </a:t>
            </a:r>
            <a:r>
              <a:rPr lang="ru-RU" b="1" dirty="0"/>
              <a:t>широком смысле</a:t>
            </a:r>
            <a:r>
              <a:rPr lang="ru-RU" dirty="0"/>
              <a:t> </a:t>
            </a:r>
            <a:r>
              <a:rPr lang="ru-RU" b="1" i="1" dirty="0"/>
              <a:t>УУД</a:t>
            </a:r>
            <a:r>
              <a:rPr lang="ru-RU" dirty="0"/>
              <a:t>– это умение учиться, т. е. способность субъекта к саморазвитию и самосовершенствованию путем сознательного и активного присвоения нового социального опыта.</a:t>
            </a:r>
          </a:p>
          <a:p>
            <a:r>
              <a:rPr lang="ru-RU" b="1" i="1" dirty="0"/>
              <a:t>     В узком смысле УУД-</a:t>
            </a:r>
            <a:r>
              <a:rPr lang="ru-RU" dirty="0"/>
              <a:t> это совокупность способов действия учащегося (а также связанных с ними навыков учебной работы), обеспечивающих самостоятельное усвоение новых знаний, формирование умений, включая организацию этого процесса.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6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570015"/>
            <a:ext cx="11379200" cy="1056903"/>
          </a:xfrm>
        </p:spPr>
        <p:txBody>
          <a:bodyPr>
            <a:normAutofit fontScale="90000"/>
          </a:bodyPr>
          <a:lstStyle/>
          <a:p>
            <a:r>
              <a:rPr lang="ru-RU" b="1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УУД делятся на: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1) Личностные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2) Регулятивные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3)Познавательные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4) Коммуникативные</a:t>
            </a:r>
          </a:p>
          <a:p>
            <a:pPr marL="0" indent="0">
              <a:buNone/>
            </a:pPr>
            <a:r>
              <a:rPr lang="ru-RU" b="1" dirty="0"/>
              <a:t> 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88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79020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Педагогические приемы для формирования универсальных учебных действий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ru-RU" dirty="0"/>
            </a:br>
            <a:r>
              <a:rPr lang="ru-RU" dirty="0"/>
              <a:t>     </a:t>
            </a:r>
            <a:r>
              <a:rPr lang="ru-RU" b="1" dirty="0"/>
              <a:t>А. </a:t>
            </a:r>
            <a:r>
              <a:rPr lang="ru-RU" b="1" dirty="0" err="1"/>
              <a:t>Гин</a:t>
            </a:r>
            <a:r>
              <a:rPr lang="ru-RU" b="1" dirty="0"/>
              <a:t> выделяет пять основных принципов педагогической техники.</a:t>
            </a:r>
            <a:r>
              <a:rPr lang="ru-RU" dirty="0"/>
              <a:t> </a:t>
            </a:r>
          </a:p>
          <a:p>
            <a:pPr lvl="0"/>
            <a:r>
              <a:rPr lang="ru-RU" b="1" i="1" dirty="0"/>
              <a:t>Принцип свободы выбора</a:t>
            </a:r>
            <a:r>
              <a:rPr lang="ru-RU" dirty="0"/>
              <a:t> - в любом обучающем или управляющем действии необходимо предоставлять ученику право выбора, которое всегда уравновешивается осознанной ответственностью за свой выбор.</a:t>
            </a:r>
          </a:p>
          <a:p>
            <a:pPr lvl="0"/>
            <a:r>
              <a:rPr lang="ru-RU" b="1" i="1" dirty="0"/>
              <a:t>Принцип открытости </a:t>
            </a:r>
            <a:r>
              <a:rPr lang="ru-RU" dirty="0"/>
              <a:t>- не только давать знания, но и показывать их границы, сталкивать ученика с проблемами, решения которых лежат за пределами изучаемого курса.</a:t>
            </a:r>
          </a:p>
          <a:p>
            <a:pPr lvl="0"/>
            <a:r>
              <a:rPr lang="ru-RU" b="1" i="1" dirty="0"/>
              <a:t>Принцип деятельности</a:t>
            </a:r>
            <a:r>
              <a:rPr lang="ru-RU" dirty="0"/>
              <a:t> - освоение учениками знаний, умений и навыков преимущественно в форме деятельности.</a:t>
            </a:r>
          </a:p>
          <a:p>
            <a:pPr lvl="0"/>
            <a:r>
              <a:rPr lang="ru-RU" b="1" i="1" dirty="0"/>
              <a:t>Принцип обратной связи</a:t>
            </a:r>
            <a:r>
              <a:rPr lang="ru-RU" dirty="0"/>
              <a:t> - регулярно контролировать процесс обучения с помощью развитой системы приемов обратной связи.</a:t>
            </a:r>
          </a:p>
          <a:p>
            <a:pPr lvl="0"/>
            <a:r>
              <a:rPr lang="ru-RU" b="1" i="1" dirty="0"/>
              <a:t>Принцип идеальности</a:t>
            </a:r>
            <a:r>
              <a:rPr lang="ru-RU" dirty="0"/>
              <a:t> - максимально использовать возможности, знания, интересы самих учащихся с целью повышения результативности и уменьшения затрат в процессе обучения.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62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92072"/>
            <a:ext cx="10515600" cy="10779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Основные приемы реализации каждого принципа в начальной школе</a:t>
            </a:r>
            <a:br>
              <a:rPr lang="ru-RU" sz="2700" dirty="0"/>
            </a:br>
            <a:br>
              <a:rPr lang="ru-RU" sz="2700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2538483"/>
            <a:ext cx="10515600" cy="363847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     Приём обучения (обучающий приём)</a:t>
            </a:r>
            <a:r>
              <a:rPr lang="ru-RU" dirty="0"/>
              <a:t> - кратковременное взаимодействие между преподавателем и учениками, направленное на передачу и усвоение конкретного знания, умения, навыка.</a:t>
            </a:r>
          </a:p>
        </p:txBody>
      </p:sp>
    </p:spTree>
    <p:extLst>
      <p:ext uri="{BB962C8B-B14F-4D97-AF65-F5344CB8AC3E}">
        <p14:creationId xmlns:p14="http://schemas.microsoft.com/office/powerpoint/2010/main" val="104379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410195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Принцип свободы выбора</a:t>
            </a:r>
            <a:r>
              <a:rPr lang="ru-RU" dirty="0">
                <a:solidFill>
                  <a:srgbClr val="FF0000"/>
                </a:solidFill>
              </a:rPr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2336" y="2090056"/>
            <a:ext cx="11338560" cy="4008991"/>
          </a:xfrm>
        </p:spPr>
        <p:txBody>
          <a:bodyPr/>
          <a:lstStyle/>
          <a:p>
            <a:r>
              <a:rPr lang="ru-RU" u="sng" dirty="0" err="1"/>
              <a:t>Взаuмоопрос</a:t>
            </a:r>
            <a:endParaRPr lang="ru-RU" dirty="0"/>
          </a:p>
          <a:p>
            <a:r>
              <a:rPr lang="ru-RU" u="sng" dirty="0"/>
              <a:t>Защитный лист</a:t>
            </a:r>
            <a:r>
              <a:rPr lang="ru-RU" dirty="0"/>
              <a:t> </a:t>
            </a:r>
          </a:p>
          <a:p>
            <a:r>
              <a:rPr lang="ru-RU" u="sng" dirty="0"/>
              <a:t>Задание массивом</a:t>
            </a:r>
          </a:p>
          <a:p>
            <a:r>
              <a:rPr lang="ru-RU" u="sng" dirty="0"/>
              <a:t>Самостоятельный выбор задания</a:t>
            </a:r>
            <a:r>
              <a:rPr lang="ru-RU" dirty="0"/>
              <a:t> </a:t>
            </a:r>
          </a:p>
          <a:p>
            <a:r>
              <a:rPr lang="ru-RU" u="sng" dirty="0"/>
              <a:t>Свои </a:t>
            </a:r>
            <a:r>
              <a:rPr lang="ru-RU" u="sng" dirty="0" err="1"/>
              <a:t>пpимepы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16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Принцип открытости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2336" y="2078182"/>
            <a:ext cx="11338560" cy="4020866"/>
          </a:xfrm>
        </p:spPr>
        <p:txBody>
          <a:bodyPr/>
          <a:lstStyle/>
          <a:p>
            <a:r>
              <a:rPr lang="ru-RU" u="sng" dirty="0"/>
              <a:t>Выход за пределы</a:t>
            </a:r>
            <a:endParaRPr lang="ru-RU" dirty="0"/>
          </a:p>
          <a:p>
            <a:r>
              <a:rPr lang="ru-RU" dirty="0"/>
              <a:t> </a:t>
            </a:r>
            <a:r>
              <a:rPr lang="ru-RU" u="sng" dirty="0"/>
              <a:t>Удивляй</a:t>
            </a:r>
            <a:endParaRPr lang="ru-RU" dirty="0"/>
          </a:p>
          <a:p>
            <a:r>
              <a:rPr lang="ru-RU" u="sng" dirty="0"/>
              <a:t>Фантастическая добавка</a:t>
            </a:r>
            <a:r>
              <a:rPr lang="ru-RU" dirty="0"/>
              <a:t> </a:t>
            </a:r>
          </a:p>
          <a:p>
            <a:r>
              <a:rPr lang="ru-RU" u="sng" dirty="0"/>
              <a:t>Вопрос к тексту</a:t>
            </a:r>
            <a:endParaRPr lang="ru-RU" dirty="0"/>
          </a:p>
          <a:p>
            <a:r>
              <a:rPr lang="ru-RU" u="sng" dirty="0"/>
              <a:t>Пересечение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0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Принцип деятельности</a:t>
            </a:r>
            <a:r>
              <a:rPr lang="ru-RU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2336" y="1864426"/>
            <a:ext cx="11338560" cy="4234621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/>
              <a:t>Дай себе помочь</a:t>
            </a:r>
          </a:p>
          <a:p>
            <a:r>
              <a:rPr lang="ru-RU" u="sng" dirty="0"/>
              <a:t>Отсроченная реакция</a:t>
            </a:r>
            <a:endParaRPr lang="ru-RU" dirty="0"/>
          </a:p>
          <a:p>
            <a:r>
              <a:rPr lang="ru-RU" u="sng" dirty="0"/>
              <a:t>Лови ошибку</a:t>
            </a:r>
          </a:p>
          <a:p>
            <a:r>
              <a:rPr lang="ru-RU" u="sng" dirty="0"/>
              <a:t>Повторяем с контролем</a:t>
            </a:r>
            <a:endParaRPr lang="ru-RU" dirty="0"/>
          </a:p>
          <a:p>
            <a:r>
              <a:rPr lang="ru-RU" u="sng" dirty="0"/>
              <a:t>Идеальное задание</a:t>
            </a:r>
            <a:endParaRPr lang="ru-RU" dirty="0"/>
          </a:p>
          <a:p>
            <a:r>
              <a:rPr lang="ru-RU" u="sng" dirty="0"/>
              <a:t>Организация работы в группах</a:t>
            </a:r>
          </a:p>
          <a:p>
            <a:r>
              <a:rPr lang="ru-RU" u="sng" dirty="0"/>
              <a:t>Игры-тренинги</a:t>
            </a:r>
            <a:endParaRPr lang="ru-RU" dirty="0"/>
          </a:p>
          <a:p>
            <a:r>
              <a:rPr lang="ru-RU" u="sng" dirty="0"/>
              <a:t>Театрализация</a:t>
            </a:r>
            <a:endParaRPr lang="ru-RU" dirty="0"/>
          </a:p>
          <a:p>
            <a:r>
              <a:rPr lang="ru-RU" dirty="0"/>
              <a:t> </a:t>
            </a:r>
            <a:r>
              <a:rPr lang="ru-RU" u="sng" dirty="0"/>
              <a:t>"Да" и "Нет</a:t>
            </a:r>
            <a:r>
              <a:rPr lang="ru-RU" dirty="0"/>
              <a:t>"</a:t>
            </a:r>
          </a:p>
          <a:p>
            <a:r>
              <a:rPr lang="ru-RU" u="sng" dirty="0"/>
              <a:t>Логическая цепочка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609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213</Words>
  <Application>Microsoft Office PowerPoint</Application>
  <PresentationFormat>Широкоэкранный</PresentationFormat>
  <Paragraphs>73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Georgia</vt:lpstr>
      <vt:lpstr>Times New Roman</vt:lpstr>
      <vt:lpstr>Wingdings</vt:lpstr>
      <vt:lpstr>Wingdings 2</vt:lpstr>
      <vt:lpstr>Официальная</vt:lpstr>
      <vt:lpstr>Муниципальное бюджетное общеобразовательное учреждение Петрозаводского городского округа «Средняя общеобразовательная школа №11»     Педагогические приёмы формирования универсальных учебных действий  на уроках русского языка в начальной школе.                              Автор: Тополева Александра Константиновна                                                                                                учитель начальных классов</vt:lpstr>
      <vt:lpstr>      Тема: Педагогические приёмы формирования универсальных учебных действий  на уроках русского языка в начальной школе.</vt:lpstr>
      <vt:lpstr>Понятие Универсальных Учебных Действий </vt:lpstr>
      <vt:lpstr> УУД делятся на:  </vt:lpstr>
      <vt:lpstr> Педагогические приемы для формирования универсальных учебных действий </vt:lpstr>
      <vt:lpstr>Основные приемы реализации каждого принципа в начальной школе   </vt:lpstr>
      <vt:lpstr>Принцип свободы выбора  </vt:lpstr>
      <vt:lpstr>Принцип открытости </vt:lpstr>
      <vt:lpstr>Принцип деятельности </vt:lpstr>
      <vt:lpstr>Принцип обратной связи  </vt:lpstr>
      <vt:lpstr>Принцип идеальности 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Петрозаводского городского округа «Средняя общеобразовательная школа №11»     Педагогические приёмы формирования универсальных учебных действий  на уроках русского языка в начальной школе.                                  Автор: Белкина Александра Константиновна                                                                                                    учитель начальных классов</dc:title>
  <dc:creator>pupil</dc:creator>
  <cp:lastModifiedBy>АлександраМонтэсинос</cp:lastModifiedBy>
  <cp:revision>12</cp:revision>
  <dcterms:created xsi:type="dcterms:W3CDTF">2015-11-24T12:43:43Z</dcterms:created>
  <dcterms:modified xsi:type="dcterms:W3CDTF">2024-01-31T16:07:09Z</dcterms:modified>
</cp:coreProperties>
</file>