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306" r:id="rId4"/>
    <p:sldId id="297" r:id="rId5"/>
    <p:sldId id="305" r:id="rId6"/>
    <p:sldId id="262" r:id="rId7"/>
    <p:sldId id="298" r:id="rId8"/>
    <p:sldId id="299" r:id="rId9"/>
    <p:sldId id="269" r:id="rId10"/>
    <p:sldId id="270" r:id="rId11"/>
    <p:sldId id="271" r:id="rId12"/>
    <p:sldId id="272" r:id="rId13"/>
    <p:sldId id="302" r:id="rId14"/>
    <p:sldId id="259" r:id="rId15"/>
  </p:sldIdLst>
  <p:sldSz cx="9144000" cy="6858000" type="screen4x3"/>
  <p:notesSz cx="6761163" cy="9942513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2657-B1AC-40FF-9BA8-30AE658DEF5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98735-6699-4186-80AD-D71E7F3D7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0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98735-6699-4186-80AD-D71E7F3D71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50e7_8099bb8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3311269" cy="3612293"/>
          </a:xfrm>
          <a:prstGeom prst="rect">
            <a:avLst/>
          </a:prstGeom>
        </p:spPr>
      </p:pic>
      <p:pic>
        <p:nvPicPr>
          <p:cNvPr id="7" name="Рисунок 6" descr="0_650ce_ead10366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73319" y="3933057"/>
            <a:ext cx="1970681" cy="2924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50ce_ead10366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49735" y="3749629"/>
            <a:ext cx="2094265" cy="3108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F205-6DEC-4B7A-979A-36907562946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428736"/>
            <a:ext cx="8712968" cy="242889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Использование дидактической игры « Речевое солнышко»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 для детей старшего дошкольного возраста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при подготовке к обучению грамоте</a:t>
            </a:r>
            <a:endParaRPr lang="ru-RU" sz="3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42852"/>
            <a:ext cx="8178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Муниципальное дошкольное образовательное учреждение « </a:t>
            </a:r>
            <a:r>
              <a:rPr lang="ru-RU" b="1" dirty="0">
                <a:latin typeface="Bookman Old Style" pitchFamily="18" charset="0"/>
              </a:rPr>
              <a:t>Д</a:t>
            </a:r>
            <a:r>
              <a:rPr lang="ru-RU" b="1" dirty="0" smtClean="0">
                <a:latin typeface="Bookman Old Style" pitchFamily="18" charset="0"/>
              </a:rPr>
              <a:t>етский сад №26 «Росинка»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г</a:t>
            </a:r>
            <a:r>
              <a:rPr lang="ru-RU" b="1" dirty="0" smtClean="0">
                <a:latin typeface="Bookman Old Style" pitchFamily="18" charset="0"/>
              </a:rPr>
              <a:t>. Верхняя Пышма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725144"/>
            <a:ext cx="4225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Подготовили воспитатели: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Федотова В.В.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Дудина Л.А.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Андриянова З.Н.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4384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Bookman Old Style" pitchFamily="18" charset="0"/>
              </a:rPr>
              <a:t>Дидактическая игра</a:t>
            </a:r>
            <a:br>
              <a:rPr lang="ru-RU" sz="3200" b="1" dirty="0" smtClean="0">
                <a:solidFill>
                  <a:srgbClr val="0000CC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Bookman Old Style" pitchFamily="18" charset="0"/>
              </a:rPr>
              <a:t>«Умная ворона»</a:t>
            </a:r>
            <a:br>
              <a:rPr lang="ru-RU" sz="3200" b="1" dirty="0" smtClean="0">
                <a:solidFill>
                  <a:srgbClr val="0000CC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5720" y="1142984"/>
            <a:ext cx="7776864" cy="55007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Продолжать учить детей определять первый звук в слове, находить его на лучиках солнышка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 игры: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Умная ворона приносит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сундучек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игрушками-животными. Ребенок берет игрушку рассматривает ее называет первый звук в названии игрушки, ищет этот звук на лучиках солнышка.</a:t>
            </a: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47" y="3306771"/>
            <a:ext cx="1771479" cy="2361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87757"/>
            <a:ext cx="1732033" cy="2309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60" y="3254501"/>
            <a:ext cx="1721523" cy="21907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47" y="4653136"/>
            <a:ext cx="1598742" cy="21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109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792088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200" b="1" dirty="0" smtClean="0">
                <a:solidFill>
                  <a:srgbClr val="0000CC"/>
                </a:solidFill>
              </a:rPr>
              <a:t>Дидактическая игра «Волшебное зеркало»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8748464" cy="3816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закрепить умение детей самостоятельно делать артикуляционную гимнастику правильно и четко проговаривая звуки слоги слова стоя у зеркала. Развивать выразительность речи.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игры: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подходит к зеркалу и произносит волшебные слова: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Ну-ка зеркальце смотри!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мне верно повтори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Встану я перед тобой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Повторяй-ка все за мной!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этого берет лучик солнышка и глядя в зеркало произносит звук или слог который на лучике. Можно произносить быстро медленно с разной интонацией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61564"/>
            <a:ext cx="1410234" cy="1880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38578"/>
            <a:ext cx="1656184" cy="20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646378"/>
            <a:ext cx="1656185" cy="2106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12776"/>
            <a:ext cx="1728192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96427"/>
            <a:ext cx="140415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722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Bookman Old Style" pitchFamily="18" charset="0"/>
              </a:rPr>
              <a:t>Дидактическая игра</a:t>
            </a:r>
            <a:br>
              <a:rPr lang="ru-RU" sz="3200" b="1" dirty="0" smtClean="0">
                <a:solidFill>
                  <a:srgbClr val="0000CC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Bookman Old Style" pitchFamily="18" charset="0"/>
              </a:rPr>
              <a:t>« Найди букву»</a:t>
            </a:r>
            <a:endParaRPr lang="ru-RU" sz="3200" b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71546"/>
            <a:ext cx="8208912" cy="50006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Научить детей восприятию отдельных звуков в словах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 игры: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называет звук а потом на лучике показывает букву проговаривает слова где этот звук будет находиться в начале слова середине и конце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Дети должны хлопнуть если звук в начале слова топнуть если в с середине и поднять руки вверх если в конце.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93029"/>
            <a:ext cx="2304256" cy="3072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56992"/>
            <a:ext cx="2355726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15" y="3156326"/>
            <a:ext cx="2021421" cy="26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382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-171400"/>
            <a:ext cx="9144000" cy="3672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Таким образом, дидактическая игра « Речевое солнышко» способствует сенсорному и умственному развитию, помогает закреплять и  обогащать  знания, на базе которых развиваются речевые возможности. Именно поэтому использование дидактической игры в процессе обучения грамоте является одним из основных требований в работе с дошкольниками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93705"/>
            <a:ext cx="1944216" cy="2592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94" y="4437112"/>
            <a:ext cx="1744733" cy="2326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81" y="4764404"/>
            <a:ext cx="1516191" cy="2021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7" y="4941168"/>
            <a:ext cx="1408179" cy="18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382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26876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0036A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7200" b="1" dirty="0">
              <a:ln w="11430"/>
              <a:solidFill>
                <a:srgbClr val="0036A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246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245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6A2"/>
                </a:solidFill>
                <a:latin typeface="Bookman Old Style" pitchFamily="18" charset="0"/>
              </a:rPr>
              <a:t>Актуальность</a:t>
            </a:r>
            <a:r>
              <a:rPr lang="ru-RU" sz="3600" b="1" dirty="0" smtClean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ru-RU" sz="3600" dirty="0">
              <a:solidFill>
                <a:srgbClr val="003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268760"/>
            <a:ext cx="9036497" cy="53285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</a:t>
            </a:r>
            <a:r>
              <a:rPr lang="ru-RU" sz="2800" b="1" dirty="0" smtClean="0">
                <a:latin typeface="Bookman Old Style" pitchFamily="18" charset="0"/>
              </a:rPr>
              <a:t>Одной из самых важных целей дошкольного образования является подготовка детей к школе.</a:t>
            </a:r>
          </a:p>
          <a:p>
            <a:pPr algn="just">
              <a:buNone/>
            </a:pPr>
            <a:r>
              <a:rPr lang="ru-RU" sz="2800" b="1" dirty="0" smtClean="0">
                <a:latin typeface="Bookman Old Style" pitchFamily="18" charset="0"/>
              </a:rPr>
              <a:t>   Одна из форм подготовки детей – это обучение грамоте. Эта работа включает в себя: развитие фонематического слуха, устной речи, навыки в составлении и анализе предложений, в делении слов на слоги, развитую мелкую моторику кистей рук. </a:t>
            </a:r>
            <a:endParaRPr lang="ru-RU" sz="28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505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Цель</a:t>
            </a:r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:</a:t>
            </a:r>
            <a:r>
              <a:rPr lang="ru-RU" b="1" dirty="0">
                <a:solidFill>
                  <a:srgbClr val="0000CC"/>
                </a:solidFill>
                <a:latin typeface="Bookman Old Style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Вызвать у детей желание играть в игру;</a:t>
            </a: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Активизировать и заполнить  знания детей о буквах русского алфавита;</a:t>
            </a: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Продолжать учить различать гласные и согласные звуки;</a:t>
            </a: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Закрепить умение определять первый звук в слове, различать твердые и мягкие согласные звуки;</a:t>
            </a: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Формировать умение делить слова на слоги;</a:t>
            </a: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Развивать </a:t>
            </a:r>
            <a:r>
              <a:rPr lang="ru-RU" sz="2800" b="1" dirty="0" err="1" smtClean="0">
                <a:latin typeface="Bookman Old Style" panose="02050604050505020204" pitchFamily="18" charset="0"/>
              </a:rPr>
              <a:t>внимание,память,связную</a:t>
            </a:r>
            <a:r>
              <a:rPr lang="ru-RU" sz="2800" b="1" dirty="0" smtClean="0">
                <a:latin typeface="Bookman Old Style" panose="02050604050505020204" pitchFamily="18" charset="0"/>
              </a:rPr>
              <a:t> речь;</a:t>
            </a: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Воспитывать любознательность, умение работать в команде</a:t>
            </a:r>
          </a:p>
          <a:p>
            <a:endParaRPr lang="ru-RU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78549"/>
      </p:ext>
    </p:extLst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 Развивать </a:t>
            </a:r>
            <a:r>
              <a:rPr lang="ru-RU" sz="3600" b="1" dirty="0"/>
              <a:t>у детей фонематический слух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- Учить </a:t>
            </a:r>
            <a:r>
              <a:rPr lang="ru-RU" sz="3600" b="1" dirty="0"/>
              <a:t>определять место звука в слове.</a:t>
            </a:r>
          </a:p>
          <a:p>
            <a:r>
              <a:rPr lang="ru-RU" sz="3600" b="1" dirty="0" smtClean="0"/>
              <a:t>- Познакомить </a:t>
            </a:r>
            <a:r>
              <a:rPr lang="ru-RU" sz="3600" b="1" dirty="0"/>
              <a:t>с понятиями «звук», «буква», «слог», «слово</a:t>
            </a:r>
            <a:r>
              <a:rPr lang="ru-RU" sz="3600" b="1" dirty="0" smtClean="0"/>
              <a:t>».</a:t>
            </a:r>
            <a:endParaRPr lang="ru-RU" sz="3600" b="1" dirty="0"/>
          </a:p>
          <a:p>
            <a:r>
              <a:rPr lang="ru-RU" sz="3600" b="1" dirty="0" smtClean="0"/>
              <a:t>- Учить </a:t>
            </a:r>
            <a:r>
              <a:rPr lang="ru-RU" sz="3600" b="1" dirty="0"/>
              <a:t>различать гласные и согласные, звонкие и глухие, твердые и мягкие </a:t>
            </a:r>
            <a:r>
              <a:rPr lang="ru-RU" sz="3600" b="1" dirty="0" smtClean="0"/>
              <a:t>звуки</a:t>
            </a:r>
            <a:r>
              <a:rPr lang="ru-RU" sz="3600" b="1" dirty="0"/>
              <a:t>.</a:t>
            </a:r>
          </a:p>
          <a:p>
            <a:r>
              <a:rPr lang="ru-RU" sz="3600" b="1" dirty="0" smtClean="0"/>
              <a:t>- Учить </a:t>
            </a:r>
            <a:r>
              <a:rPr lang="ru-RU" sz="3600" b="1" dirty="0"/>
              <a:t>самостоятельно, плавно читать слоги и слова.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04665"/>
            <a:ext cx="60486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CC"/>
                </a:solidFill>
                <a:latin typeface="Bookman Old Style" pitchFamily="18" charset="0"/>
              </a:rPr>
              <a:t>Задачи: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6633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00CC"/>
                </a:solidFill>
              </a:rPr>
              <a:t>Для успешной реализации поставленных задач, в соответствии с ФГОС, обеспечиваем следующие психолого – педагогические условия: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68760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Формируем  положительную самооценку </a:t>
            </a:r>
            <a:r>
              <a:rPr lang="ru-RU" sz="2800" b="1" dirty="0"/>
              <a:t>детей, </a:t>
            </a:r>
            <a:r>
              <a:rPr lang="ru-RU" sz="2800" b="1" dirty="0" smtClean="0"/>
              <a:t>уверенность </a:t>
            </a:r>
            <a:r>
              <a:rPr lang="ru-RU" sz="2800" b="1" dirty="0"/>
              <a:t>в собственных способностях и возможностях;</a:t>
            </a:r>
          </a:p>
          <a:p>
            <a:r>
              <a:rPr lang="ru-RU" sz="2800" b="1" dirty="0" smtClean="0"/>
              <a:t>- Используем </a:t>
            </a:r>
            <a:r>
              <a:rPr lang="ru-RU" sz="2800" b="1" dirty="0"/>
              <a:t>в образовательной деятельности </a:t>
            </a:r>
            <a:r>
              <a:rPr lang="ru-RU" sz="2800" b="1" dirty="0" smtClean="0"/>
              <a:t>формы </a:t>
            </a:r>
            <a:r>
              <a:rPr lang="ru-RU" sz="2800" b="1" dirty="0"/>
              <a:t>и </a:t>
            </a:r>
            <a:r>
              <a:rPr lang="ru-RU" sz="2800" b="1" dirty="0" smtClean="0"/>
              <a:t>методы </a:t>
            </a:r>
            <a:r>
              <a:rPr lang="ru-RU" sz="2800" b="1" dirty="0"/>
              <a:t>работы с детьми, </a:t>
            </a:r>
            <a:r>
              <a:rPr lang="ru-RU" sz="2800" b="1" dirty="0" smtClean="0"/>
              <a:t>соответствующе </a:t>
            </a:r>
            <a:r>
              <a:rPr lang="ru-RU" sz="2800" b="1" dirty="0"/>
              <a:t>их возрастным и индивидуальным особенностям;</a:t>
            </a:r>
          </a:p>
          <a:p>
            <a:r>
              <a:rPr lang="ru-RU" sz="2800" b="1" dirty="0" smtClean="0"/>
              <a:t>- Строим образовательную деятельность </a:t>
            </a:r>
            <a:r>
              <a:rPr lang="ru-RU" sz="2800" b="1" dirty="0"/>
              <a:t>на основе взаимодействия взрослых и детей, ориентированного на интересы и возможности каждого ребенка;</a:t>
            </a:r>
          </a:p>
          <a:p>
            <a:r>
              <a:rPr lang="ru-RU" sz="2800" b="1" dirty="0" smtClean="0"/>
              <a:t>- Поддерживаем положительное, доброжелательное отношение </a:t>
            </a:r>
            <a:r>
              <a:rPr lang="ru-RU" sz="2800" b="1" dirty="0"/>
              <a:t>детей друг к другу;</a:t>
            </a:r>
          </a:p>
          <a:p>
            <a:r>
              <a:rPr lang="ru-RU" sz="2800" b="1" dirty="0" smtClean="0"/>
              <a:t>- Поддерживаем инициативу </a:t>
            </a:r>
            <a:r>
              <a:rPr lang="ru-RU" sz="2800" b="1" dirty="0"/>
              <a:t>и </a:t>
            </a:r>
            <a:r>
              <a:rPr lang="ru-RU" sz="2800" b="1" dirty="0" smtClean="0"/>
              <a:t>самостоятельность </a:t>
            </a:r>
            <a:r>
              <a:rPr lang="ru-RU" sz="2800" b="1" dirty="0"/>
              <a:t>детей</a:t>
            </a:r>
            <a:r>
              <a:rPr lang="ru-RU" sz="2800" dirty="0" smtClean="0"/>
              <a:t>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3341128"/>
      </p:ext>
    </p:extLst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14285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Дидактическая игра « Речевое солнышко» для обучения грамоте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20070"/>
            <a:ext cx="62646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работе с детьми мы применяем основной метод обучения - игру, как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ведущую деятельность детей этого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возраста.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делаем обучение радостным, увлекательным  делом. </a:t>
            </a:r>
          </a:p>
          <a:p>
            <a:pPr marL="457200" indent="-4572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Поэтому на занятиях по обучению грамоте , в свободной деятельности, индивидуальной работе используется:  дидактическая игра.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40442"/>
            <a:ext cx="2845550" cy="53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64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85726"/>
            <a:ext cx="6336704" cy="190945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«Гласные – согласные буквы и звуки»</a:t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7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закрепить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знания о гласных и согласных звуках и буквах, учить соотносить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«звук» и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букву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 умение их различать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Упражнять в выделении первого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последнего звука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слове.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 игры: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на лучике солнышка выбирает букву, называет ее проговаривает звук соответствующей этой букве, придумывает слово с этим звуком, определяет место звука в слове .За каждый правильный ответ ребенок получает фишку. Выигрывает тот у кого больше фишек. В игре принимают участие 2-3 игрока.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8" y="4221088"/>
            <a:ext cx="1872208" cy="2496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14783"/>
            <a:ext cx="1851670" cy="2468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1088"/>
            <a:ext cx="1872208" cy="24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804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85728"/>
            <a:ext cx="8229600" cy="928694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 Сколько слогов в твоем имени?»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7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закрепить знания букв, умение складывать слова из слогов, читать слово, называть количество слогов в слове.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 игры: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на лучиках солнышка ищет слоги составляет из них свое имя или имена своих друзей и с помощью хлопков определяет количество слогов в имени.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09690"/>
            <a:ext cx="2193708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92996"/>
            <a:ext cx="2139702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1637054" cy="189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06468"/>
            <a:ext cx="2042437" cy="27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804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7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Bookman Old Style" pitchFamily="18" charset="0"/>
              </a:rPr>
              <a:t>Дидактическая игра</a:t>
            </a:r>
            <a:br>
              <a:rPr lang="ru-RU" sz="3200" b="1" dirty="0" smtClean="0">
                <a:solidFill>
                  <a:srgbClr val="0000CC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Bookman Old Style" pitchFamily="18" charset="0"/>
              </a:rPr>
              <a:t>« </a:t>
            </a:r>
            <a:r>
              <a:rPr lang="ru-RU" sz="3200" b="1" dirty="0" err="1" smtClean="0">
                <a:solidFill>
                  <a:srgbClr val="0000CC"/>
                </a:solidFill>
                <a:latin typeface="Bookman Old Style" pitchFamily="18" charset="0"/>
              </a:rPr>
              <a:t>Чистоговорки</a:t>
            </a:r>
            <a:r>
              <a:rPr lang="ru-RU" sz="3200" b="1" dirty="0" smtClean="0">
                <a:solidFill>
                  <a:srgbClr val="0000CC"/>
                </a:solidFill>
                <a:latin typeface="Bookman Old Style" pitchFamily="18" charset="0"/>
              </a:rPr>
              <a:t>»</a:t>
            </a:r>
            <a:endParaRPr lang="ru-RU" sz="3200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28670"/>
            <a:ext cx="8640959" cy="54526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Закрепить правильное произношение звуков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чистоговорках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Развивать умение составлять слоги на лучиках солнышка, проговаривая их.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  игры: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Ребенок берет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чистоговорку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складывает слог на солнышке и самостоятельно проговаривает ее текст без помощи взрослого.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2101497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2517744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17500"/>
            <a:ext cx="1936627" cy="30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804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74bbb5c82b11fed247fdb79804040cd905528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835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Тема Office</vt:lpstr>
      <vt:lpstr>Использование дидактической игры « Речевое солнышко»  для детей старшего дошкольного возраста  при подготовке к обучению грамоте</vt:lpstr>
      <vt:lpstr>Актуальность:</vt:lpstr>
      <vt:lpstr>Цель: </vt:lpstr>
      <vt:lpstr>Презентация PowerPoint</vt:lpstr>
      <vt:lpstr>Презентация PowerPoint</vt:lpstr>
      <vt:lpstr>Презентация PowerPoint</vt:lpstr>
      <vt:lpstr>  Дидактическая игра «Гласные – согласные буквы и звуки» </vt:lpstr>
      <vt:lpstr>Дидактическая игра « Сколько слогов в твоем имени?» </vt:lpstr>
      <vt:lpstr>Дидактическая игра « Чистоговорки»</vt:lpstr>
      <vt:lpstr>Дидактическая игра «Умная ворона» </vt:lpstr>
      <vt:lpstr>  Дидактическая игра «Волшебное зеркало» </vt:lpstr>
      <vt:lpstr>Дидактическая игра « Найди букву»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Четвёртый лишний</dc:title>
  <dc:creator>Белозёрова</dc:creator>
  <cp:lastModifiedBy>Пользователь</cp:lastModifiedBy>
  <cp:revision>101</cp:revision>
  <dcterms:created xsi:type="dcterms:W3CDTF">2013-01-08T16:57:29Z</dcterms:created>
  <dcterms:modified xsi:type="dcterms:W3CDTF">2022-02-03T03:55:12Z</dcterms:modified>
</cp:coreProperties>
</file>