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1" r:id="rId4"/>
    <p:sldId id="273" r:id="rId5"/>
    <p:sldId id="274" r:id="rId6"/>
    <p:sldId id="262" r:id="rId7"/>
    <p:sldId id="260" r:id="rId8"/>
    <p:sldId id="266" r:id="rId9"/>
    <p:sldId id="263" r:id="rId10"/>
    <p:sldId id="264" r:id="rId11"/>
    <p:sldId id="265" r:id="rId12"/>
    <p:sldId id="267" r:id="rId13"/>
    <p:sldId id="268" r:id="rId14"/>
    <p:sldId id="270" r:id="rId15"/>
    <p:sldId id="259" r:id="rId16"/>
    <p:sldId id="26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516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381DA-5995-4197-8C29-7275F087AC8C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C2ACA-B695-4223-888D-76B018C82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7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BB4D48F-0836-4729-8E0A-9D419C426014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B0B0984-5D6B-4D36-B586-F2EE29DB0E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Трудовое воспитание дошкольников как средство формирования личности ребёнка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620000"/>
          </a:xfrm>
        </p:spPr>
        <p:txBody>
          <a:bodyPr/>
          <a:lstStyle/>
          <a:p>
            <a:pPr algn="r"/>
            <a:r>
              <a:rPr lang="ru-RU" dirty="0" smtClean="0"/>
              <a:t>Федорова Елена Петровна</a:t>
            </a:r>
          </a:p>
          <a:p>
            <a:pPr algn="r"/>
            <a:r>
              <a:rPr lang="ru-RU" dirty="0" smtClean="0"/>
              <a:t>воспитатель-методист</a:t>
            </a:r>
          </a:p>
          <a:p>
            <a:pPr algn="r"/>
            <a:r>
              <a:rPr lang="ru-RU" dirty="0" smtClean="0"/>
              <a:t>ГДОУ М ДС № 25 «Дюймовочка»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0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825_100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469903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IMG_20200825_101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429000"/>
            <a:ext cx="5651508" cy="3178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825_102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953003" cy="2786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IMG_20210412_152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571480"/>
            <a:ext cx="3071834" cy="4095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IMG_20211123_130052_1.jpg"/>
          <p:cNvPicPr>
            <a:picLocks noChangeAspect="1"/>
          </p:cNvPicPr>
          <p:nvPr/>
        </p:nvPicPr>
        <p:blipFill>
          <a:blip r:embed="rId4" cstate="print"/>
          <a:srcRect t="3125"/>
          <a:stretch>
            <a:fillRect/>
          </a:stretch>
        </p:blipFill>
        <p:spPr>
          <a:xfrm>
            <a:off x="2363730" y="2928934"/>
            <a:ext cx="2813177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096.jpg"/>
          <p:cNvPicPr>
            <a:picLocks noChangeAspect="1"/>
          </p:cNvPicPr>
          <p:nvPr/>
        </p:nvPicPr>
        <p:blipFill>
          <a:blip r:embed="rId2" cstate="print"/>
          <a:srcRect l="8197" b="11657"/>
          <a:stretch>
            <a:fillRect/>
          </a:stretch>
        </p:blipFill>
        <p:spPr>
          <a:xfrm>
            <a:off x="357158" y="1357298"/>
            <a:ext cx="4000496" cy="2165464"/>
          </a:xfrm>
          <a:prstGeom prst="rect">
            <a:avLst/>
          </a:prstGeom>
        </p:spPr>
      </p:pic>
      <p:pic>
        <p:nvPicPr>
          <p:cNvPr id="5" name="Рисунок 4" descr="Изображение 105.jpg"/>
          <p:cNvPicPr>
            <a:picLocks noChangeAspect="1"/>
          </p:cNvPicPr>
          <p:nvPr/>
        </p:nvPicPr>
        <p:blipFill>
          <a:blip r:embed="rId3" cstate="print"/>
          <a:srcRect l="10170" b="9604"/>
          <a:stretch>
            <a:fillRect/>
          </a:stretch>
        </p:blipFill>
        <p:spPr>
          <a:xfrm>
            <a:off x="4857752" y="1285860"/>
            <a:ext cx="3786182" cy="2143140"/>
          </a:xfrm>
          <a:prstGeom prst="rect">
            <a:avLst/>
          </a:prstGeom>
        </p:spPr>
      </p:pic>
      <p:pic>
        <p:nvPicPr>
          <p:cNvPr id="6" name="Рисунок 5" descr="Изображение 106.jpg"/>
          <p:cNvPicPr>
            <a:picLocks noChangeAspect="1"/>
          </p:cNvPicPr>
          <p:nvPr/>
        </p:nvPicPr>
        <p:blipFill>
          <a:blip r:embed="rId4" cstate="print"/>
          <a:srcRect r="12499" b="5555"/>
          <a:stretch>
            <a:fillRect/>
          </a:stretch>
        </p:blipFill>
        <p:spPr>
          <a:xfrm>
            <a:off x="428596" y="3857628"/>
            <a:ext cx="4000528" cy="2428892"/>
          </a:xfrm>
          <a:prstGeom prst="rect">
            <a:avLst/>
          </a:prstGeom>
        </p:spPr>
      </p:pic>
      <p:pic>
        <p:nvPicPr>
          <p:cNvPr id="7" name="Рисунок 6" descr="Изображение 109_cut-photo.ru.jpg"/>
          <p:cNvPicPr>
            <a:picLocks noChangeAspect="1"/>
          </p:cNvPicPr>
          <p:nvPr/>
        </p:nvPicPr>
        <p:blipFill>
          <a:blip r:embed="rId5" cstate="print"/>
          <a:srcRect t="17294"/>
          <a:stretch>
            <a:fillRect/>
          </a:stretch>
        </p:blipFill>
        <p:spPr>
          <a:xfrm>
            <a:off x="5000628" y="3857628"/>
            <a:ext cx="3519077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137.jpg"/>
          <p:cNvPicPr>
            <a:picLocks noChangeAspect="1"/>
          </p:cNvPicPr>
          <p:nvPr/>
        </p:nvPicPr>
        <p:blipFill>
          <a:blip r:embed="rId2" cstate="print"/>
          <a:srcRect l="4167" r="4166" b="7407"/>
          <a:stretch>
            <a:fillRect/>
          </a:stretch>
        </p:blipFill>
        <p:spPr>
          <a:xfrm>
            <a:off x="5480691" y="3857628"/>
            <a:ext cx="3520465" cy="2000264"/>
          </a:xfrm>
          <a:prstGeom prst="rect">
            <a:avLst/>
          </a:prstGeom>
        </p:spPr>
      </p:pic>
      <p:pic>
        <p:nvPicPr>
          <p:cNvPr id="3" name="Рисунок 2" descr="Изображение 115.jpg"/>
          <p:cNvPicPr>
            <a:picLocks noChangeAspect="1"/>
          </p:cNvPicPr>
          <p:nvPr/>
        </p:nvPicPr>
        <p:blipFill>
          <a:blip r:embed="rId3" cstate="print"/>
          <a:srcRect r="27344"/>
          <a:stretch>
            <a:fillRect/>
          </a:stretch>
        </p:blipFill>
        <p:spPr>
          <a:xfrm>
            <a:off x="142844" y="142852"/>
            <a:ext cx="4143404" cy="3207790"/>
          </a:xfrm>
          <a:prstGeom prst="rect">
            <a:avLst/>
          </a:prstGeom>
        </p:spPr>
      </p:pic>
      <p:pic>
        <p:nvPicPr>
          <p:cNvPr id="5" name="Рисунок 4" descr="Изображение 116.JPG"/>
          <p:cNvPicPr>
            <a:picLocks noChangeAspect="1"/>
          </p:cNvPicPr>
          <p:nvPr/>
        </p:nvPicPr>
        <p:blipFill>
          <a:blip r:embed="rId4" cstate="print"/>
          <a:srcRect l="15625"/>
          <a:stretch>
            <a:fillRect/>
          </a:stretch>
        </p:blipFill>
        <p:spPr>
          <a:xfrm>
            <a:off x="4429124" y="285728"/>
            <a:ext cx="4393450" cy="2928958"/>
          </a:xfrm>
          <a:prstGeom prst="rect">
            <a:avLst/>
          </a:prstGeom>
        </p:spPr>
      </p:pic>
      <p:pic>
        <p:nvPicPr>
          <p:cNvPr id="6" name="Рисунок 5" descr="Изображение 128.jpg"/>
          <p:cNvPicPr>
            <a:picLocks noChangeAspect="1"/>
          </p:cNvPicPr>
          <p:nvPr/>
        </p:nvPicPr>
        <p:blipFill>
          <a:blip r:embed="rId5" cstate="print"/>
          <a:srcRect b="8571"/>
          <a:stretch>
            <a:fillRect/>
          </a:stretch>
        </p:blipFill>
        <p:spPr>
          <a:xfrm>
            <a:off x="285720" y="3429000"/>
            <a:ext cx="5000628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185.jpg"/>
          <p:cNvPicPr>
            <a:picLocks noChangeAspect="1"/>
          </p:cNvPicPr>
          <p:nvPr/>
        </p:nvPicPr>
        <p:blipFill>
          <a:blip r:embed="rId2" cstate="print"/>
          <a:srcRect l="21094" t="56944" r="23437"/>
          <a:stretch>
            <a:fillRect/>
          </a:stretch>
        </p:blipFill>
        <p:spPr>
          <a:xfrm>
            <a:off x="142844" y="214290"/>
            <a:ext cx="5072098" cy="2214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Изображение 182.jpg"/>
          <p:cNvPicPr>
            <a:picLocks noChangeAspect="1"/>
          </p:cNvPicPr>
          <p:nvPr/>
        </p:nvPicPr>
        <p:blipFill>
          <a:blip r:embed="rId3" cstate="print"/>
          <a:srcRect l="7812" b="8333"/>
          <a:stretch>
            <a:fillRect/>
          </a:stretch>
        </p:blipFill>
        <p:spPr>
          <a:xfrm>
            <a:off x="4357686" y="1714488"/>
            <a:ext cx="4598010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Изображение 167.jpg"/>
          <p:cNvPicPr>
            <a:picLocks noChangeAspect="1"/>
          </p:cNvPicPr>
          <p:nvPr/>
        </p:nvPicPr>
        <p:blipFill>
          <a:blip r:embed="rId4" cstate="print"/>
          <a:srcRect t="4166" b="7291"/>
          <a:stretch>
            <a:fillRect/>
          </a:stretch>
        </p:blipFill>
        <p:spPr>
          <a:xfrm rot="16200000">
            <a:off x="1075517" y="2067700"/>
            <a:ext cx="3000369" cy="4722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Изображение 169.jpg"/>
          <p:cNvPicPr>
            <a:picLocks noChangeAspect="1"/>
          </p:cNvPicPr>
          <p:nvPr/>
        </p:nvPicPr>
        <p:blipFill>
          <a:blip r:embed="rId5" cstate="print"/>
          <a:srcRect l="8593" r="23437"/>
          <a:stretch>
            <a:fillRect/>
          </a:stretch>
        </p:blipFill>
        <p:spPr>
          <a:xfrm rot="16200000">
            <a:off x="6539619" y="4747529"/>
            <a:ext cx="2035983" cy="168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90408"/>
          </a:xfrm>
        </p:spPr>
        <p:txBody>
          <a:bodyPr/>
          <a:lstStyle/>
          <a:p>
            <a:r>
              <a:rPr lang="ru-RU" dirty="0" smtClean="0"/>
              <a:t>УСЛОВИЯ ППРС</a:t>
            </a:r>
            <a:endParaRPr lang="ru-RU" dirty="0"/>
          </a:p>
        </p:txBody>
      </p:sp>
      <p:pic>
        <p:nvPicPr>
          <p:cNvPr id="7" name="Рисунок 6" descr="IMG_20211122_121144_cut-photo.r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214422"/>
            <a:ext cx="2561452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IMG_20211122_121404_1_cut-photo.r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884712"/>
            <a:ext cx="1866701" cy="3051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IMG_20211122_121509_cut-photo.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214422"/>
            <a:ext cx="2428892" cy="5442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32" y="4437111"/>
            <a:ext cx="3192302" cy="2388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903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Нас сад</a:t>
            </a:r>
            <a:endParaRPr lang="ru-RU" dirty="0"/>
          </a:p>
        </p:txBody>
      </p:sp>
      <p:pic>
        <p:nvPicPr>
          <p:cNvPr id="3" name="Рисунок 2" descr="IMG_20200730_100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1000108"/>
            <a:ext cx="4857752" cy="3643314"/>
          </a:xfrm>
          <a:prstGeom prst="rect">
            <a:avLst/>
          </a:prstGeom>
        </p:spPr>
      </p:pic>
      <p:pic>
        <p:nvPicPr>
          <p:cNvPr id="4" name="Рисунок 3" descr="IMG_20200730_101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3857634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980728"/>
            <a:ext cx="3812645" cy="100210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Образовательная область</a:t>
            </a:r>
            <a:br>
              <a:rPr lang="ru-RU" sz="1800" dirty="0" smtClean="0"/>
            </a:br>
            <a:r>
              <a:rPr lang="ru-RU" sz="1800" dirty="0" smtClean="0"/>
              <a:t> «Социально-коммуникативное развитие»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139952" y="1988840"/>
            <a:ext cx="4546848" cy="3168352"/>
          </a:xfrm>
        </p:spPr>
        <p:txBody>
          <a:bodyPr>
            <a:normAutofit/>
          </a:bodyPr>
          <a:lstStyle/>
          <a:p>
            <a:endParaRPr lang="ru-RU" b="1" dirty="0" smtClean="0"/>
          </a:p>
          <a:p>
            <a:pPr lvl="0">
              <a:buClr>
                <a:srgbClr val="31B6FD"/>
              </a:buClr>
            </a:pPr>
            <a:r>
              <a:rPr lang="ru-RU" sz="1900" b="1" dirty="0"/>
              <a:t>Качества личности:</a:t>
            </a:r>
            <a:r>
              <a:rPr lang="ru-RU" sz="1900" dirty="0"/>
              <a:t> </a:t>
            </a:r>
            <a:endParaRPr lang="ru-RU" sz="1900" dirty="0" smtClean="0"/>
          </a:p>
          <a:p>
            <a:pPr marL="342900" lvl="0" indent="-34290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ru-RU" sz="1900" dirty="0" smtClean="0"/>
              <a:t>самостоятельность</a:t>
            </a:r>
            <a:r>
              <a:rPr lang="ru-RU" sz="1900" dirty="0"/>
              <a:t>, </a:t>
            </a:r>
            <a:endParaRPr lang="ru-RU" sz="1900" dirty="0" smtClean="0"/>
          </a:p>
          <a:p>
            <a:pPr marL="342900" lvl="0" indent="-34290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ru-RU" sz="1900" dirty="0" smtClean="0"/>
              <a:t>старательность</a:t>
            </a:r>
            <a:r>
              <a:rPr lang="ru-RU" sz="1900" dirty="0"/>
              <a:t>, </a:t>
            </a:r>
            <a:endParaRPr lang="ru-RU" sz="1900" dirty="0" smtClean="0"/>
          </a:p>
          <a:p>
            <a:pPr marL="342900" lvl="0" indent="-34290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ru-RU" sz="1900" dirty="0" smtClean="0"/>
              <a:t>заботливость</a:t>
            </a:r>
            <a:r>
              <a:rPr lang="ru-RU" sz="1900" dirty="0"/>
              <a:t>, </a:t>
            </a:r>
            <a:endParaRPr lang="ru-RU" sz="1900" dirty="0" smtClean="0"/>
          </a:p>
          <a:p>
            <a:pPr marL="342900" lvl="0" indent="-34290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ru-RU" sz="1900" dirty="0" smtClean="0"/>
              <a:t>стремление </a:t>
            </a:r>
            <a:r>
              <a:rPr lang="ru-RU" sz="1900" dirty="0"/>
              <a:t>к созидательной творческой деятельности</a:t>
            </a:r>
            <a:r>
              <a:rPr lang="ru-RU" sz="1900" dirty="0" smtClean="0"/>
              <a:t>,</a:t>
            </a:r>
          </a:p>
          <a:p>
            <a:pPr marL="342900" lvl="0" indent="-34290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ru-RU" sz="1900" dirty="0" smtClean="0"/>
              <a:t> </a:t>
            </a:r>
            <a:r>
              <a:rPr lang="ru-RU" sz="1900" dirty="0"/>
              <a:t>аккуратность, </a:t>
            </a:r>
            <a:endParaRPr lang="ru-RU" sz="1900" dirty="0" smtClean="0"/>
          </a:p>
          <a:p>
            <a:pPr marL="342900" lvl="0" indent="-342900">
              <a:buClr>
                <a:srgbClr val="31B6FD"/>
              </a:buClr>
              <a:buFont typeface="Arial" panose="020B0604020202020204" pitchFamily="34" charset="0"/>
              <a:buChar char="•"/>
            </a:pPr>
            <a:r>
              <a:rPr lang="ru-RU" sz="1900" dirty="0" smtClean="0"/>
              <a:t>бережливость</a:t>
            </a:r>
            <a:r>
              <a:rPr lang="ru-RU" sz="1900" dirty="0"/>
              <a:t>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4241"/>
          <a:stretch>
            <a:fillRect/>
          </a:stretch>
        </p:blipFill>
        <p:spPr>
          <a:xfrm>
            <a:off x="571472" y="1428736"/>
            <a:ext cx="3566160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95536" y="980728"/>
            <a:ext cx="3822192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024336" cy="443018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72000" y="980728"/>
            <a:ext cx="3822192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94" y="1466865"/>
            <a:ext cx="3241530" cy="447331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420888"/>
            <a:ext cx="2175353" cy="35192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6707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4402832" cy="20825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Задачи образовательной деятельности по овладению детьми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элементарной трудовой деятельностью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22684" y="2348880"/>
            <a:ext cx="3197188" cy="1315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Развитие </a:t>
            </a:r>
            <a:r>
              <a:rPr lang="ru-RU" dirty="0">
                <a:latin typeface="Times New Roman"/>
                <a:ea typeface="Calibri"/>
              </a:rPr>
              <a:t>трудовой деятельности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22684" y="3956393"/>
            <a:ext cx="3341204" cy="11887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Воспитание ценностного отношения к труду</a:t>
            </a:r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179512" y="5373216"/>
            <a:ext cx="3384376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представлений о труде и его ценность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68144" y="98072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Виды труда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436095" y="1747664"/>
            <a:ext cx="3272281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Самообслуживание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80112" y="3041993"/>
            <a:ext cx="3128265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хозяйственно-бытовой труд</a:t>
            </a:r>
          </a:p>
        </p:txBody>
      </p:sp>
      <p:sp>
        <p:nvSpPr>
          <p:cNvPr id="15" name="Овал 14"/>
          <p:cNvSpPr/>
          <p:nvPr/>
        </p:nvSpPr>
        <p:spPr>
          <a:xfrm>
            <a:off x="5724128" y="4238981"/>
            <a:ext cx="303751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труд в природе</a:t>
            </a:r>
          </a:p>
        </p:txBody>
      </p:sp>
      <p:sp>
        <p:nvSpPr>
          <p:cNvPr id="16" name="Овал 15"/>
          <p:cNvSpPr/>
          <p:nvPr/>
        </p:nvSpPr>
        <p:spPr>
          <a:xfrm>
            <a:off x="5724128" y="5583614"/>
            <a:ext cx="3209091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художественный труд</a:t>
            </a:r>
          </a:p>
        </p:txBody>
      </p:sp>
    </p:spTree>
    <p:extLst>
      <p:ext uri="{BB962C8B-B14F-4D97-AF65-F5344CB8AC3E}">
        <p14:creationId xmlns:p14="http://schemas.microsoft.com/office/powerpoint/2010/main" val="722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САМООБСЛУЖИВАНИЕ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78576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43090"/>
            <a:ext cx="4381522" cy="3289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189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Трудовые поручения</a:t>
            </a:r>
            <a:endParaRPr lang="ru-RU" dirty="0"/>
          </a:p>
        </p:txBody>
      </p:sp>
      <p:pic>
        <p:nvPicPr>
          <p:cNvPr id="3" name="Рисунок 2" descr="IMG_20200728_102723.jpg"/>
          <p:cNvPicPr>
            <a:picLocks noChangeAspect="1"/>
          </p:cNvPicPr>
          <p:nvPr/>
        </p:nvPicPr>
        <p:blipFill>
          <a:blip r:embed="rId2" cstate="print"/>
          <a:srcRect b="16438"/>
          <a:stretch>
            <a:fillRect/>
          </a:stretch>
        </p:blipFill>
        <p:spPr>
          <a:xfrm>
            <a:off x="285720" y="1988840"/>
            <a:ext cx="2933409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IMG_20200728_103212.jpg"/>
          <p:cNvPicPr>
            <a:picLocks noChangeAspect="1"/>
          </p:cNvPicPr>
          <p:nvPr/>
        </p:nvPicPr>
        <p:blipFill>
          <a:blip r:embed="rId3" cstate="print"/>
          <a:srcRect b="19791"/>
          <a:stretch>
            <a:fillRect/>
          </a:stretch>
        </p:blipFill>
        <p:spPr>
          <a:xfrm>
            <a:off x="5631774" y="1988840"/>
            <a:ext cx="3206352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794365"/>
            <a:ext cx="2035965" cy="2714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189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Труд в природе</a:t>
            </a:r>
            <a:endParaRPr lang="ru-RU" dirty="0"/>
          </a:p>
        </p:txBody>
      </p:sp>
      <p:pic>
        <p:nvPicPr>
          <p:cNvPr id="4" name="Рисунок 3" descr="IMG_20200813_095110.jpg"/>
          <p:cNvPicPr>
            <a:picLocks noChangeAspect="1"/>
          </p:cNvPicPr>
          <p:nvPr/>
        </p:nvPicPr>
        <p:blipFill>
          <a:blip r:embed="rId2" cstate="print"/>
          <a:srcRect r="13208"/>
          <a:stretch>
            <a:fillRect/>
          </a:stretch>
        </p:blipFill>
        <p:spPr>
          <a:xfrm>
            <a:off x="175494" y="785795"/>
            <a:ext cx="3396374" cy="220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813_100048.jpg"/>
          <p:cNvPicPr>
            <a:picLocks noChangeAspect="1"/>
          </p:cNvPicPr>
          <p:nvPr/>
        </p:nvPicPr>
        <p:blipFill>
          <a:blip r:embed="rId3" cstate="print"/>
          <a:srcRect r="8085"/>
          <a:stretch>
            <a:fillRect/>
          </a:stretch>
        </p:blipFill>
        <p:spPr>
          <a:xfrm>
            <a:off x="5143504" y="785794"/>
            <a:ext cx="3714776" cy="227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0813_100155.jpg"/>
          <p:cNvPicPr>
            <a:picLocks noChangeAspect="1"/>
          </p:cNvPicPr>
          <p:nvPr/>
        </p:nvPicPr>
        <p:blipFill>
          <a:blip r:embed="rId4" cstate="print"/>
          <a:srcRect r="10810"/>
          <a:stretch>
            <a:fillRect/>
          </a:stretch>
        </p:blipFill>
        <p:spPr>
          <a:xfrm>
            <a:off x="3143240" y="1714488"/>
            <a:ext cx="3483088" cy="219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0813_101510.jpg"/>
          <p:cNvPicPr>
            <a:picLocks noChangeAspect="1"/>
          </p:cNvPicPr>
          <p:nvPr/>
        </p:nvPicPr>
        <p:blipFill>
          <a:blip r:embed="rId5" cstate="print"/>
          <a:srcRect r="23611"/>
          <a:stretch>
            <a:fillRect/>
          </a:stretch>
        </p:blipFill>
        <p:spPr>
          <a:xfrm>
            <a:off x="285720" y="3857628"/>
            <a:ext cx="3286148" cy="241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00813_112728.jpg"/>
          <p:cNvPicPr>
            <a:picLocks noChangeAspect="1"/>
          </p:cNvPicPr>
          <p:nvPr/>
        </p:nvPicPr>
        <p:blipFill>
          <a:blip r:embed="rId6" cstate="print"/>
          <a:srcRect r="15865"/>
          <a:stretch>
            <a:fillRect/>
          </a:stretch>
        </p:blipFill>
        <p:spPr>
          <a:xfrm>
            <a:off x="4357686" y="3786190"/>
            <a:ext cx="4167218" cy="278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617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 descr="Изображение 019.JPG"/>
          <p:cNvPicPr>
            <a:picLocks noChangeAspect="1"/>
          </p:cNvPicPr>
          <p:nvPr/>
        </p:nvPicPr>
        <p:blipFill>
          <a:blip r:embed="rId2" cstate="print"/>
          <a:srcRect r="7936"/>
          <a:stretch>
            <a:fillRect/>
          </a:stretch>
        </p:blipFill>
        <p:spPr>
          <a:xfrm>
            <a:off x="357158" y="2928934"/>
            <a:ext cx="4143404" cy="253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Изображение 025.jpg"/>
          <p:cNvPicPr>
            <a:picLocks noChangeAspect="1"/>
          </p:cNvPicPr>
          <p:nvPr/>
        </p:nvPicPr>
        <p:blipFill>
          <a:blip r:embed="rId3" cstate="print"/>
          <a:srcRect l="12121" r="6060" b="11111"/>
          <a:stretch>
            <a:fillRect/>
          </a:stretch>
        </p:blipFill>
        <p:spPr>
          <a:xfrm>
            <a:off x="5143504" y="2928934"/>
            <a:ext cx="385765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Изображение 007.jpg"/>
          <p:cNvPicPr>
            <a:picLocks noChangeAspect="1"/>
          </p:cNvPicPr>
          <p:nvPr/>
        </p:nvPicPr>
        <p:blipFill>
          <a:blip r:embed="rId4" cstate="print"/>
          <a:srcRect r="4043" b="5882"/>
          <a:stretch>
            <a:fillRect/>
          </a:stretch>
        </p:blipFill>
        <p:spPr>
          <a:xfrm>
            <a:off x="4714876" y="571480"/>
            <a:ext cx="414340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Изображение 035.jpg"/>
          <p:cNvPicPr>
            <a:picLocks noChangeAspect="1"/>
          </p:cNvPicPr>
          <p:nvPr/>
        </p:nvPicPr>
        <p:blipFill>
          <a:blip r:embed="rId5" cstate="print"/>
          <a:srcRect l="12500" r="7812"/>
          <a:stretch>
            <a:fillRect/>
          </a:stretch>
        </p:blipFill>
        <p:spPr>
          <a:xfrm>
            <a:off x="3071802" y="4572008"/>
            <a:ext cx="2958699" cy="2088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Изображение 225.jpg"/>
          <p:cNvPicPr>
            <a:picLocks noChangeAspect="1"/>
          </p:cNvPicPr>
          <p:nvPr/>
        </p:nvPicPr>
        <p:blipFill>
          <a:blip r:embed="rId6" cstate="print"/>
          <a:srcRect l="6250" r="18750"/>
          <a:stretch>
            <a:fillRect/>
          </a:stretch>
        </p:blipFill>
        <p:spPr>
          <a:xfrm>
            <a:off x="714348" y="214290"/>
            <a:ext cx="3714778" cy="2786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9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189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Праздник «С Днём Шахтёра !»</a:t>
            </a:r>
            <a:endParaRPr lang="ru-RU" dirty="0"/>
          </a:p>
        </p:txBody>
      </p:sp>
      <p:pic>
        <p:nvPicPr>
          <p:cNvPr id="3" name="Рисунок 2" descr="IMG_20200825_095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3936996" cy="2214560"/>
          </a:xfrm>
          <a:prstGeom prst="rect">
            <a:avLst/>
          </a:prstGeom>
        </p:spPr>
      </p:pic>
      <p:pic>
        <p:nvPicPr>
          <p:cNvPr id="4" name="Рисунок 3" descr="IMG_20200825_095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928670"/>
            <a:ext cx="3944933" cy="2219025"/>
          </a:xfrm>
          <a:prstGeom prst="rect">
            <a:avLst/>
          </a:prstGeom>
        </p:spPr>
      </p:pic>
      <p:pic>
        <p:nvPicPr>
          <p:cNvPr id="5" name="Рисунок 4" descr="IMG_20200825_095614.jpg"/>
          <p:cNvPicPr>
            <a:picLocks noChangeAspect="1"/>
          </p:cNvPicPr>
          <p:nvPr/>
        </p:nvPicPr>
        <p:blipFill>
          <a:blip r:embed="rId4" cstate="print"/>
          <a:srcRect r="26874"/>
          <a:stretch>
            <a:fillRect/>
          </a:stretch>
        </p:blipFill>
        <p:spPr>
          <a:xfrm>
            <a:off x="3357554" y="2571744"/>
            <a:ext cx="2786082" cy="2143122"/>
          </a:xfrm>
          <a:prstGeom prst="rect">
            <a:avLst/>
          </a:prstGeom>
        </p:spPr>
      </p:pic>
      <p:pic>
        <p:nvPicPr>
          <p:cNvPr id="6" name="Рисунок 5" descr="IMG_20200825_10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86256"/>
            <a:ext cx="4071934" cy="2290463"/>
          </a:xfrm>
          <a:prstGeom prst="rect">
            <a:avLst/>
          </a:prstGeom>
        </p:spPr>
      </p:pic>
      <p:pic>
        <p:nvPicPr>
          <p:cNvPr id="8" name="Рисунок 7" descr="IMG_20200826_1527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4071942"/>
            <a:ext cx="3333741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1489</TotalTime>
  <Words>92</Words>
  <Application>Microsoft Office PowerPoint</Application>
  <PresentationFormat>Экран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Трудовое воспитание дошкольников как средство формирования личности ребёнка</vt:lpstr>
      <vt:lpstr>Образовательная область  «Социально-коммуникативное развитие»</vt:lpstr>
      <vt:lpstr>Презентация PowerPoint</vt:lpstr>
      <vt:lpstr>Задачи образовательной деятельности по овладению детьми элементарной трудовой деятельностью</vt:lpstr>
      <vt:lpstr>САМООБСЛУЖИВАНИЕ</vt:lpstr>
      <vt:lpstr>Трудовые поручения</vt:lpstr>
      <vt:lpstr>Труд в природе</vt:lpstr>
      <vt:lpstr>Презентация PowerPoint</vt:lpstr>
      <vt:lpstr>Праздник «С Днём Шахтёра 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 ППРС</vt:lpstr>
      <vt:lpstr>Нас сад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социального проекта «ТРУДОЛЮБИК»</dc:title>
  <dc:creator>Nemo</dc:creator>
  <cp:lastModifiedBy>Nemo</cp:lastModifiedBy>
  <cp:revision>78</cp:revision>
  <dcterms:created xsi:type="dcterms:W3CDTF">2021-11-21T13:55:51Z</dcterms:created>
  <dcterms:modified xsi:type="dcterms:W3CDTF">2022-10-23T16:16:48Z</dcterms:modified>
</cp:coreProperties>
</file>