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6" r:id="rId2"/>
    <p:sldId id="264" r:id="rId3"/>
    <p:sldId id="265" r:id="rId4"/>
    <p:sldId id="271" r:id="rId5"/>
    <p:sldId id="262" r:id="rId6"/>
    <p:sldId id="257" r:id="rId7"/>
    <p:sldId id="269" r:id="rId8"/>
    <p:sldId id="270" r:id="rId9"/>
    <p:sldId id="261" r:id="rId10"/>
    <p:sldId id="263" r:id="rId11"/>
    <p:sldId id="26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687" autoAdjust="0"/>
  </p:normalViewPr>
  <p:slideViewPr>
    <p:cSldViewPr>
      <p:cViewPr>
        <p:scale>
          <a:sx n="70" d="100"/>
          <a:sy n="70" d="100"/>
        </p:scale>
        <p:origin x="-128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1D890E-5B16-4ABB-BA68-DAA2AE6EC34A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719EA-80D6-4CBE-B3A8-9F458D93E6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370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719EA-80D6-4CBE-B3A8-9F458D93E60E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87900-964F-443A-B0CE-D792EB21F110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F8FD-63FF-4A36-B9B8-79F0F024D1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732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87900-964F-443A-B0CE-D792EB21F110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F8FD-63FF-4A36-B9B8-79F0F024D1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785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87900-964F-443A-B0CE-D792EB21F110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F8FD-63FF-4A36-B9B8-79F0F024D1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259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87900-964F-443A-B0CE-D792EB21F110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F8FD-63FF-4A36-B9B8-79F0F024D1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579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87900-964F-443A-B0CE-D792EB21F110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F8FD-63FF-4A36-B9B8-79F0F024D1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767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87900-964F-443A-B0CE-D792EB21F110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F8FD-63FF-4A36-B9B8-79F0F024D1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948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87900-964F-443A-B0CE-D792EB21F110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F8FD-63FF-4A36-B9B8-79F0F024D1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859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87900-964F-443A-B0CE-D792EB21F110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F8FD-63FF-4A36-B9B8-79F0F024D1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247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87900-964F-443A-B0CE-D792EB21F110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F8FD-63FF-4A36-B9B8-79F0F024D1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925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87900-964F-443A-B0CE-D792EB21F110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F8FD-63FF-4A36-B9B8-79F0F024D1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286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87900-964F-443A-B0CE-D792EB21F110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F8FD-63FF-4A36-B9B8-79F0F024D1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85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87900-964F-443A-B0CE-D792EB21F110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9F8FD-63FF-4A36-B9B8-79F0F024D1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571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ppt-online.org/481407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:\_from_C\Desktop\Русские забавы\Зимние забавы\1642314000_vqeF1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46" y="1000108"/>
            <a:ext cx="3248596" cy="4373108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17864" y="409887"/>
            <a:ext cx="374441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Управление образования Исполнительного комитета   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Нижнекамского муниципального района           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Республики Татарстан</a:t>
            </a:r>
            <a:endParaRPr lang="ru-RU" sz="1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40152" y="6165304"/>
            <a:ext cx="16887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Нижнекамск, 2022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09456" y="4509120"/>
            <a:ext cx="30830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790575" algn="l"/>
              </a:tabLst>
            </a:pPr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Литературную игру-квиз                                                                                </a:t>
            </a:r>
          </a:p>
          <a:p>
            <a:pPr lvl="0">
              <a:tabLst>
                <a:tab pos="790575" algn="l"/>
              </a:tabLst>
            </a:pPr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подготовили: 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/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Башкеева Т.Л.  педагог-библиотекарь 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/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МБОУ «СОШ №10» НМР РТ 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/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Карпова Т.В.  педагог - библиотекарь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/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МБОУ «СОШ №31» НМР РТ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76056" y="1507790"/>
            <a:ext cx="3960440" cy="1892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dirty="0" smtClean="0">
                <a:latin typeface="Times New Roman"/>
                <a:cs typeface="Times New Roman"/>
              </a:rPr>
              <a:t>             Всероссийский конкурс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dirty="0" smtClean="0">
                <a:latin typeface="Times New Roman"/>
                <a:cs typeface="Times New Roman"/>
              </a:rPr>
              <a:t>«Творческий библиотекарь школы-2022»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latin typeface="Times New Roman"/>
                <a:cs typeface="Times New Roman"/>
              </a:rPr>
              <a:t> </a:t>
            </a:r>
            <a:endParaRPr lang="en-US" sz="1400" dirty="0"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latin typeface="Times New Roman"/>
                <a:cs typeface="Times New Roman"/>
              </a:rPr>
              <a:t>Тема: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Литературная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игра-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квиз  по книге  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  <a:p>
            <a:pPr lvl="0">
              <a:spcAft>
                <a:spcPts val="1000"/>
              </a:spcAft>
            </a:pP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М.Тараненко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«Русские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забавы. Мороз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трещит, стоять не велит!»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8568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17032"/>
            <a:ext cx="21209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79712" y="518643"/>
            <a:ext cx="1284069" cy="4921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C00000"/>
                </a:solidFill>
                <a:ea typeface="Calibri"/>
                <a:cs typeface="Times New Roman"/>
              </a:rPr>
              <a:t>Раунд  5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41069" y="1274226"/>
            <a:ext cx="304289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коньках по льду качусь…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На коньках по льду качусь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 ясный день морозный, —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Я кататься научусь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Рано или поздно.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Еду я, скольжу по льду,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Вы, друзья, не смейтесь, —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Всё равно не упаду,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Даже не надейтесь!</a:t>
            </a:r>
          </a:p>
          <a:p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            Андрей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Парошин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0EB0AF2-4FE7-44CD-B53F-BD322DE555CE}"/>
              </a:ext>
            </a:extLst>
          </p:cNvPr>
          <p:cNvSpPr/>
          <p:nvPr/>
        </p:nvSpPr>
        <p:spPr>
          <a:xfrm>
            <a:off x="5092079" y="428604"/>
            <a:ext cx="40519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Дать название картинам художников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5143504" y="838585"/>
          <a:ext cx="3643338" cy="5966476"/>
        </p:xfrm>
        <a:graphic>
          <a:graphicData uri="http://schemas.openxmlformats.org/drawingml/2006/table">
            <a:tbl>
              <a:tblPr/>
              <a:tblGrid>
                <a:gridCol w="5000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859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5732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№/</a:t>
                      </a:r>
                      <a:r>
                        <a:rPr lang="ru-RU" sz="1400" b="1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Вопрос 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Ответ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405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Ф. 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Сычков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«Лепка снеговика»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001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В. Суриков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«Взятие снежного городка»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778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Е. 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Балакшин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«Зимние забавы» цикл картин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384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О.Ломакин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«С горки на санях»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885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Е. 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Балакшин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«Зимние забавы» цикл картин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4" name="Рисунок 13" descr="C:\Users\User\Desktop\Зимние забавы\Лепка снеговика Ф.Сычков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1142984"/>
            <a:ext cx="1143008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User\Desktop\Зимние забавы\ec16a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2143116"/>
            <a:ext cx="1428760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User\Desktop\Зимние забавы\maxresdefault.jpg"/>
          <p:cNvPicPr/>
          <p:nvPr/>
        </p:nvPicPr>
        <p:blipFill>
          <a:blip r:embed="rId6" cstate="print"/>
          <a:srcRect l="12126" r="12421"/>
          <a:stretch>
            <a:fillRect/>
          </a:stretch>
        </p:blipFill>
        <p:spPr bwMode="auto">
          <a:xfrm>
            <a:off x="5786446" y="3214686"/>
            <a:ext cx="1071570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User\Desktop\Зимние забавы\Ломакин О          С горки на санях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86446" y="4429132"/>
            <a:ext cx="1000132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User\Desktop\Зимние забавы\Балакшин Е Зимние забавы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86446" y="5643578"/>
            <a:ext cx="1000132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4349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85918" y="785794"/>
            <a:ext cx="1492012" cy="4921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C00000"/>
                </a:solidFill>
                <a:ea typeface="Calibri"/>
                <a:cs typeface="Times New Roman"/>
              </a:rPr>
              <a:t>Разминка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14348" y="1357298"/>
            <a:ext cx="2880320" cy="2813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16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Вот моя деревня;</a:t>
            </a:r>
            <a:endParaRPr lang="ru-RU" sz="16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sz="16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Вот мой дом родной;</a:t>
            </a:r>
            <a:endParaRPr lang="ru-RU" sz="16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sz="16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Вот качусь я в санках</a:t>
            </a:r>
            <a:endParaRPr lang="ru-RU" sz="16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sz="16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По горе крутой;</a:t>
            </a:r>
            <a:endParaRPr lang="ru-RU" sz="16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sz="16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Вот свернулись санки</a:t>
            </a:r>
            <a:endParaRPr lang="ru-RU" sz="16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sz="16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И я на бок – хлоп!</a:t>
            </a:r>
            <a:endParaRPr lang="ru-RU" sz="16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sz="16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Кубарем </a:t>
            </a:r>
            <a:r>
              <a:rPr lang="ru-RU" sz="16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качуся</a:t>
            </a:r>
            <a:endParaRPr lang="ru-RU" sz="16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Times New Roman"/>
                <a:ea typeface="Calibri"/>
              </a:rPr>
              <a:t>Под гору, в сугроб.</a:t>
            </a:r>
          </a:p>
          <a:p>
            <a:pPr lvl="0"/>
            <a:endParaRPr lang="ru-RU" sz="1600" b="1" dirty="0">
              <a:solidFill>
                <a:prstClr val="black"/>
              </a:solidFill>
              <a:latin typeface="Times New Roman"/>
              <a:ea typeface="Calibri"/>
            </a:endParaRP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Times New Roman"/>
              </a:rPr>
              <a:t>     </a:t>
            </a:r>
            <a:r>
              <a:rPr lang="ru-RU" sz="1600" dirty="0">
                <a:solidFill>
                  <a:prstClr val="black"/>
                </a:solidFill>
                <a:latin typeface="Times New Roman"/>
              </a:rPr>
              <a:t>Суриков И. «Детство»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D72490D-26A4-4368-8609-018827BABDC2}"/>
              </a:ext>
            </a:extLst>
          </p:cNvPr>
          <p:cNvSpPr/>
          <p:nvPr/>
        </p:nvSpPr>
        <p:spPr>
          <a:xfrm>
            <a:off x="5786446" y="571480"/>
            <a:ext cx="2346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/>
              </a:rPr>
              <a:t>Создаем облако слов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7" name="Picture 3" descr="C:\Users\User\Desktop\Зимние забавы\IMG_20220220_195147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 rot="5400000">
            <a:off x="1348359" y="3848666"/>
            <a:ext cx="2089562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 l="15789" t="10527" r="13158" b="5263"/>
          <a:stretch>
            <a:fillRect/>
          </a:stretch>
        </p:blipFill>
        <p:spPr bwMode="auto">
          <a:xfrm>
            <a:off x="4943211" y="1710758"/>
            <a:ext cx="3949269" cy="3510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7442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9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0" y="260648"/>
            <a:ext cx="4114800" cy="850106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Биография</a:t>
            </a:r>
          </a:p>
        </p:txBody>
      </p:sp>
      <p:pic>
        <p:nvPicPr>
          <p:cNvPr id="6147" name="Picture 3" descr="D:\_from_C\Desktop\Русские забавы\image-by-item-and-ali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1214422"/>
            <a:ext cx="3757722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43504" y="1000108"/>
            <a:ext cx="367240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" marR="47625">
              <a:spcAft>
                <a:spcPts val="0"/>
              </a:spcAft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    Марина Викторовна Тараненко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– молодой поэт, прозаик. Родилась в 1978 году в Краснодаре. В 2000 году окончила с красным дипломом Кубанский государственный университет, факультет истории, социологии и международных отношений. </a:t>
            </a:r>
          </a:p>
          <a:p>
            <a:pPr marL="142875" marR="47625">
              <a:spcAft>
                <a:spcPts val="0"/>
              </a:spcAf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Она член международного творческого объединения детских авторов, член товарищества детских и юношеских писателей России. Участница семинара молодых писателей, пишущих для детей, и форума молодых писателей, по результатам которого рекомендована на соискание Государственной стипендии Министерства культуры Российской Федерации.</a:t>
            </a:r>
          </a:p>
          <a:p>
            <a:pPr marL="142875" marR="47625">
              <a:spcAft>
                <a:spcPts val="0"/>
              </a:spcAf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 Публиковалась в журналах «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Мурзилка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», «Школьник», «Шишкин лес», «Рюкзачок», «Литературный детский мир», «Волга-XXI век», «Огни Кузбасса». Презентацию по  книге  М.Тараненко «Русские забавы. Мороз трещит, стоять не велит!»   смотрите по ссылке:</a:t>
            </a:r>
            <a:endParaRPr lang="ru-RU" sz="2400" dirty="0">
              <a:effectLst/>
              <a:latin typeface="Times New Roman"/>
              <a:ea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5072074"/>
            <a:ext cx="37862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Презентацию по  книге  М.Тараненко «Русские забавы. Мороз трещит, стоять не велит!»   смотрите по ссылке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dirty="0">
                <a:hlinkClick r:id="rId4"/>
              </a:rPr>
              <a:t>https://ppt-online.org/481407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599582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" y="12488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636676"/>
            <a:ext cx="3888432" cy="5621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" marR="47625">
              <a:spcAft>
                <a:spcPts val="0"/>
              </a:spcAft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Марина Викторовна Тараненко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– обладательница многих международных, всероссийских и краевых наград:</a:t>
            </a:r>
          </a:p>
          <a:p>
            <a:pPr marL="428625" marR="47625" indent="-285750">
              <a:spcAft>
                <a:spcPts val="0"/>
              </a:spcAft>
              <a:buFont typeface="Wingdings" pitchFamily="2" charset="2"/>
              <a:buChar char="§"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лауреат конкурса «Золотое перо Руси» в номинации для детей и юношества</a:t>
            </a:r>
          </a:p>
          <a:p>
            <a:pPr marL="428625" marR="47625" indent="-285750">
              <a:spcAft>
                <a:spcPts val="0"/>
              </a:spcAft>
              <a:buFont typeface="Wingdings" pitchFamily="2" charset="2"/>
              <a:buChar char="§"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победитель конкурса «Новые сказки–2014»</a:t>
            </a:r>
          </a:p>
          <a:p>
            <a:pPr marL="428625" marR="47625" indent="-285750">
              <a:spcAft>
                <a:spcPts val="0"/>
              </a:spcAft>
              <a:buFont typeface="Wingdings" pitchFamily="2" charset="2"/>
              <a:buChar char="§"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лауреат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Корнейчуковской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премии (2016)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  <a:p>
            <a:pPr marL="428625" marR="47625" indent="-285750">
              <a:spcAft>
                <a:spcPts val="0"/>
              </a:spcAft>
              <a:buFont typeface="Wingdings" pitchFamily="2" charset="2"/>
              <a:buChar char="§"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лауреат I степени IV Всероссийского фестиваля-конкурса «Хрустальный родник»</a:t>
            </a:r>
          </a:p>
          <a:p>
            <a:pPr marL="428625" marR="47625" indent="-285750">
              <a:lnSpc>
                <a:spcPct val="115000"/>
              </a:lnSpc>
              <a:spcBef>
                <a:spcPts val="375"/>
              </a:spcBef>
              <a:spcAft>
                <a:spcPts val="375"/>
              </a:spcAft>
              <a:buFont typeface="Wingdings" pitchFamily="2" charset="2"/>
              <a:buChar char="§"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финалист VII и VIII сезонов конкурса «Новая детская книга» (награждена специальным призом «Выбор зрителей канала ОТР»)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лауреат премии им. Е. Благининой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2021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85775" marR="47625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ru-RU" sz="2000" dirty="0">
              <a:ea typeface="Calibri"/>
              <a:cs typeface="Times New Roman"/>
            </a:endParaRPr>
          </a:p>
        </p:txBody>
      </p:sp>
      <p:pic>
        <p:nvPicPr>
          <p:cNvPr id="7171" name="Picture 3" descr="D:\_from_C\Desktop\Русские забавы\ph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90" y="1916832"/>
            <a:ext cx="1345357" cy="134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_from_C\Desktop\Русские забавы\orig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670561"/>
            <a:ext cx="911447" cy="1384865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_from_C\Desktop\Русские забавы\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030" y="688171"/>
            <a:ext cx="1899460" cy="101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D:\_from_C\Desktop\Русские забавы\logo_KF_ru_big_290x9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258" y="5440363"/>
            <a:ext cx="2601465" cy="817339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0" t="8917" r="55750" b="16084"/>
          <a:stretch/>
        </p:blipFill>
        <p:spPr bwMode="auto">
          <a:xfrm>
            <a:off x="7499255" y="3553885"/>
            <a:ext cx="974333" cy="150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5960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9525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3157" y="1124744"/>
            <a:ext cx="403244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/>
                <a:ea typeface="Calibri"/>
              </a:rPr>
              <a:t>Актуальность:</a:t>
            </a:r>
            <a:r>
              <a:rPr lang="ru-RU" dirty="0">
                <a:latin typeface="Times New Roman"/>
                <a:ea typeface="Calibri"/>
              </a:rPr>
              <a:t> В условиях реализации нового федерального государственного образовательного стандарта второго поколения (ФГОС) педагогу - библиотекарю приходится искать новые средства  и формы работы по привлечению учащихся к чтению литературы, особенно по культурному наследию нашего народа.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860031" y="3710067"/>
            <a:ext cx="406715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Цель: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расширить представления детей о жизни, быте и традициях народа, способствовать формированию у детей эмоционально-чувственного осознанного восприятия образов устного народного творчества (пословицы, загадки); приобщать к народному творчеству, традициям наших предков.</a:t>
            </a: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80728"/>
            <a:ext cx="3389744" cy="2013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886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07704" y="692696"/>
            <a:ext cx="1215141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C00000"/>
                </a:solidFill>
                <a:ea typeface="Calibri"/>
                <a:cs typeface="Times New Roman"/>
              </a:rPr>
              <a:t>Раунд 1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6865733"/>
              </p:ext>
            </p:extLst>
          </p:nvPr>
        </p:nvGraphicFramePr>
        <p:xfrm>
          <a:off x="4643439" y="1000108"/>
          <a:ext cx="4214841" cy="5095057"/>
        </p:xfrm>
        <a:graphic>
          <a:graphicData uri="http://schemas.openxmlformats.org/drawingml/2006/table">
            <a:tbl>
              <a:tblPr/>
              <a:tblGrid>
                <a:gridCol w="4917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586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644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079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№/ п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40" marR="45940" marT="644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                  Вопрос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40" marR="45940" marT="644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   Ответ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40" marR="45940" marT="644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22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40" marR="45940" marT="644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Кто на Руси организовал производство коньков в Туле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40" marR="45940" marT="644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Петр II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Петр I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Екатерина II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40" marR="45940" marT="644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018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40" marR="45940" marT="644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В  старину коньки воспринимались человеком как маленькие кони, которые несут на себе человека. Мало того, в древних коньках их спереди украшали. Чем?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40" marR="45940" marT="644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-красивой игрушкой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-вырезанной из дерева конской головой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-резьбой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40" marR="45940" marT="644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70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40" marR="45940" marT="644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В книге М. Тараненко «Русские забавы», вы узнали о старинной игре «Коровка». А что называли коровкой?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40" marR="45940" marT="64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-снежок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неуклюжего игрока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льдинку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40" marR="45940" marT="644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359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40" marR="45940" marT="644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Хоккей на траве - игра, известная на Руси более тысячи лет. А как называется   зимняя игра в книге «Русские забавы» похожая на хоккей?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40" marR="45940" marT="64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-бочка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-котел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-казан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40" marR="45940" marT="644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3336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40" marR="45940" marT="644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Зимнее катание на санях, запряженных лошадьми, было любимым  развлечением на Руси. Сани украшали сукном, а сбрую коней украшали бумажными цветами, бантами из ленточек и подвешивали колокольчики. Зачем они это делали?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40" marR="45940" marT="64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чтобы весело было кататься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-чтобы было красиво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-чтобы отпугивать злых духов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40" marR="45940" marT="644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01077" y="1762777"/>
            <a:ext cx="41592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Забавы русские, они и нынче в моде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Фольклор, частушка и конечно хоровод,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Пока живёт традиция в народе,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Тогда и РУСЬ ВЕЛИКАЯ живёт.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                                          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Н.Лыкова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3861048"/>
            <a:ext cx="3146425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F128831-2FB1-4C87-B8DF-84C097EC6500}"/>
              </a:ext>
            </a:extLst>
          </p:cNvPr>
          <p:cNvSpPr/>
          <p:nvPr/>
        </p:nvSpPr>
        <p:spPr>
          <a:xfrm>
            <a:off x="5724128" y="581896"/>
            <a:ext cx="2523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История зимних забав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670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_from_C\Desktop\Русские забавы\depositphotos_109392040-stock-photo-magic-christmas-snowy-book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90" t="1726" r="3987" b="6048"/>
          <a:stretch/>
        </p:blipFill>
        <p:spPr bwMode="auto">
          <a:xfrm>
            <a:off x="40153" y="27383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1" y="2348880"/>
            <a:ext cx="40471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21114" y="443776"/>
            <a:ext cx="1284069" cy="4921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C00000"/>
                </a:solidFill>
                <a:ea typeface="Calibri"/>
                <a:cs typeface="Times New Roman"/>
              </a:rPr>
              <a:t>Раунд  2</a:t>
            </a:r>
            <a:endParaRPr lang="ru-RU" sz="24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9534635"/>
              </p:ext>
            </p:extLst>
          </p:nvPr>
        </p:nvGraphicFramePr>
        <p:xfrm>
          <a:off x="5174697" y="1289357"/>
          <a:ext cx="3468187" cy="5184548"/>
        </p:xfrm>
        <a:graphic>
          <a:graphicData uri="http://schemas.openxmlformats.org/drawingml/2006/table">
            <a:tbl>
              <a:tblPr/>
              <a:tblGrid>
                <a:gridCol w="5040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002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639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№/ 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45" marR="6794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Вопрос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45" marR="6794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   Ответ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45" marR="6794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4349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45" marR="6794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7945" marR="6794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«Коровка»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45" marR="6794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45" marR="6794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7945" marR="6794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«Меткий стрелок»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45" marR="6794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45" marR="6794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45" marR="6794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«Штурм крепости»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45" marR="6794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0811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45" marR="6794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7945" marR="6794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«Снежная баба»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45" marR="6794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5667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45" marR="6794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7945" marR="6794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«Царь горы»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45" marR="6794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214942" y="404664"/>
            <a:ext cx="36433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000"/>
              </a:spcAft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Соедини название игры и  картинку по книге М.Тараненко     «Русские забавы»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103" y="1769443"/>
            <a:ext cx="1131552" cy="651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018" y="2591980"/>
            <a:ext cx="1294971" cy="79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377" y="3456383"/>
            <a:ext cx="1029277" cy="94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174" y="4653136"/>
            <a:ext cx="1106715" cy="777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503" y="5585954"/>
            <a:ext cx="1065486" cy="810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7" y="4402795"/>
            <a:ext cx="2737834" cy="2114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02153" y="952741"/>
            <a:ext cx="3049767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Ах, лыжи мои, лыжи…</a:t>
            </a:r>
          </a:p>
          <a:p>
            <a:pPr lvl="0" algn="ctr"/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Ах, лыжи мои, лыжи, —</a:t>
            </a:r>
            <a:b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Без вас я сам не свой.</a:t>
            </a:r>
            <a:b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Ну что на свете ближе</a:t>
            </a:r>
            <a:b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Мне снежною зимой?</a:t>
            </a: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валенки нацепишь</a:t>
            </a:r>
            <a:b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Хрустящие ремни</a:t>
            </a:r>
            <a:b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день гоняешь целый,</a:t>
            </a:r>
            <a:b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напролёт все дни.</a:t>
            </a: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Ну а потом чуть дышишь,</a:t>
            </a:r>
            <a:b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Чуть на ногах стоишь…</a:t>
            </a:r>
            <a:b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Ах, лыжи мои, лыжи —</a:t>
            </a:r>
            <a:b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Нет в мире лучше лыж!</a:t>
            </a: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А. </a:t>
            </a:r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Вахитова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dirty="0">
              <a:solidFill>
                <a:srgbClr val="2F140B"/>
              </a:solidFill>
              <a:latin typeface="PT Sans"/>
            </a:endParaRPr>
          </a:p>
        </p:txBody>
      </p:sp>
    </p:spTree>
    <p:extLst>
      <p:ext uri="{BB962C8B-B14F-4D97-AF65-F5344CB8AC3E}">
        <p14:creationId xmlns:p14="http://schemas.microsoft.com/office/powerpoint/2010/main" val="2718318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_from_C\Desktop\Русские забавы\212006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7"/>
          <a:stretch/>
        </p:blipFill>
        <p:spPr bwMode="auto">
          <a:xfrm>
            <a:off x="339403" y="836712"/>
            <a:ext cx="8496498" cy="573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8808" y="187188"/>
            <a:ext cx="8897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10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</a:t>
            </a:r>
            <a:r>
              <a:rPr lang="ru-RU" b="1" spc="10" dirty="0" err="1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Виммельбух</a:t>
            </a:r>
            <a:r>
              <a:rPr lang="ru-RU" spc="10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ru-RU" b="1" spc="10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Перечислите какие виды зимних забав вы нашли на   картинке 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094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929965" y="3170468"/>
            <a:ext cx="1284069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C00000"/>
                </a:solidFill>
                <a:ea typeface="Calibri"/>
                <a:cs typeface="Times New Roman"/>
              </a:rPr>
              <a:t>Раунд  4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43636" y="571480"/>
            <a:ext cx="2303516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 ну-ка ,отгадай-ка</a:t>
            </a:r>
            <a:r>
              <a:rPr lang="ru-RU" b="1" dirty="0">
                <a:solidFill>
                  <a:srgbClr val="C00000"/>
                </a:solidFill>
                <a:ea typeface="Calibri"/>
                <a:cs typeface="Times New Roman"/>
              </a:rPr>
              <a:t>!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536183"/>
              </p:ext>
            </p:extLst>
          </p:nvPr>
        </p:nvGraphicFramePr>
        <p:xfrm>
          <a:off x="5186602" y="1112073"/>
          <a:ext cx="3561862" cy="5122717"/>
        </p:xfrm>
        <a:graphic>
          <a:graphicData uri="http://schemas.openxmlformats.org/drawingml/2006/table">
            <a:tbl>
              <a:tblPr/>
              <a:tblGrid>
                <a:gridCol w="4486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010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206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№/ п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0" marR="58830" marT="82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                  Вопрос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0" marR="58830" marT="82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   Ответ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0" marR="58830" marT="82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55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0" marR="58830" marT="82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Что использовали для защиты от снежков в игре «Снежная башня»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0" marR="58830" marT="82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ледянки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0" marR="58830" marT="82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017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0" marR="58830" marT="82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9065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Кем являются главные герои книги </a:t>
                      </a:r>
                      <a:r>
                        <a:rPr lang="ru-RU" sz="12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Игришка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Никита, Макс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0" marR="58830" marT="82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хранители древних игр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0" marR="58830" marT="82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58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0" marR="58830" marT="82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Из кокой игры эти слова: -Раз, два, три! В Москву беги!      Раз, два, три!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Казань беги!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0" marR="58830" marT="824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«Штурм 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крепости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58830" marR="58830" marT="82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58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0" marR="58830" marT="82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Для перемещения во времени </a:t>
                      </a:r>
                      <a:r>
                        <a:rPr lang="ru-RU" sz="12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Игришка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произносила слова. Какие?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0" marR="58830" marT="824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Раз ладошки, два ладошки. Погуляем мы немножко поглядим  на детвору, вспомним старую игру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0" marR="58830" marT="82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731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0" marR="58830" marT="82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«Царю горы» полагался подарок. Что в старину  дарили победителю?</a:t>
                      </a:r>
                    </a:p>
                  </a:txBody>
                  <a:tcPr marL="58830" marR="58830" marT="824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сапоги или кафтан ,или  сувенир</a:t>
                      </a:r>
                    </a:p>
                  </a:txBody>
                  <a:tcPr marL="58830" marR="58830" marT="82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907704" y="620688"/>
            <a:ext cx="12840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ea typeface="Calibri"/>
                <a:cs typeface="Times New Roman"/>
              </a:rPr>
              <a:t>Раунд 3 </a:t>
            </a:r>
            <a:endParaRPr lang="ru-RU" dirty="0"/>
          </a:p>
        </p:txBody>
      </p:sp>
      <p:pic>
        <p:nvPicPr>
          <p:cNvPr id="3075" name="Picture 3" descr="D:\_from_C\Desktop\Русские забавы\Зимние забавы\102525785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" t="54436" r="4894" b="16501"/>
          <a:stretch/>
        </p:blipFill>
        <p:spPr bwMode="auto">
          <a:xfrm>
            <a:off x="1015763" y="3933056"/>
            <a:ext cx="3067949" cy="1744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905773" y="1404997"/>
            <a:ext cx="273012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 за чудная пора! (Зима)</a:t>
            </a:r>
          </a:p>
          <a:p>
            <a:pPr lvl="0"/>
            <a:endParaRPr lang="ru-RU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Что за чудная пора!</a:t>
            </a:r>
            <a:b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Веселится детвора.</a:t>
            </a:r>
            <a:b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Санки, лыжи и коньки,</a:t>
            </a:r>
            <a:b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Поиграем мы в снежки.</a:t>
            </a:r>
            <a:b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Разгулялась здесь зима,</a:t>
            </a:r>
            <a:b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Смех, веселье, кутерьма!</a:t>
            </a:r>
          </a:p>
          <a:p>
            <a:pPr lvl="0"/>
            <a:endParaRPr lang="ru-RU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Лана </a:t>
            </a:r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Луканова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3722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66027" y="749032"/>
            <a:ext cx="1284069" cy="4921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C00000"/>
                </a:solidFill>
                <a:ea typeface="Calibri"/>
                <a:cs typeface="Times New Roman"/>
              </a:rPr>
              <a:t>Раунд  4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00760" y="571480"/>
            <a:ext cx="2260812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Составь  пословицу</a:t>
            </a:r>
            <a:endParaRPr lang="ru-RU" b="1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096184"/>
              </p:ext>
            </p:extLst>
          </p:nvPr>
        </p:nvGraphicFramePr>
        <p:xfrm>
          <a:off x="5119987" y="1340768"/>
          <a:ext cx="3672408" cy="3026610"/>
        </p:xfrm>
        <a:graphic>
          <a:graphicData uri="http://schemas.openxmlformats.org/drawingml/2006/table">
            <a:tbl>
              <a:tblPr/>
              <a:tblGrid>
                <a:gridCol w="5181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980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№/ п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45" marR="6794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Вопрос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45" marR="6794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   Ответ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45" marR="6794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45" marR="6794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Береги нос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45" marR="6794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больше хлеба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45" marR="6794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45" marR="6794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Месяц январь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45" marR="6794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-мороз да вьюга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45" marR="6794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918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45" marR="6794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Готовь телегу зимой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45" marR="6794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большой мороз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45" marR="6794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45" marR="6794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Два друга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45" marR="6794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-зимы государь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45" marR="6794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734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45" marR="6794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Больше снега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45" marR="6794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baseline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а </a:t>
                      </a: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сани летом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45" marR="6794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2051" name="Picture 3" descr="D:\_from_C\Desktop\Русские забавы\origin_5_42fcbf587871f0430a51a7446dc894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79590"/>
            <a:ext cx="3383568" cy="22951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64096" y="1556792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 хмуром небе тройка мчится,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А в санях — Зима-царица.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 белой шубке, шапке белой.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Занимаясь важным делом,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Сыплет снежным серебром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На поля. деревья. дом.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 летят, летят снежинки,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Будто лёгкие пушинки.</a:t>
            </a:r>
          </a:p>
          <a:p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                                Новикова Р.</a:t>
            </a:r>
          </a:p>
        </p:txBody>
      </p:sp>
      <p:pic>
        <p:nvPicPr>
          <p:cNvPr id="2052" name="Picture 4" descr="D:\_from_C\Desktop\Русские забавы\origin_9_caa2879246e8072966c190bfe621ce8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509700"/>
            <a:ext cx="2532651" cy="169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9891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1021</TotalTime>
  <Words>746</Words>
  <Application>Microsoft Office PowerPoint</Application>
  <PresentationFormat>Экран (4:3)</PresentationFormat>
  <Paragraphs>190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Биография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306</dc:creator>
  <cp:lastModifiedBy>306</cp:lastModifiedBy>
  <cp:revision>63</cp:revision>
  <dcterms:created xsi:type="dcterms:W3CDTF">2022-02-16T06:56:17Z</dcterms:created>
  <dcterms:modified xsi:type="dcterms:W3CDTF">2022-09-29T06:32:08Z</dcterms:modified>
</cp:coreProperties>
</file>