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8" r:id="rId4"/>
    <p:sldId id="26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Maven Pro" charset="0"/>
      <p:regular r:id="rId15"/>
      <p:bold r:id="rId16"/>
    </p:embeddedFont>
    <p:embeddedFont>
      <p:font typeface="Nunito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4gqnHUlYudqonUFYPCuf8cdea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e22b9601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e22b9601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e22b9601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e22b9601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e22b9601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e22b9601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e22b9601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e22b9601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e22b9601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e22b9601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9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9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p9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9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9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9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9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9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9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9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9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9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9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9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9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9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9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9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9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0" name="Google Shape;30;p9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9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9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9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9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p9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9"/>
            <p:cNvGrpSpPr/>
            <p:nvPr/>
          </p:nvGrpSpPr>
          <p:grpSpPr>
            <a:xfrm>
              <a:off x="7952721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9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9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9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9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9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8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8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18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18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18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8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18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8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8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8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Google Shape;174;p18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8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8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1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8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8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8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8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18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8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18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8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18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8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8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1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8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8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8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8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18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8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8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8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8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1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8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8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8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8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18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8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18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8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8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8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8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8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8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1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8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8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18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8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18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8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8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8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18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8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18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8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8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8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" name="Google Shape;254;p18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8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18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8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8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8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8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18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1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58" name="Google Shape;58;p1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9" name="Google Shape;59;p11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1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11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2" name="Google Shape;62;p11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1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1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11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6" name="Google Shape;66;p11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1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1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11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1" name="Google Shape;71;p11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2" name="Google Shape;72;p11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1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11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5" name="Google Shape;75;p11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1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1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9" name="Google Shape;79;p11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1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1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1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11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4" name="Google Shape;84;p11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1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1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1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1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1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1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5"/>
          <p:cNvGrpSpPr/>
          <p:nvPr/>
        </p:nvGrpSpPr>
        <p:grpSpPr>
          <a:xfrm>
            <a:off x="6866714" y="1256"/>
            <a:ext cx="2267379" cy="2601741"/>
            <a:chOff x="6790514" y="1256"/>
            <a:chExt cx="2267379" cy="2601741"/>
          </a:xfrm>
        </p:grpSpPr>
        <p:grpSp>
          <p:nvGrpSpPr>
            <p:cNvPr id="114" name="Google Shape;114;p15"/>
            <p:cNvGrpSpPr/>
            <p:nvPr/>
          </p:nvGrpSpPr>
          <p:grpSpPr>
            <a:xfrm>
              <a:off x="7067535" y="1256"/>
              <a:ext cx="1990358" cy="1990303"/>
              <a:chOff x="7067535" y="1256"/>
              <a:chExt cx="1990358" cy="1990303"/>
            </a:xfrm>
          </p:grpSpPr>
          <p:sp>
            <p:nvSpPr>
              <p:cNvPr id="115" name="Google Shape;115;p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15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9" name="Google Shape;119;p15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15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1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7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ab7\Desktop\&#1055;&#1077;&#1090;&#1088;%20&#1048;&#1083;&#1100;&#1080;&#1095;%20&#1063;&#1072;&#1081;&#1082;&#1086;&#1074;&#1089;&#1082;&#1080;&#1081;_-_&#1042;&#1072;&#1083;&#1100;&#1089;%20&#1062;&#1074;&#1077;&#1090;&#1086;&#1074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"/>
          <p:cNvSpPr txBox="1">
            <a:spLocks noGrp="1"/>
          </p:cNvSpPr>
          <p:nvPr>
            <p:ph type="ctrTitle"/>
          </p:nvPr>
        </p:nvSpPr>
        <p:spPr>
          <a:xfrm>
            <a:off x="758200" y="1068438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dirty="0"/>
              <a:t>Мастер-класс</a:t>
            </a:r>
            <a:endParaRPr/>
          </a:p>
        </p:txBody>
      </p:sp>
      <p:sp>
        <p:nvSpPr>
          <p:cNvPr id="278" name="Google Shape;278;p1"/>
          <p:cNvSpPr txBox="1">
            <a:spLocks noGrp="1"/>
          </p:cNvSpPr>
          <p:nvPr>
            <p:ph type="subTitle" idx="1"/>
          </p:nvPr>
        </p:nvSpPr>
        <p:spPr>
          <a:xfrm>
            <a:off x="758200" y="2355075"/>
            <a:ext cx="4178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2000" b="1" dirty="0"/>
              <a:t>Правополушарное рисование  – способ  оптимизации психологического состояния </a:t>
            </a: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2000" b="1" dirty="0"/>
              <a:t>детей, подростков и взрослых</a:t>
            </a: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279" name="Google Shape;279;p1"/>
          <p:cNvSpPr txBox="1"/>
          <p:nvPr/>
        </p:nvSpPr>
        <p:spPr>
          <a:xfrm>
            <a:off x="1457475" y="235075"/>
            <a:ext cx="58581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Муниципальное бюджетное общеобразовательное  учреждение </a:t>
            </a:r>
            <a:endParaRPr b="1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«Средняя общеобразовательная школа № 10»</a:t>
            </a:r>
            <a:endParaRPr b="1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1"/>
          <p:cNvSpPr txBox="1"/>
          <p:nvPr/>
        </p:nvSpPr>
        <p:spPr>
          <a:xfrm>
            <a:off x="5215467" y="3300275"/>
            <a:ext cx="3657600" cy="154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Обучая левое полушарие, </a:t>
            </a:r>
            <a:endParaRPr sz="1800" b="1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Вы обучаете только левое полушарие. </a:t>
            </a:r>
            <a:endParaRPr sz="1800" b="1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Обучая правое полушарие, </a:t>
            </a:r>
            <a:endParaRPr sz="1800" b="1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Вы обучаете весь мозг! </a:t>
            </a:r>
            <a:endParaRPr sz="1800" b="1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(</a:t>
            </a:r>
            <a:r>
              <a:rPr lang="ru" sz="1800" b="1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И. Соньер).</a:t>
            </a:r>
            <a:endParaRPr sz="1800" b="1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4701" y="968058"/>
            <a:ext cx="3898366" cy="21928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Петр Ильич Чайковский_-_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66888" y="43497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31" name="Google Shape;331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332" name="Google Shape;3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278788" y="-1615585"/>
            <a:ext cx="4723298" cy="83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38" name="Google Shape;338;p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339" name="Google Shape;3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174648" y="-1690208"/>
            <a:ext cx="4794700" cy="852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45" name="Google Shape;345;p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346" name="Google Shape;3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675" y="126938"/>
            <a:ext cx="8692652" cy="488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34350" y="213551"/>
            <a:ext cx="5573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Преимущества методики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6" name="Picture 8" descr="правополушарное рисов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589515" y="1146015"/>
            <a:ext cx="1682397" cy="15294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60" name="Picture 12" descr="3 d белый символ на знак - Стоковые фото Белый роялти-ф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623" y="1015936"/>
            <a:ext cx="1479688" cy="1761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064" name="Picture 16" descr="ОТЧЕТЫ.ГОСУДАРСТВЕННОЕ УЧРЕЖДЕНИЕ ОБРАЗОВАНИЯ &quot;ЯСЛИ-САД № 86"/>
          <p:cNvPicPr>
            <a:picLocks noChangeAspect="1" noChangeArrowheads="1"/>
          </p:cNvPicPr>
          <p:nvPr/>
        </p:nvPicPr>
        <p:blipFill>
          <a:blip r:embed="rId5"/>
          <a:srcRect l="16975" r="11974"/>
          <a:stretch>
            <a:fillRect/>
          </a:stretch>
        </p:blipFill>
        <p:spPr bwMode="auto">
          <a:xfrm>
            <a:off x="6829778" y="1038578"/>
            <a:ext cx="1580445" cy="16778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068" name="Picture 20" descr="Человеческий характер в инвалидном кресле — стоковое фото"/>
          <p:cNvPicPr>
            <a:picLocks noChangeAspect="1" noChangeArrowheads="1"/>
          </p:cNvPicPr>
          <p:nvPr/>
        </p:nvPicPr>
        <p:blipFill>
          <a:blip r:embed="rId6"/>
          <a:srcRect r="17329"/>
          <a:stretch>
            <a:fillRect/>
          </a:stretch>
        </p:blipFill>
        <p:spPr bwMode="auto">
          <a:xfrm>
            <a:off x="5359751" y="3056448"/>
            <a:ext cx="1673225" cy="19177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70" name="Picture 22" descr="https://thumbs.dreamstime.com/b/%D0%BB%D0%BE%D0%B3%D0%BE%D1%82%D0%B8%D0%BF-%D1%8E-%D0%B5%D0%B9-%D0%BE%D0%B1%D1%8A%D1%8F%D1%82%D0%B8%D1%8F-d-%D1%81%D0%B5%D0%BC%D1%8C%D0%B8-95700071.jpg"/>
          <p:cNvPicPr>
            <a:picLocks noChangeAspect="1" noChangeArrowheads="1"/>
          </p:cNvPicPr>
          <p:nvPr/>
        </p:nvPicPr>
        <p:blipFill>
          <a:blip r:embed="rId7"/>
          <a:srcRect l="6619" r="7914"/>
          <a:stretch>
            <a:fillRect/>
          </a:stretch>
        </p:blipFill>
        <p:spPr bwMode="auto">
          <a:xfrm>
            <a:off x="2133599" y="3080894"/>
            <a:ext cx="1648178" cy="19045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8" name="Стрелка вправо 17"/>
          <p:cNvSpPr/>
          <p:nvPr/>
        </p:nvSpPr>
        <p:spPr>
          <a:xfrm rot="10800000">
            <a:off x="2302932" y="1761066"/>
            <a:ext cx="1117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418667" y="1744133"/>
            <a:ext cx="117404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8575418">
            <a:off x="2771421" y="2568224"/>
            <a:ext cx="88053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086556">
            <a:off x="5266265" y="2545646"/>
            <a:ext cx="88053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34350" y="213551"/>
            <a:ext cx="5573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Преимущества методики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2912533" y="2348089"/>
            <a:ext cx="3115733" cy="82408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Правополушарное рисование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767645" y="1061156"/>
            <a:ext cx="2901244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Инновационный метод</a:t>
            </a:r>
            <a:endParaRPr lang="ru-RU" b="1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976489" y="3911601"/>
            <a:ext cx="2901244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Психологический тренинг</a:t>
            </a:r>
            <a:endParaRPr lang="ru-RU" b="1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288844" y="987778"/>
            <a:ext cx="2901244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Быстрое обучение рисованию</a:t>
            </a:r>
            <a:endParaRPr lang="ru-RU" b="1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5243689" y="3810000"/>
            <a:ext cx="2901244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Необычные, живые, эмоциональные работы</a:t>
            </a:r>
            <a:endParaRPr lang="ru-RU" b="1" dirty="0"/>
          </a:p>
        </p:txBody>
      </p:sp>
      <p:sp>
        <p:nvSpPr>
          <p:cNvPr id="13" name="Стрелка вправо 12"/>
          <p:cNvSpPr/>
          <p:nvPr/>
        </p:nvSpPr>
        <p:spPr>
          <a:xfrm rot="12395129">
            <a:off x="3157308" y="1940293"/>
            <a:ext cx="7582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638817">
            <a:off x="5025619" y="1923363"/>
            <a:ext cx="7582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287409">
            <a:off x="3050063" y="3424783"/>
            <a:ext cx="7582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119711">
            <a:off x="5273974" y="3436070"/>
            <a:ext cx="7582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3d man lying on his stomach and pointing finger to the bright idea bulb isolated over white background with shadow - Стоковые фото Абстрактный роялти-фр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829" y="2185371"/>
            <a:ext cx="1692037" cy="12690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9940" name="Picture 4" descr="3D Character looking with magnifying glass at location pin - Стоковые фото Автобус роялти-ф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5956" y="2137391"/>
            <a:ext cx="1659466" cy="12445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34350" y="213551"/>
            <a:ext cx="5573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Преимущества методики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025422" y="2381956"/>
            <a:ext cx="3115733" cy="82408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Правополушарное рисование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75734" y="1162756"/>
            <a:ext cx="2370666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Изменение восприятия мира</a:t>
            </a:r>
            <a:endParaRPr lang="ru-RU" b="1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0" y="2365023"/>
            <a:ext cx="2415822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интуитивного мышления</a:t>
            </a:r>
            <a:endParaRPr lang="ru-RU" b="1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287910" y="1157112"/>
            <a:ext cx="2365021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Поиск путей решения проблемы</a:t>
            </a:r>
            <a:endParaRPr lang="ru-RU" b="1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818488" y="2286000"/>
            <a:ext cx="2325512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</a:t>
            </a:r>
            <a:r>
              <a:rPr lang="ru-RU" b="1" dirty="0" err="1" smtClean="0"/>
              <a:t>креативного</a:t>
            </a:r>
            <a:r>
              <a:rPr lang="ru-RU" b="1" dirty="0" smtClean="0"/>
              <a:t> мышления</a:t>
            </a:r>
            <a:endParaRPr lang="ru-RU" b="1" dirty="0"/>
          </a:p>
        </p:txBody>
      </p:sp>
      <p:sp>
        <p:nvSpPr>
          <p:cNvPr id="13" name="Стрелка вправо 12"/>
          <p:cNvSpPr/>
          <p:nvPr/>
        </p:nvSpPr>
        <p:spPr>
          <a:xfrm rot="13496717">
            <a:off x="2731720" y="1968473"/>
            <a:ext cx="48055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8643200">
            <a:off x="5923797" y="1990164"/>
            <a:ext cx="42030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287409">
            <a:off x="2796125" y="3347499"/>
            <a:ext cx="49283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119711">
            <a:off x="5818739" y="3322203"/>
            <a:ext cx="48151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163688" y="3680179"/>
            <a:ext cx="2901244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Профилактика психических заболеваний , страхов, фобий</a:t>
            </a:r>
            <a:endParaRPr lang="ru-RU" b="1" dirty="0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6107289" y="3527780"/>
            <a:ext cx="2901244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Уравновешивание </a:t>
            </a:r>
            <a:r>
              <a:rPr lang="ru-RU" b="1" dirty="0" err="1" smtClean="0"/>
              <a:t>гиперактивности</a:t>
            </a:r>
            <a:endParaRPr lang="ru-RU" b="1" dirty="0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2496906" y="2611982"/>
            <a:ext cx="35918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227883" y="2640203"/>
            <a:ext cx="35918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3426176" y="898878"/>
            <a:ext cx="2353734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самооценки</a:t>
            </a:r>
            <a:endParaRPr lang="ru-RU" b="1" dirty="0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3465688" y="4182533"/>
            <a:ext cx="2353734" cy="81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позитивного мироощущения</a:t>
            </a:r>
            <a:endParaRPr lang="ru-RU" b="1" dirty="0"/>
          </a:p>
        </p:txBody>
      </p:sp>
      <p:sp>
        <p:nvSpPr>
          <p:cNvPr id="23" name="Стрелка вправо 22"/>
          <p:cNvSpPr/>
          <p:nvPr/>
        </p:nvSpPr>
        <p:spPr>
          <a:xfrm rot="16038826">
            <a:off x="4295230" y="1872517"/>
            <a:ext cx="48055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265071" y="3516990"/>
            <a:ext cx="69891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34350" y="213551"/>
            <a:ext cx="54040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Ожидаемые результаты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610" y="1221240"/>
            <a:ext cx="7646645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" sz="2800" b="1" dirty="0" smtClean="0">
                <a:solidFill>
                  <a:schemeClr val="bg1"/>
                </a:solidFill>
              </a:rPr>
              <a:t>Открытие  ВИДЕНИЯ.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" sz="2800" b="1" dirty="0" smtClean="0">
                <a:solidFill>
                  <a:schemeClr val="bg1"/>
                </a:solidFill>
              </a:rPr>
              <a:t>Создание шедевра.</a:t>
            </a:r>
          </a:p>
          <a:p>
            <a:pPr marL="457200" indent="-457200">
              <a:buFont typeface="+mj-lt"/>
              <a:buAutoNum type="arabicPeriod"/>
            </a:pPr>
            <a:r>
              <a:rPr lang="ru" sz="2800" b="1" dirty="0" smtClean="0">
                <a:solidFill>
                  <a:schemeClr val="bg1"/>
                </a:solidFill>
              </a:rPr>
              <a:t>Вариативность.</a:t>
            </a:r>
          </a:p>
          <a:p>
            <a:pPr marL="457200" indent="-457200">
              <a:buFont typeface="+mj-lt"/>
              <a:buAutoNum type="arabicPeriod"/>
            </a:pPr>
            <a:r>
              <a:rPr lang="ru" sz="2800" b="1" dirty="0" smtClean="0">
                <a:solidFill>
                  <a:schemeClr val="bg1"/>
                </a:solidFill>
              </a:rPr>
              <a:t>Снятие психологического напряжения.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П</a:t>
            </a:r>
            <a:r>
              <a:rPr lang="ru" sz="2800" b="1" dirty="0" smtClean="0">
                <a:solidFill>
                  <a:schemeClr val="bg1"/>
                </a:solidFill>
              </a:rPr>
              <a:t>овышение самооценки.</a:t>
            </a:r>
          </a:p>
          <a:p>
            <a:pPr marL="457200" indent="-457200">
              <a:buFont typeface="+mj-lt"/>
              <a:buAutoNum type="arabicPeriod"/>
            </a:pPr>
            <a:r>
              <a:rPr lang="ru" sz="2800" b="1" dirty="0" smtClean="0">
                <a:solidFill>
                  <a:schemeClr val="bg1"/>
                </a:solidFill>
              </a:rPr>
              <a:t>Успешное обучение, нестандартность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" sz="2800" b="1" dirty="0" smtClean="0">
                <a:solidFill>
                  <a:schemeClr val="bg1"/>
                </a:solidFill>
              </a:rPr>
              <a:t>Оздоровление, состояние медитации.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e22b96013_0_25"/>
          <p:cNvSpPr txBox="1">
            <a:spLocks noGrp="1"/>
          </p:cNvSpPr>
          <p:nvPr>
            <p:ph type="subTitle" idx="1"/>
          </p:nvPr>
        </p:nvSpPr>
        <p:spPr>
          <a:xfrm>
            <a:off x="824000" y="930875"/>
            <a:ext cx="8033700" cy="3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1. Плотный </a:t>
            </a:r>
            <a:r>
              <a:rPr lang="ru" sz="2800" dirty="0"/>
              <a:t>картон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2. Плотный </a:t>
            </a:r>
            <a:r>
              <a:rPr lang="ru" sz="2800" dirty="0"/>
              <a:t>лист бумаги (для черчения или акварели)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3. Малярный </a:t>
            </a:r>
            <a:r>
              <a:rPr lang="ru" sz="2800" dirty="0"/>
              <a:t>скотч, ножницы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4. Кисти </a:t>
            </a:r>
            <a:r>
              <a:rPr lang="ru" sz="2800" dirty="0"/>
              <a:t>(плоская и круглая)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5. Гуашь </a:t>
            </a:r>
            <a:r>
              <a:rPr lang="ru" sz="2800" dirty="0"/>
              <a:t>6-ти или 12-ти цветов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6. Тканевая </a:t>
            </a:r>
            <a:r>
              <a:rPr lang="ru" sz="2800" dirty="0"/>
              <a:t>салфетка (для вытирания кистей)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7. Баночка </a:t>
            </a:r>
            <a:r>
              <a:rPr lang="ru" sz="2800" dirty="0"/>
              <a:t>с водой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2479417" y="213551"/>
            <a:ext cx="4107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 понадобится: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10" name="Google Shape;310;p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311" name="Google Shape;3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675" y="146625"/>
            <a:ext cx="8622648" cy="485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17" name="Google Shape;317;p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013" y="144575"/>
            <a:ext cx="8629975" cy="485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24" name="Google Shape;324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325" name="Google Shape;3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650" y="228175"/>
            <a:ext cx="8332698" cy="468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179</Words>
  <PresentationFormat>Экран (16:9)</PresentationFormat>
  <Paragraphs>46</Paragraphs>
  <Slides>12</Slides>
  <Notes>12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Maven Pro</vt:lpstr>
      <vt:lpstr>Nunito</vt:lpstr>
      <vt:lpstr>Momentum</vt:lpstr>
      <vt:lpstr>Мастер-класс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kab7</dc:creator>
  <cp:lastModifiedBy>kab7</cp:lastModifiedBy>
  <cp:revision>8</cp:revision>
  <dcterms:modified xsi:type="dcterms:W3CDTF">2020-01-30T06:05:43Z</dcterms:modified>
</cp:coreProperties>
</file>