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08" r:id="rId3"/>
  </p:sldMasterIdLst>
  <p:notesMasterIdLst>
    <p:notesMasterId r:id="rId15"/>
  </p:notesMasterIdLst>
  <p:handoutMasterIdLst>
    <p:handoutMasterId r:id="rId16"/>
  </p:handout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147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6173" cy="456900"/>
          </a:xfrm>
          <a:prstGeom prst="rect">
            <a:avLst/>
          </a:prstGeom>
          <a:noFill/>
          <a:ln>
            <a:noFill/>
          </a:ln>
        </p:spPr>
        <p:txBody>
          <a:bodyPr vert="horz" wrap="none" lIns="78903" tIns="39452" rIns="78903" bIns="39452" anchorCtr="0" compatLnSpc="0"/>
          <a:lstStyle/>
          <a:p>
            <a:pPr hangingPunct="0">
              <a:defRPr sz="1400"/>
            </a:pPr>
            <a:endParaRPr lang="ru-RU" sz="1200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Дата 2"/>
          <p:cNvSpPr txBox="1">
            <a:spLocks noGrp="1"/>
          </p:cNvSpPr>
          <p:nvPr>
            <p:ph type="dt" sz="quarter" idx="1"/>
          </p:nvPr>
        </p:nvSpPr>
        <p:spPr>
          <a:xfrm>
            <a:off x="3881795" y="0"/>
            <a:ext cx="2976173" cy="456900"/>
          </a:xfrm>
          <a:prstGeom prst="rect">
            <a:avLst/>
          </a:prstGeom>
          <a:noFill/>
          <a:ln>
            <a:noFill/>
          </a:ln>
        </p:spPr>
        <p:txBody>
          <a:bodyPr vert="horz" wrap="none" lIns="78903" tIns="39452" rIns="78903" bIns="39452" anchorCtr="0" compatLnSpc="0"/>
          <a:lstStyle/>
          <a:p>
            <a:pPr algn="r" hangingPunct="0">
              <a:defRPr sz="1400"/>
            </a:pPr>
            <a:fld id="{EF0ECD8D-B8D1-4A08-AAAF-4A4C6322E8C4}" type="datetimeFigureOut">
              <a:rPr/>
              <a:pPr algn="r" hangingPunct="0">
                <a:defRPr sz="1400"/>
              </a:pPr>
              <a:t>28.11.2019</a:t>
            </a:fld>
            <a:endParaRPr lang="ru-RU" sz="1200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2"/>
          </p:nvPr>
        </p:nvSpPr>
        <p:spPr>
          <a:xfrm>
            <a:off x="0" y="8686952"/>
            <a:ext cx="2976173" cy="456900"/>
          </a:xfrm>
          <a:prstGeom prst="rect">
            <a:avLst/>
          </a:prstGeom>
          <a:noFill/>
          <a:ln>
            <a:noFill/>
          </a:ln>
        </p:spPr>
        <p:txBody>
          <a:bodyPr vert="horz" wrap="none" lIns="78903" tIns="39452" rIns="78903" bIns="39452" anchor="b" anchorCtr="0" compatLnSpc="0"/>
          <a:lstStyle/>
          <a:p>
            <a:pPr hangingPunct="0">
              <a:defRPr sz="1400"/>
            </a:pPr>
            <a:endParaRPr lang="ru-RU" sz="1200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3"/>
          </p:nvPr>
        </p:nvSpPr>
        <p:spPr>
          <a:xfrm>
            <a:off x="3881795" y="8686952"/>
            <a:ext cx="2976173" cy="456900"/>
          </a:xfrm>
          <a:prstGeom prst="rect">
            <a:avLst/>
          </a:prstGeom>
          <a:noFill/>
          <a:ln>
            <a:noFill/>
          </a:ln>
        </p:spPr>
        <p:txBody>
          <a:bodyPr vert="horz" wrap="none" lIns="78903" tIns="39452" rIns="78903" bIns="39452" anchor="b" anchorCtr="0" compatLnSpc="0"/>
          <a:lstStyle/>
          <a:p>
            <a:pPr algn="r" hangingPunct="0">
              <a:defRPr sz="1400"/>
            </a:pPr>
            <a:fld id="{39542329-628C-438B-8F18-A44C172AC9F0}" type="slidenum">
              <a:rPr/>
              <a:pPr algn="r" hangingPunct="0">
                <a:defRPr sz="1400"/>
              </a:pPr>
              <a:t>‹#›</a:t>
            </a:fld>
            <a:endParaRPr lang="ru-RU" sz="1200"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81658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" name="Верхний колонтитул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ru-RU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Дата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ru-RU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BB08E6A6-3254-4A09-8179-6E47D3E91BD7}" type="datetimeFigureOut">
              <a:rPr/>
              <a:pPr lvl="0"/>
              <a:t>28.11.2019</a:t>
            </a:fld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ru-RU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ru-RU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3EB93569-544F-41B8-A793-65A983E0F551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188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ru-RU" sz="2000" b="0" i="0" u="none" strike="noStrike" kern="1200">
        <a:ln>
          <a:noFill/>
        </a:ln>
        <a:latin typeface="Arial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0" y="0"/>
            <a:ext cx="360" cy="360"/>
          </a:xfrm>
        </p:spPr>
        <p:txBody>
          <a:bodyPr wrap="square" lIns="90000" tIns="45000" rIns="90000" bIns="45000" anchor="t"/>
          <a:lstStyle/>
          <a:p>
            <a:pPr lvl="0"/>
            <a:endParaRPr lang="ru-RU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>
          <a:xfrm>
            <a:off x="0" y="0"/>
            <a:ext cx="360" cy="360"/>
          </a:xfrm>
        </p:spPr>
        <p:txBody>
          <a:bodyPr wrap="square" lIns="90000" tIns="45000" rIns="90000" bIns="45000" anchor="t"/>
          <a:lstStyle/>
          <a:p>
            <a:pPr lvl="0" algn="l"/>
            <a:fld id="{DD969BD2-F377-415A-9BB5-121D7CE0FE4E}" type="slidenum">
              <a:rPr/>
              <a:pPr lvl="0" algn="l"/>
              <a:t>1</a:t>
            </a:fld>
            <a:endParaRPr lang="ru-RU">
              <a:solidFill>
                <a:srgbClr val="000000"/>
              </a:solidFill>
              <a:latin typeface="Calibri" pitchFamily="34"/>
              <a:ea typeface="+mn-ea" pitchFamily="2"/>
              <a:cs typeface="Arial" pitchFamily="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8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0" y="0"/>
            <a:ext cx="360" cy="360"/>
          </a:xfrm>
        </p:spPr>
        <p:txBody>
          <a:bodyPr wrap="square" lIns="90000" tIns="45000" rIns="90000" bIns="45000" anchor="t"/>
          <a:lstStyle/>
          <a:p>
            <a:pPr lvl="0"/>
            <a:endParaRPr lang="ru-RU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>
          <a:xfrm>
            <a:off x="0" y="0"/>
            <a:ext cx="360" cy="360"/>
          </a:xfrm>
        </p:spPr>
        <p:txBody>
          <a:bodyPr wrap="square" lIns="90000" tIns="45000" rIns="90000" bIns="45000" anchor="t"/>
          <a:lstStyle/>
          <a:p>
            <a:pPr lvl="0" algn="l"/>
            <a:fld id="{FCE35B58-3DB4-4014-A0DD-161BDC98EE8F}" type="slidenum">
              <a:rPr/>
              <a:pPr lvl="0" algn="l"/>
              <a:t>11</a:t>
            </a:fld>
            <a:endParaRPr lang="ru-RU">
              <a:solidFill>
                <a:srgbClr val="000000"/>
              </a:solidFill>
              <a:latin typeface="Calibri" pitchFamily="34"/>
              <a:ea typeface="+mn-ea" pitchFamily="2"/>
              <a:cs typeface="Arial" pitchFamily="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8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8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8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8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0" y="0"/>
            <a:ext cx="360" cy="360"/>
          </a:xfrm>
        </p:spPr>
        <p:txBody>
          <a:bodyPr wrap="square" lIns="90000" tIns="45000" rIns="90000" bIns="45000" anchor="t"/>
          <a:lstStyle/>
          <a:p>
            <a:pPr lvl="0"/>
            <a:endParaRPr lang="ru-RU"/>
          </a:p>
        </p:txBody>
      </p:sp>
      <p:sp>
        <p:nvSpPr>
          <p:cNvPr id="4" name="Номер слайда 3"/>
          <p:cNvSpPr txBox="1">
            <a:spLocks noGrp="1"/>
          </p:cNvSpPr>
          <p:nvPr>
            <p:ph type="sldNum" sz="quarter" idx="8"/>
          </p:nvPr>
        </p:nvSpPr>
        <p:spPr>
          <a:xfrm>
            <a:off x="0" y="0"/>
            <a:ext cx="360" cy="360"/>
          </a:xfrm>
        </p:spPr>
        <p:txBody>
          <a:bodyPr wrap="square" lIns="90000" tIns="45000" rIns="90000" bIns="45000" anchor="t"/>
          <a:lstStyle/>
          <a:p>
            <a:pPr lvl="0" algn="l"/>
            <a:fld id="{D1B03216-F051-47AC-8D3B-01568D94C0FD}" type="slidenum">
              <a:rPr/>
              <a:pPr lvl="0" algn="l"/>
              <a:t>7</a:t>
            </a:fld>
            <a:endParaRPr lang="ru-RU">
              <a:solidFill>
                <a:srgbClr val="000000"/>
              </a:solidFill>
              <a:latin typeface="Corbel" pitchFamily="34"/>
              <a:ea typeface="+mn-ea" pitchFamily="2"/>
              <a:cs typeface="Arial" pitchFamily="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8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8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A4EC901-CC8C-4546-9B82-318E5389EF1D}" type="datetime1">
              <a:rPr lang="ru-RU" smtClean="0"/>
              <a:pPr lvl="0"/>
              <a:t>27.04.2024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CE3DB4E-7EE1-4A99-8AB8-A40F474B7067}" type="slidenum">
              <a:rPr lang="ru-RU" smtClean="0"/>
              <a:pPr lvl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A4EC901-CC8C-4546-9B82-318E5389EF1D}" type="datetime1">
              <a:rPr lang="ru-RU" smtClean="0"/>
              <a:pPr lvl="0"/>
              <a:t>27.04.2024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F78476F-0FE3-4FD1-AE18-D4D56E3F69C2}" type="slidenum">
              <a:rPr lang="ru-RU" smtClean="0"/>
              <a:pPr lvl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A4EC901-CC8C-4546-9B82-318E5389EF1D}" type="datetime1">
              <a:rPr lang="ru-RU" smtClean="0"/>
              <a:pPr lvl="0"/>
              <a:t>27.04.2024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8D5E272-3F6A-4F56-AA44-2A325BD796FF}" type="slidenum">
              <a:rPr lang="ru-RU" smtClean="0"/>
              <a:pPr lvl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F4D1457F-B3B3-4729-8343-B0C1F9A64EB8}" type="datetime1">
              <a:rPr lang="ru-RU" smtClean="0"/>
              <a:pPr lvl="0"/>
              <a:t>27.04.2024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3726A01-C694-459E-A782-803E8F13180D}" type="slidenum">
              <a:rPr lang="ru-RU" smtClean="0"/>
              <a:pPr lvl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F4D1457F-B3B3-4729-8343-B0C1F9A64EB8}" type="datetime1">
              <a:rPr lang="ru-RU" smtClean="0"/>
              <a:pPr lvl="0"/>
              <a:t>27.04.2024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9FB590-1058-4E1A-9270-34E0D93D33F1}" type="slidenum">
              <a:rPr lang="ru-RU" smtClean="0"/>
              <a:pPr lvl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F4D1457F-B3B3-4729-8343-B0C1F9A64EB8}" type="datetime1">
              <a:rPr lang="ru-RU" smtClean="0"/>
              <a:pPr lvl="0"/>
              <a:t>27.04.2024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8A5E565-3B86-4A68-BD26-F8303BA4AB36}" type="slidenum">
              <a:rPr lang="ru-RU" smtClean="0"/>
              <a:pPr lvl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F4D1457F-B3B3-4729-8343-B0C1F9A64EB8}" type="datetime1">
              <a:rPr lang="ru-RU" smtClean="0"/>
              <a:pPr lvl="0"/>
              <a:t>27.04.2024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C934AA6-5588-4C16-89D0-E78125BC968F}" type="slidenum">
              <a:rPr lang="ru-RU" smtClean="0"/>
              <a:pPr lvl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F4D1457F-B3B3-4729-8343-B0C1F9A64EB8}" type="datetime1">
              <a:rPr lang="ru-RU" smtClean="0"/>
              <a:pPr lvl="0"/>
              <a:t>27.04.2024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001AF79-BF6D-429E-A098-71B13C9F0F90}" type="slidenum">
              <a:rPr lang="ru-RU" smtClean="0"/>
              <a:pPr lvl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F4D1457F-B3B3-4729-8343-B0C1F9A64EB8}" type="datetime1">
              <a:rPr lang="ru-RU" smtClean="0"/>
              <a:pPr lvl="0"/>
              <a:t>27.04.2024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2F82D85-FFA5-4ED2-A04A-5CC944749708}" type="slidenum">
              <a:rPr lang="ru-RU" smtClean="0"/>
              <a:pPr lvl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F4D1457F-B3B3-4729-8343-B0C1F9A64EB8}" type="datetime1">
              <a:rPr lang="ru-RU" smtClean="0"/>
              <a:pPr lvl="0"/>
              <a:t>27.04.2024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627398C-EE2B-42EF-A13F-E3100F14D19C}" type="slidenum">
              <a:rPr lang="ru-RU" smtClean="0"/>
              <a:pPr lvl="0"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F4D1457F-B3B3-4729-8343-B0C1F9A64EB8}" type="datetime1">
              <a:rPr lang="ru-RU" smtClean="0"/>
              <a:pPr lvl="0"/>
              <a:t>27.04.2024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B26F3EB-1F30-4568-8800-FA619FEEBAA7}" type="slidenum">
              <a:rPr lang="ru-RU" smtClean="0"/>
              <a:pPr lvl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A4EC901-CC8C-4546-9B82-318E5389EF1D}" type="datetime1">
              <a:rPr lang="ru-RU" smtClean="0"/>
              <a:pPr lvl="0"/>
              <a:t>27.04.2024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390155A-28A3-4143-A55D-B0EA114654F1}" type="slidenum">
              <a:rPr lang="ru-RU" smtClean="0"/>
              <a:pPr lvl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F4D1457F-B3B3-4729-8343-B0C1F9A64EB8}" type="datetime1">
              <a:rPr lang="ru-RU" smtClean="0"/>
              <a:pPr lvl="0"/>
              <a:t>27.04.2024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4AAE160-5585-4992-A7DE-34F042591158}" type="slidenum">
              <a:rPr lang="ru-RU" smtClean="0"/>
              <a:pPr lvl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F4D1457F-B3B3-4729-8343-B0C1F9A64EB8}" type="datetime1">
              <a:rPr lang="ru-RU" smtClean="0"/>
              <a:pPr lvl="0"/>
              <a:t>27.04.2024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F21B4ED-A817-41DA-9330-2ED105B421C7}" type="slidenum">
              <a:rPr lang="ru-RU" smtClean="0"/>
              <a:pPr lvl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F4D1457F-B3B3-4729-8343-B0C1F9A64EB8}" type="datetime1">
              <a:rPr lang="ru-RU" smtClean="0"/>
              <a:pPr lvl="0"/>
              <a:t>27.04.2024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81D3C6F-1EAF-4A1A-9120-5854D59BEBEF}" type="slidenum">
              <a:rPr lang="ru-RU" smtClean="0"/>
              <a:pPr lvl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91EA73F9-1B05-43C9-AF93-78B3034376C4}" type="datetime1">
              <a:rPr lang="ru-RU" smtClean="0"/>
              <a:pPr lvl="0"/>
              <a:t>27.04.2024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11F492A-5A1D-4A0E-A492-1FCB143506CD}" type="slidenum">
              <a:rPr lang="ru-RU" smtClean="0"/>
              <a:pPr lvl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91EA73F9-1B05-43C9-AF93-78B3034376C4}" type="datetime1">
              <a:rPr lang="ru-RU" smtClean="0"/>
              <a:pPr lvl="0"/>
              <a:t>27.04.2024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E41C5EE-74B2-432F-819C-EF759A3DB30B}" type="slidenum">
              <a:rPr lang="ru-RU" smtClean="0"/>
              <a:pPr lvl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91EA73F9-1B05-43C9-AF93-78B3034376C4}" type="datetime1">
              <a:rPr lang="ru-RU" smtClean="0"/>
              <a:pPr lvl="0"/>
              <a:t>27.04.2024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48759E7-9CD5-47C3-8D8E-796CCA4BBC65}" type="slidenum">
              <a:rPr lang="ru-RU" smtClean="0"/>
              <a:pPr lvl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91EA73F9-1B05-43C9-AF93-78B3034376C4}" type="datetime1">
              <a:rPr lang="ru-RU" smtClean="0"/>
              <a:pPr lvl="0"/>
              <a:t>27.04.2024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3E89D2B-3B5D-4896-A2E3-D00049072479}" type="slidenum">
              <a:rPr lang="ru-RU" smtClean="0"/>
              <a:pPr lvl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91EA73F9-1B05-43C9-AF93-78B3034376C4}" type="datetime1">
              <a:rPr lang="ru-RU" smtClean="0"/>
              <a:pPr lvl="0"/>
              <a:t>27.04.2024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FA11CCA-6C19-4D5E-A4E0-EE8A7E824441}" type="slidenum">
              <a:rPr lang="ru-RU" smtClean="0"/>
              <a:pPr lvl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91EA73F9-1B05-43C9-AF93-78B3034376C4}" type="datetime1">
              <a:rPr lang="ru-RU" smtClean="0"/>
              <a:pPr lvl="0"/>
              <a:t>27.04.2024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F27D134-AC43-4546-8EEF-B7967727DCE8}" type="slidenum">
              <a:rPr lang="ru-RU" smtClean="0"/>
              <a:pPr lvl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91EA73F9-1B05-43C9-AF93-78B3034376C4}" type="datetime1">
              <a:rPr lang="ru-RU" smtClean="0"/>
              <a:pPr lvl="0"/>
              <a:t>27.04.2024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525D2E9-3C86-46B7-A29F-9D98905A4A34}" type="slidenum">
              <a:rPr lang="ru-RU" smtClean="0"/>
              <a:pPr lvl="0"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A4EC901-CC8C-4546-9B82-318E5389EF1D}" type="datetime1">
              <a:rPr lang="ru-RU" smtClean="0"/>
              <a:pPr lvl="0"/>
              <a:t>27.04.2024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F4C60C1-5287-4BBA-8DE2-7A2DE4332CDA}" type="slidenum">
              <a:rPr lang="ru-RU" smtClean="0"/>
              <a:pPr lvl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91EA73F9-1B05-43C9-AF93-78B3034376C4}" type="datetime1">
              <a:rPr lang="ru-RU" smtClean="0"/>
              <a:pPr lvl="0"/>
              <a:t>27.04.2024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B86591A-0AB0-4683-9C8C-9FB1603D3FA6}" type="slidenum">
              <a:rPr lang="ru-RU" smtClean="0"/>
              <a:pPr lvl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91EA73F9-1B05-43C9-AF93-78B3034376C4}" type="datetime1">
              <a:rPr lang="ru-RU" smtClean="0"/>
              <a:pPr lvl="0"/>
              <a:t>27.04.2024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1A33B79-05F6-469D-9C08-B88D50148844}" type="slidenum">
              <a:rPr lang="ru-RU" smtClean="0"/>
              <a:pPr lvl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91EA73F9-1B05-43C9-AF93-78B3034376C4}" type="datetime1">
              <a:rPr lang="ru-RU" smtClean="0"/>
              <a:pPr lvl="0"/>
              <a:t>27.04.2024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9786801-74A4-4C30-8ABA-E96AFA11F95B}" type="slidenum">
              <a:rPr lang="ru-RU" smtClean="0"/>
              <a:pPr lvl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91EA73F9-1B05-43C9-AF93-78B3034376C4}" type="datetime1">
              <a:rPr lang="ru-RU" smtClean="0"/>
              <a:pPr lvl="0"/>
              <a:t>27.04.2024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F99C843-A5BD-42B3-8B4E-5D07432D7ECD}" type="slidenum">
              <a:rPr lang="ru-RU" smtClean="0"/>
              <a:pPr lvl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A4EC901-CC8C-4546-9B82-318E5389EF1D}" type="datetime1">
              <a:rPr lang="ru-RU" smtClean="0"/>
              <a:pPr lvl="0"/>
              <a:t>27.04.2024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1D6E982-CDDB-47DE-A105-3BBCBE874D3F}" type="slidenum">
              <a:rPr lang="ru-RU" smtClean="0"/>
              <a:pPr lvl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A4EC901-CC8C-4546-9B82-318E5389EF1D}" type="datetime1">
              <a:rPr lang="ru-RU" smtClean="0"/>
              <a:pPr lvl="0"/>
              <a:t>27.04.2024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A2CB343-9B89-47ED-B79E-5DE23AF8B516}" type="slidenum">
              <a:rPr lang="ru-RU" smtClean="0"/>
              <a:pPr lvl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A4EC901-CC8C-4546-9B82-318E5389EF1D}" type="datetime1">
              <a:rPr lang="ru-RU" smtClean="0"/>
              <a:pPr lvl="0"/>
              <a:t>27.04.2024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FC71254-47C9-4EB5-8F1F-998F460A0505}" type="slidenum">
              <a:rPr lang="ru-RU" smtClean="0"/>
              <a:pPr lvl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A4EC901-CC8C-4546-9B82-318E5389EF1D}" type="datetime1">
              <a:rPr lang="ru-RU" smtClean="0"/>
              <a:pPr lvl="0"/>
              <a:t>27.04.2024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82F23A5-886C-417D-8D02-0EBD4870FABA}" type="slidenum">
              <a:rPr lang="ru-RU" smtClean="0"/>
              <a:pPr lvl="0"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A4EC901-CC8C-4546-9B82-318E5389EF1D}" type="datetime1">
              <a:rPr lang="ru-RU" smtClean="0"/>
              <a:pPr lvl="0"/>
              <a:t>27.04.2024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4C74FB4-4526-4422-A86B-FF1E73F5E626}" type="slidenum">
              <a:rPr lang="ru-RU" smtClean="0"/>
              <a:pPr lvl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A4EC901-CC8C-4546-9B82-318E5389EF1D}" type="datetime1">
              <a:rPr lang="ru-RU" smtClean="0"/>
              <a:pPr lvl="0"/>
              <a:t>27.04.2024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AE875CB-A28F-42AD-9227-290220B3D1D3}" type="slidenum">
              <a:rPr lang="ru-RU" smtClean="0"/>
              <a:pPr lvl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 lvl="0"/>
            <a:fld id="{EA4EC901-CC8C-4546-9B82-318E5389EF1D}" type="datetime1">
              <a:rPr lang="ru-RU" smtClean="0"/>
              <a:pPr lvl="0"/>
              <a:t>27.04.2024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 lvl="0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 lvl="0"/>
            <a:fld id="{D7ECA802-4971-473E-8B2A-FECCD7B97703}" type="slidenum">
              <a:rPr lang="ru-RU" smtClean="0"/>
              <a:pPr lvl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 lvl="0"/>
            <a:fld id="{F4D1457F-B3B3-4729-8343-B0C1F9A64EB8}" type="datetime1">
              <a:rPr lang="ru-RU" smtClean="0"/>
              <a:pPr lvl="0"/>
              <a:t>27.04.2024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 lvl="0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 lvl="0"/>
            <a:fld id="{FAFDDA98-7B4C-46C1-A5BD-3F088032117F}" type="slidenum">
              <a:rPr lang="ru-RU" smtClean="0"/>
              <a:pPr lvl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 lvl="0"/>
            <a:fld id="{91EA73F9-1B05-43C9-AF93-78B3034376C4}" type="datetime1">
              <a:rPr lang="ru-RU" smtClean="0"/>
              <a:pPr lvl="0"/>
              <a:t>27.04.2024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 lvl="0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 lvl="0"/>
            <a:fld id="{62F3BDA1-D421-4289-AF3E-59675F25FC02}" type="slidenum">
              <a:rPr lang="ru-RU" smtClean="0"/>
              <a:pPr lvl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 noGrp="1"/>
          </p:cNvSpPr>
          <p:nvPr>
            <p:ph type="title" idx="4294967295"/>
          </p:nvPr>
        </p:nvSpPr>
        <p:spPr>
          <a:xfrm>
            <a:off x="539640" y="2060575"/>
            <a:ext cx="8208824" cy="1470025"/>
          </a:xfrm>
        </p:spPr>
        <p:txBody>
          <a:bodyPr>
            <a:normAutofit fontScale="90000"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sz="4000" dirty="0">
                <a:solidFill>
                  <a:srgbClr val="0070C0"/>
                </a:solidFill>
                <a:latin typeface="Times New Roman" pitchFamily="34"/>
              </a:rPr>
              <a:t>Роль педагога – психолога в </a:t>
            </a:r>
            <a:r>
              <a:rPr lang="ru-RU" sz="4000" dirty="0" smtClean="0">
                <a:solidFill>
                  <a:srgbClr val="0070C0"/>
                </a:solidFill>
                <a:latin typeface="Times New Roman" pitchFamily="34"/>
              </a:rPr>
              <a:t>формировании профессиональной компетентности</a:t>
            </a:r>
            <a:r>
              <a:rPr lang="ru-RU" sz="4000" dirty="0">
                <a:solidFill>
                  <a:srgbClr val="0070C0"/>
                </a:solidFill>
                <a:latin typeface="Times New Roman" pitchFamily="34"/>
              </a:rPr>
              <a:t/>
            </a:r>
            <a:br>
              <a:rPr lang="ru-RU" sz="4000" dirty="0">
                <a:solidFill>
                  <a:srgbClr val="0070C0"/>
                </a:solidFill>
                <a:latin typeface="Times New Roman" pitchFamily="34"/>
              </a:rPr>
            </a:br>
            <a:r>
              <a:rPr lang="ru-RU" sz="4000" dirty="0">
                <a:solidFill>
                  <a:srgbClr val="0070C0"/>
                </a:solidFill>
                <a:latin typeface="Times New Roman" pitchFamily="34"/>
              </a:rPr>
              <a:t>у педагогов</a:t>
            </a:r>
            <a:br>
              <a:rPr lang="ru-RU" sz="4000" dirty="0">
                <a:solidFill>
                  <a:srgbClr val="0070C0"/>
                </a:solidFill>
                <a:latin typeface="Times New Roman" pitchFamily="34"/>
              </a:rPr>
            </a:br>
            <a:r>
              <a:rPr lang="ru-RU" sz="4000" dirty="0">
                <a:solidFill>
                  <a:srgbClr val="0070C0"/>
                </a:solidFill>
                <a:latin typeface="Times New Roman" pitchFamily="34"/>
              </a:rPr>
              <a:t>в условиях реализации </a:t>
            </a:r>
            <a:r>
              <a:rPr lang="ru-RU" sz="4000" smtClean="0">
                <a:solidFill>
                  <a:srgbClr val="0070C0"/>
                </a:solidFill>
                <a:latin typeface="Times New Roman" pitchFamily="34"/>
              </a:rPr>
              <a:t>современного образования</a:t>
            </a:r>
            <a:endParaRPr lang="ru-RU" sz="4000" dirty="0">
              <a:solidFill>
                <a:srgbClr val="0070C0"/>
              </a:solidFill>
              <a:latin typeface="Times New Roman" pitchFamily="34"/>
            </a:endParaRPr>
          </a:p>
        </p:txBody>
      </p:sp>
      <p:sp>
        <p:nvSpPr>
          <p:cNvPr id="3" name="Subtitle 4"/>
          <p:cNvSpPr/>
          <p:nvPr/>
        </p:nvSpPr>
        <p:spPr>
          <a:xfrm>
            <a:off x="3060000" y="4608000"/>
            <a:ext cx="5833080" cy="201599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/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638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2000" b="1" i="0" u="none" strike="noStrike" kern="1200" spc="0">
                <a:ln>
                  <a:noFill/>
                </a:ln>
                <a:solidFill>
                  <a:srgbClr val="35385A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Педагог-психолог  муниципального бюджетного общеобразовательного   учреждения «Голузинская  средняя общеобразовательная школа»  п. Новатор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638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2000" b="1" i="0" u="none" strike="noStrike" kern="1200" spc="0">
                <a:ln>
                  <a:noFill/>
                </a:ln>
                <a:solidFill>
                  <a:srgbClr val="35385A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Работинская Татьяна Ивановна</a:t>
            </a:r>
          </a:p>
        </p:txBody>
      </p:sp>
      <p:sp>
        <p:nvSpPr>
          <p:cNvPr id="4" name="TextBox 1"/>
          <p:cNvSpPr/>
          <p:nvPr/>
        </p:nvSpPr>
        <p:spPr>
          <a:xfrm>
            <a:off x="539640" y="214560"/>
            <a:ext cx="8064360" cy="1096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20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2"/>
                <a:cs typeface="Mangal" pitchFamily="2"/>
              </a:rPr>
              <a:t>Региональная  научно-практическая конференция</a:t>
            </a:r>
          </a:p>
          <a:p>
            <a:pPr marL="0" marR="0" lvl="0" indent="457200" algn="ctr" rtl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20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2"/>
                <a:cs typeface="Mangal" pitchFamily="2"/>
              </a:rPr>
              <a:t>«Реализация концепции развития психологической службы       в региональном образовании»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Список литературы:&#10;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343080" lvl="0" indent="-342720">
              <a:spcBef>
                <a:spcPts val="901"/>
              </a:spcBef>
              <a:spcAft>
                <a:spcPts val="901"/>
              </a:spcAft>
              <a:buNone/>
            </a:pPr>
            <a:r>
              <a:rPr lang="ru-RU" sz="3200">
                <a:solidFill>
                  <a:srgbClr val="003860"/>
                </a:solidFill>
                <a:latin typeface="Times New Roman" pitchFamily="18"/>
                <a:cs typeface="Times New Roman" pitchFamily="18"/>
              </a:rPr>
              <a:t>Список литературы:</a:t>
            </a:r>
            <a:br>
              <a:rPr lang="ru-RU" sz="3200">
                <a:solidFill>
                  <a:srgbClr val="003860"/>
                </a:solidFill>
                <a:latin typeface="Times New Roman" pitchFamily="18"/>
                <a:cs typeface="Times New Roman" pitchFamily="18"/>
              </a:rPr>
            </a:br>
            <a:endParaRPr lang="ru-RU" sz="3200">
              <a:solidFill>
                <a:srgbClr val="003860"/>
              </a:solidFill>
              <a:latin typeface="Times New Roman" pitchFamily="18"/>
              <a:cs typeface="Times New Roman" pitchFamily="18"/>
            </a:endParaRPr>
          </a:p>
        </p:txBody>
      </p:sp>
      <p:sp>
        <p:nvSpPr>
          <p:cNvPr id="3" name="Объект 2"/>
          <p:cNvSpPr txBox="1">
            <a:spLocks noGrp="1"/>
          </p:cNvSpPr>
          <p:nvPr>
            <p:ph type="body" idx="4294967295"/>
          </p:nvPr>
        </p:nvSpPr>
        <p:spPr>
          <a:xfrm>
            <a:off x="539552" y="1052736"/>
            <a:ext cx="8229600" cy="4525962"/>
          </a:xfrm>
        </p:spPr>
        <p:txBody>
          <a:bodyPr>
            <a:normAutofit fontScale="92500" lnSpcReduction="10000"/>
          </a:bodyPr>
          <a:lstStyle>
            <a:defPPr marL="432000" lvl="0" indent="-324000" algn="l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3200" b="0" i="0" u="none" strike="noStrike" kern="1200" spc="0">
                <a:ln>
                  <a:noFill/>
                </a:ln>
                <a:solidFill>
                  <a:srgbClr val="060606"/>
                </a:solidFill>
                <a:latin typeface="Corbel"/>
                <a:ea typeface="Microsoft YaHei" pitchFamily="2"/>
                <a:cs typeface="Times New Roman" pitchFamily="16"/>
              </a:defRPr>
            </a:defPPr>
            <a:lvl1pPr marL="432000" lvl="0" indent="-324000" algn="l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3200" b="0" i="0" u="none" strike="noStrike" kern="1200" spc="0">
                <a:ln>
                  <a:noFill/>
                </a:ln>
                <a:solidFill>
                  <a:srgbClr val="060606"/>
                </a:solidFill>
                <a:latin typeface="Corbel"/>
                <a:ea typeface="Microsoft YaHei" pitchFamily="2"/>
                <a:cs typeface="Times New Roman" pitchFamily="16"/>
              </a:defRPr>
            </a:lvl1pPr>
            <a:lvl2pPr marL="864000" lvl="1" indent="-324000" algn="l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400" b="0" i="0" u="none" strike="noStrike" kern="1200" spc="0">
                <a:ln>
                  <a:noFill/>
                </a:ln>
                <a:solidFill>
                  <a:srgbClr val="060606"/>
                </a:solidFill>
                <a:latin typeface="Corbel"/>
                <a:ea typeface="Microsoft YaHei" pitchFamily="2"/>
                <a:cs typeface="Times New Roman" pitchFamily="16"/>
              </a:defRPr>
            </a:lvl2pPr>
            <a:lvl3pPr marL="1295999" lvl="2" indent="-288000" algn="l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60606"/>
                </a:solidFill>
                <a:latin typeface="Corbel"/>
                <a:ea typeface="Microsoft YaHei" pitchFamily="2"/>
                <a:cs typeface="Times New Roman" pitchFamily="16"/>
              </a:defRPr>
            </a:lvl3pPr>
            <a:lvl4pPr marL="1728000" lvl="3" indent="-216000" algn="l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 spc="0">
                <a:ln>
                  <a:noFill/>
                </a:ln>
                <a:solidFill>
                  <a:srgbClr val="060606"/>
                </a:solidFill>
                <a:latin typeface="Corbel"/>
                <a:ea typeface="Microsoft YaHei" pitchFamily="2"/>
                <a:cs typeface="Times New Roman" pitchFamily="16"/>
              </a:defRPr>
            </a:lvl4pPr>
            <a:lvl5pPr marL="2160000" lvl="4" indent="-216000" algn="l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60606"/>
                </a:solidFill>
                <a:latin typeface="Corbel"/>
                <a:ea typeface="Microsoft YaHei" pitchFamily="2"/>
                <a:cs typeface="Times New Roman" pitchFamily="16"/>
              </a:defRPr>
            </a:lvl5pPr>
            <a:lvl6pPr marL="2592000" lvl="5" indent="-216000" algn="l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60606"/>
                </a:solidFill>
                <a:latin typeface="Corbel"/>
                <a:ea typeface="Microsoft YaHei" pitchFamily="2"/>
                <a:cs typeface="Times New Roman" pitchFamily="16"/>
              </a:defRPr>
            </a:lvl6pPr>
            <a:lvl7pPr marL="3024000" lvl="6" indent="-216000" algn="l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60606"/>
                </a:solidFill>
                <a:latin typeface="Corbel"/>
                <a:ea typeface="Microsoft YaHei" pitchFamily="2"/>
                <a:cs typeface="Times New Roman" pitchFamily="16"/>
              </a:defRPr>
            </a:lvl7pPr>
            <a:lvl8pPr marL="3456000" lvl="7" indent="-216000" algn="l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60606"/>
                </a:solidFill>
                <a:latin typeface="Corbel"/>
                <a:ea typeface="Microsoft YaHei" pitchFamily="2"/>
                <a:cs typeface="Times New Roman" pitchFamily="16"/>
              </a:defRPr>
            </a:lvl8pPr>
            <a:lvl9pPr marL="3887999" lvl="8" indent="-216000" algn="l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60606"/>
                </a:solidFill>
                <a:latin typeface="Corbel"/>
                <a:ea typeface="Microsoft YaHei" pitchFamily="2"/>
                <a:cs typeface="Times New Roman" pitchFamily="16"/>
              </a:defRPr>
            </a:lvl9pPr>
          </a:lstStyle>
          <a:p>
            <a:pPr marL="0" lvl="0" indent="0" algn="just">
              <a:spcBef>
                <a:spcPts val="901"/>
              </a:spcBef>
              <a:spcAft>
                <a:spcPts val="901"/>
              </a:spcAft>
              <a:buNone/>
            </a:pPr>
            <a:r>
              <a:rPr lang="ru-RU" sz="2400" dirty="0" smtClean="0">
                <a:solidFill>
                  <a:srgbClr val="0F1419"/>
                </a:solidFill>
                <a:latin typeface="Arial" pitchFamily="18"/>
                <a:cs typeface="Times New Roman" pitchFamily="18"/>
              </a:rPr>
              <a:t>1. Зиновьева </a:t>
            </a:r>
            <a:r>
              <a:rPr lang="ru-RU" sz="2400" dirty="0">
                <a:solidFill>
                  <a:srgbClr val="0F1419"/>
                </a:solidFill>
                <a:latin typeface="Arial" pitchFamily="18"/>
                <a:cs typeface="Times New Roman" pitchFamily="18"/>
              </a:rPr>
              <a:t>М.В., Никифорова Г.В. Специфика деятельности педагога- психолога в условиях введения ФГОС // Справочник педагога-психолога. Школа. — №4. – 2012 г.</a:t>
            </a:r>
          </a:p>
          <a:p>
            <a:pPr marL="0" lvl="0" indent="0" algn="just">
              <a:spcBef>
                <a:spcPts val="901"/>
              </a:spcBef>
              <a:spcAft>
                <a:spcPts val="901"/>
              </a:spcAft>
              <a:buNone/>
            </a:pPr>
            <a:r>
              <a:rPr lang="ru-RU" sz="2400" dirty="0" smtClean="0">
                <a:solidFill>
                  <a:srgbClr val="0F1419"/>
                </a:solidFill>
                <a:latin typeface="Arial" pitchFamily="18"/>
                <a:cs typeface="Times New Roman" pitchFamily="18"/>
              </a:rPr>
              <a:t>2. Методика </a:t>
            </a:r>
            <a:r>
              <a:rPr lang="ru-RU" sz="2400" dirty="0">
                <a:solidFill>
                  <a:srgbClr val="0F1419"/>
                </a:solidFill>
                <a:latin typeface="Arial" pitchFamily="18"/>
                <a:cs typeface="Times New Roman" pitchFamily="18"/>
              </a:rPr>
              <a:t>оценки уровня квалификации педагогических работников. Под ред. В.Д. </a:t>
            </a:r>
            <a:r>
              <a:rPr lang="ru-RU" sz="2400" dirty="0" err="1">
                <a:solidFill>
                  <a:srgbClr val="0F1419"/>
                </a:solidFill>
                <a:latin typeface="Arial" pitchFamily="18"/>
                <a:cs typeface="Times New Roman" pitchFamily="18"/>
              </a:rPr>
              <a:t>Шадрикова</a:t>
            </a:r>
            <a:r>
              <a:rPr lang="ru-RU" sz="2400" dirty="0">
                <a:solidFill>
                  <a:srgbClr val="0F1419"/>
                </a:solidFill>
                <a:latin typeface="Arial" pitchFamily="18"/>
                <a:cs typeface="Times New Roman" pitchFamily="18"/>
              </a:rPr>
              <a:t>, И.В. Кузнецовой. – М., 2010</a:t>
            </a:r>
          </a:p>
          <a:p>
            <a:pPr marL="0" lvl="0" indent="0" algn="just">
              <a:spcBef>
                <a:spcPts val="901"/>
              </a:spcBef>
              <a:spcAft>
                <a:spcPts val="901"/>
              </a:spcAft>
              <a:buNone/>
            </a:pPr>
            <a:r>
              <a:rPr lang="ru-RU" sz="2400" dirty="0" smtClean="0">
                <a:solidFill>
                  <a:srgbClr val="0F1419"/>
                </a:solidFill>
                <a:latin typeface="Arial" pitchFamily="18"/>
                <a:cs typeface="Times New Roman" pitchFamily="18"/>
              </a:rPr>
              <a:t>3. Психологическое </a:t>
            </a:r>
            <a:r>
              <a:rPr lang="ru-RU" sz="2400" dirty="0">
                <a:solidFill>
                  <a:srgbClr val="0F1419"/>
                </a:solidFill>
                <a:latin typeface="Arial" pitchFamily="18"/>
                <a:cs typeface="Times New Roman" pitchFamily="18"/>
              </a:rPr>
              <a:t>сопровождение участников образовательного процесса в условиях введения ФГОС нового поколения / авт.-сост.: Г.А. </a:t>
            </a:r>
            <a:r>
              <a:rPr lang="ru-RU" sz="2400" dirty="0" err="1">
                <a:solidFill>
                  <a:srgbClr val="0F1419"/>
                </a:solidFill>
                <a:latin typeface="Arial" pitchFamily="18"/>
                <a:cs typeface="Times New Roman" pitchFamily="18"/>
              </a:rPr>
              <a:t>Шешерина</a:t>
            </a:r>
            <a:r>
              <a:rPr lang="ru-RU" sz="2400" dirty="0">
                <a:solidFill>
                  <a:srgbClr val="0F1419"/>
                </a:solidFill>
                <a:latin typeface="Arial" pitchFamily="18"/>
                <a:cs typeface="Times New Roman" pitchFamily="18"/>
              </a:rPr>
              <a:t>. – Тамбов, 2011. – 65 с.</a:t>
            </a:r>
          </a:p>
          <a:p>
            <a:pPr marL="0" lvl="0" indent="0" algn="just">
              <a:spcBef>
                <a:spcPts val="901"/>
              </a:spcBef>
              <a:spcAft>
                <a:spcPts val="901"/>
              </a:spcAft>
              <a:buNone/>
            </a:pPr>
            <a:r>
              <a:rPr lang="ru-RU" sz="2400" dirty="0" smtClean="0">
                <a:solidFill>
                  <a:srgbClr val="0F1419"/>
                </a:solidFill>
                <a:latin typeface="Arial" pitchFamily="18"/>
                <a:cs typeface="Times New Roman" pitchFamily="18"/>
              </a:rPr>
              <a:t>4. //Школьный </a:t>
            </a:r>
            <a:r>
              <a:rPr lang="ru-RU" sz="2400" dirty="0">
                <a:solidFill>
                  <a:srgbClr val="0F1419"/>
                </a:solidFill>
                <a:latin typeface="Arial" pitchFamily="18"/>
                <a:cs typeface="Times New Roman" pitchFamily="18"/>
              </a:rPr>
              <a:t>психолог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 noGrp="1"/>
          </p:cNvSpPr>
          <p:nvPr>
            <p:ph type="title" idx="4294967295"/>
          </p:nvPr>
        </p:nvSpPr>
        <p:spPr>
          <a:xfrm>
            <a:off x="0" y="2060575"/>
            <a:ext cx="9144000" cy="1470025"/>
          </a:xfrm>
        </p:spPr>
        <p:txBody>
          <a:bodyPr>
            <a:normAutofit fontScale="90000"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sz="4000" dirty="0">
                <a:solidFill>
                  <a:srgbClr val="0070C0"/>
                </a:solidFill>
                <a:latin typeface="Times New Roman" pitchFamily="34"/>
              </a:rPr>
              <a:t>Роль педагога – психолога в формировании </a:t>
            </a:r>
            <a:r>
              <a:rPr lang="ru-RU" sz="4000" dirty="0" smtClean="0">
                <a:solidFill>
                  <a:srgbClr val="0070C0"/>
                </a:solidFill>
                <a:latin typeface="Times New Roman" pitchFamily="34"/>
              </a:rPr>
              <a:t>профессиональной компетентности</a:t>
            </a:r>
            <a:r>
              <a:rPr lang="ru-RU" sz="4000" dirty="0">
                <a:solidFill>
                  <a:srgbClr val="0070C0"/>
                </a:solidFill>
                <a:latin typeface="Times New Roman" pitchFamily="34"/>
              </a:rPr>
              <a:t/>
            </a:r>
            <a:br>
              <a:rPr lang="ru-RU" sz="4000" dirty="0">
                <a:solidFill>
                  <a:srgbClr val="0070C0"/>
                </a:solidFill>
                <a:latin typeface="Times New Roman" pitchFamily="34"/>
              </a:rPr>
            </a:br>
            <a:r>
              <a:rPr lang="ru-RU" sz="4000" dirty="0">
                <a:solidFill>
                  <a:srgbClr val="0070C0"/>
                </a:solidFill>
                <a:latin typeface="Times New Roman" pitchFamily="34"/>
              </a:rPr>
              <a:t>у педагогов</a:t>
            </a:r>
            <a:br>
              <a:rPr lang="ru-RU" sz="4000" dirty="0">
                <a:solidFill>
                  <a:srgbClr val="0070C0"/>
                </a:solidFill>
                <a:latin typeface="Times New Roman" pitchFamily="34"/>
              </a:rPr>
            </a:br>
            <a:r>
              <a:rPr lang="ru-RU" sz="4000" dirty="0">
                <a:solidFill>
                  <a:srgbClr val="0070C0"/>
                </a:solidFill>
                <a:latin typeface="Times New Roman" pitchFamily="34"/>
              </a:rPr>
              <a:t>в условиях реализации </a:t>
            </a:r>
            <a:r>
              <a:rPr lang="ru-RU" sz="4000" smtClean="0">
                <a:solidFill>
                  <a:srgbClr val="0070C0"/>
                </a:solidFill>
                <a:latin typeface="Times New Roman" pitchFamily="34"/>
              </a:rPr>
              <a:t>современного образования</a:t>
            </a:r>
            <a:endParaRPr lang="ru-RU" sz="4000" dirty="0">
              <a:solidFill>
                <a:srgbClr val="0070C0"/>
              </a:solidFill>
              <a:latin typeface="Times New Roman" pitchFamily="34"/>
            </a:endParaRPr>
          </a:p>
        </p:txBody>
      </p:sp>
      <p:sp>
        <p:nvSpPr>
          <p:cNvPr id="3" name="Subtitle 4"/>
          <p:cNvSpPr/>
          <p:nvPr/>
        </p:nvSpPr>
        <p:spPr>
          <a:xfrm>
            <a:off x="2915816" y="4581128"/>
            <a:ext cx="5833080" cy="201599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/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638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2000" b="1" i="0" u="none" strike="noStrike" kern="1200" spc="0" dirty="0">
                <a:ln>
                  <a:noFill/>
                </a:ln>
                <a:solidFill>
                  <a:srgbClr val="35385A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Педагог-психолог  муниципального бюджетного общеобразовательного   учреждения «</a:t>
            </a:r>
            <a:r>
              <a:rPr lang="ru-RU" sz="2000" b="1" i="0" u="none" strike="noStrike" kern="1200" spc="0" dirty="0" err="1">
                <a:ln>
                  <a:noFill/>
                </a:ln>
                <a:solidFill>
                  <a:srgbClr val="35385A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Голузинская</a:t>
            </a:r>
            <a:r>
              <a:rPr lang="ru-RU" sz="2000" b="1" i="0" u="none" strike="noStrike" kern="1200" spc="0" dirty="0">
                <a:ln>
                  <a:noFill/>
                </a:ln>
                <a:solidFill>
                  <a:srgbClr val="35385A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  средняя общеобразовательная школа»  п. Новатор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638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2000" b="1" i="0" u="none" strike="noStrike" kern="1200" spc="0" dirty="0" err="1">
                <a:ln>
                  <a:noFill/>
                </a:ln>
                <a:solidFill>
                  <a:srgbClr val="35385A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Работинская</a:t>
            </a:r>
            <a:r>
              <a:rPr lang="ru-RU" sz="2000" b="1" i="0" u="none" strike="noStrike" kern="1200" spc="0" dirty="0">
                <a:ln>
                  <a:noFill/>
                </a:ln>
                <a:solidFill>
                  <a:srgbClr val="35385A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 Татьяна Ивановна</a:t>
            </a:r>
          </a:p>
        </p:txBody>
      </p:sp>
      <p:sp>
        <p:nvSpPr>
          <p:cNvPr id="4" name="TextBox 1"/>
          <p:cNvSpPr/>
          <p:nvPr/>
        </p:nvSpPr>
        <p:spPr>
          <a:xfrm>
            <a:off x="539640" y="214560"/>
            <a:ext cx="8064360" cy="1096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20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2"/>
                <a:cs typeface="Mangal" pitchFamily="2"/>
              </a:rPr>
              <a:t>Региональная  научно-практическая конференция</a:t>
            </a:r>
          </a:p>
          <a:p>
            <a:pPr marL="0" marR="0" lvl="0" indent="457200" algn="ctr" rtl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20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2"/>
                <a:cs typeface="Mangal" pitchFamily="2"/>
              </a:rPr>
              <a:t>«Реализация концепции развития психологической службы       в региональном образовании»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6760" y="692279"/>
            <a:ext cx="8784720" cy="39920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ru-RU" sz="2000" b="1" i="1" u="none" strike="noStrike" kern="1200" spc="0">
              <a:ln>
                <a:noFill/>
              </a:ln>
              <a:solidFill>
                <a:srgbClr val="000000"/>
              </a:solidFill>
              <a:latin typeface="Corbel" pitchFamily="18"/>
              <a:ea typeface="Microsoft YaHei" pitchFamily="2"/>
              <a:cs typeface="Mang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2400" b="1" i="1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2"/>
                <a:cs typeface="Times New Roman" pitchFamily="18"/>
              </a:rPr>
              <a:t>Компетенция</a:t>
            </a:r>
            <a:r>
              <a: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Times New Roman" pitchFamily="2"/>
                <a:cs typeface="Times New Roman" pitchFamily="18"/>
              </a:rPr>
              <a:t> - </a:t>
            </a:r>
            <a:r>
              <a:rPr lang="ru-RU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2"/>
                <a:cs typeface="Times New Roman" pitchFamily="18"/>
              </a:rPr>
              <a:t>система ценностей, знаний, умений и способностей, позволяющих педагогу адекватно                   решать функциональные задачи, составляющие                  сущность его профессиональной деятельности.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ru-RU" sz="2400" b="1" i="1" u="none" strike="noStrike" kern="1200" spc="0">
              <a:ln>
                <a:noFill/>
              </a:ln>
              <a:solidFill>
                <a:srgbClr val="000000"/>
              </a:solidFill>
              <a:latin typeface="Times New Roman" pitchFamily="18"/>
              <a:ea typeface="Times New Roman" pitchFamily="2"/>
              <a:cs typeface="Times New Roman" pitchFamily="18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2400" b="1" i="1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2"/>
                <a:cs typeface="Times New Roman" pitchFamily="18"/>
              </a:rPr>
              <a:t>Компетентность</a:t>
            </a:r>
            <a:r>
              <a: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Times New Roman" pitchFamily="2"/>
                <a:cs typeface="Times New Roman" pitchFamily="18"/>
              </a:rPr>
              <a:t> </a:t>
            </a:r>
            <a:r>
              <a:rPr lang="ru-RU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2"/>
                <a:cs typeface="Times New Roman" pitchFamily="18"/>
              </a:rPr>
              <a:t>выступает как качественная характеристика реализации педагогом сформированных у него компетенций</a:t>
            </a:r>
            <a:r>
              <a:rPr lang="ru-RU" sz="2400" b="0" i="1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2"/>
                <a:cs typeface="Times New Roman" pitchFamily="18"/>
              </a:rPr>
              <a:t>.</a:t>
            </a:r>
            <a:r>
              <a:rPr lang="ru-RU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2"/>
                <a:cs typeface="Times New Roman" pitchFamily="18"/>
              </a:rPr>
              <a:t> 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ru-RU" sz="2400" b="0" i="0" u="none" strike="noStrike" kern="1200" spc="0">
              <a:ln>
                <a:noFill/>
              </a:ln>
              <a:solidFill>
                <a:srgbClr val="000000"/>
              </a:solidFill>
              <a:latin typeface="Times New Roman" pitchFamily="18"/>
              <a:ea typeface="Times New Roman" pitchFamily="2"/>
              <a:cs typeface="Times New Roman" pitchFamily="18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ru-RU" sz="2400" b="0" i="0" u="none" strike="noStrike" kern="1200" spc="0">
              <a:ln>
                <a:noFill/>
              </a:ln>
              <a:solidFill>
                <a:srgbClr val="000000"/>
              </a:solidFill>
              <a:latin typeface="Times New Roman" pitchFamily="18"/>
              <a:ea typeface="Times New Roman" pitchFamily="2"/>
              <a:cs typeface="Times New Roman" pitchFamily="18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ru-RU" sz="2000" b="0" i="0" u="none" strike="noStrike" kern="1200" spc="0">
              <a:ln>
                <a:noFill/>
              </a:ln>
              <a:solidFill>
                <a:srgbClr val="000000"/>
              </a:solidFill>
              <a:latin typeface="Corbel" pitchFamily="18"/>
              <a:ea typeface="Times New Roman" pitchFamily="2"/>
              <a:cs typeface="Times New Roman" pitchFamily="18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6760" y="2349360"/>
            <a:ext cx="8712000" cy="3809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450359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2000" b="1" i="1" u="none" strike="noStrike" kern="1200" spc="0">
                <a:ln>
                  <a:noFill/>
                </a:ln>
                <a:solidFill>
                  <a:srgbClr val="000000"/>
                </a:solidFill>
                <a:latin typeface="Corbel" pitchFamily="18"/>
                <a:ea typeface="Microsoft YaHei" pitchFamily="2"/>
                <a:cs typeface="Mangal" pitchFamily="2"/>
              </a:rPr>
              <a:t>  </a:t>
            </a:r>
          </a:p>
          <a:p>
            <a:pPr marL="0" marR="0" lvl="0" indent="450359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ru-RU" sz="2000" b="1" i="1" u="none" strike="noStrike" kern="1200" spc="0">
              <a:ln>
                <a:noFill/>
              </a:ln>
              <a:solidFill>
                <a:srgbClr val="000000"/>
              </a:solidFill>
              <a:latin typeface="Corbel" pitchFamily="18"/>
              <a:ea typeface="Microsoft YaHei" pitchFamily="2"/>
              <a:cs typeface="Mangal" pitchFamily="2"/>
            </a:endParaRPr>
          </a:p>
          <a:p>
            <a:pPr marL="0" marR="0" lvl="0" indent="450359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ru-RU" sz="2000" b="1" i="1" u="none" strike="noStrike" kern="1200" spc="0">
              <a:ln>
                <a:noFill/>
              </a:ln>
              <a:solidFill>
                <a:srgbClr val="000000"/>
              </a:solidFill>
              <a:latin typeface="Corbel" pitchFamily="18"/>
              <a:ea typeface="Microsoft YaHei" pitchFamily="2"/>
              <a:cs typeface="Mangal" pitchFamily="2"/>
            </a:endParaRPr>
          </a:p>
          <a:p>
            <a:pPr marL="0" marR="0" lvl="0" indent="450359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ru-RU" sz="2000" b="1" i="1" u="none" strike="noStrike" kern="1200" spc="0">
              <a:ln>
                <a:noFill/>
              </a:ln>
              <a:solidFill>
                <a:srgbClr val="000000"/>
              </a:solidFill>
              <a:latin typeface="Corbel" pitchFamily="18"/>
              <a:ea typeface="Microsoft YaHei" pitchFamily="2"/>
              <a:cs typeface="Mangal" pitchFamily="2"/>
            </a:endParaRPr>
          </a:p>
          <a:p>
            <a:pPr marL="0" marR="0" lvl="0" indent="450359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ru-RU" sz="2000" b="0" i="0" u="none" strike="noStrike" kern="1200" spc="0">
              <a:ln>
                <a:noFill/>
              </a:ln>
              <a:solidFill>
                <a:srgbClr val="000000"/>
              </a:solidFill>
              <a:latin typeface="Corbel" pitchFamily="18"/>
              <a:ea typeface="Microsoft YaHei" pitchFamily="2"/>
              <a:cs typeface="Mangal" pitchFamily="2"/>
            </a:endParaRPr>
          </a:p>
          <a:p>
            <a:pPr marL="0" marR="0" lvl="0" indent="450359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2400" b="1" i="1" u="none" strike="noStrike" kern="1200" spc="0">
                <a:ln>
                  <a:noFill/>
                </a:ln>
                <a:solidFill>
                  <a:srgbClr val="17365D"/>
                </a:solidFill>
                <a:latin typeface="Times New Roman" pitchFamily="18"/>
                <a:ea typeface="Times New Roman" pitchFamily="2"/>
                <a:cs typeface="Mangal" pitchFamily="2"/>
              </a:rPr>
              <a:t>Профессиональная компетентность</a:t>
            </a:r>
            <a:r>
              <a:rPr lang="ru-RU" sz="2000" b="0" i="0" u="none" strike="noStrike" kern="1200" spc="0">
                <a:ln>
                  <a:noFill/>
                </a:ln>
                <a:solidFill>
                  <a:srgbClr val="17365D"/>
                </a:solidFill>
                <a:latin typeface="Times New Roman" pitchFamily="18"/>
                <a:ea typeface="Times New Roman" pitchFamily="2"/>
                <a:cs typeface="Mangal" pitchFamily="2"/>
              </a:rPr>
              <a:t> - </a:t>
            </a:r>
            <a:r>
              <a:rPr lang="ru-RU" sz="2400" b="0" i="0" u="none" strike="noStrike" kern="1200" spc="0">
                <a:ln>
                  <a:noFill/>
                </a:ln>
                <a:solidFill>
                  <a:srgbClr val="333333"/>
                </a:solidFill>
                <a:latin typeface="Times New Roman" pitchFamily="18"/>
                <a:ea typeface="Times New Roman" pitchFamily="2"/>
                <a:cs typeface="Times New Roman" pitchFamily="18"/>
              </a:rPr>
              <a:t>качество действий, обеспечивающих эффективное решение профессионально-педагогических проблем и типичных профессиональных задач, возникающих в реальных ситуациях педагогической деятельности, с использованием жизненного опыта, имеющейся квалификации, общепризнанных ценностей.</a:t>
            </a: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367039" y="612360"/>
            <a:ext cx="1684440" cy="20617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sz="2800" b="1" u="sng" dirty="0">
                <a:solidFill>
                  <a:srgbClr val="FF0000"/>
                </a:solidFill>
                <a:latin typeface="Times New Roman" pitchFamily="18"/>
                <a:cs typeface="Times New Roman" pitchFamily="18"/>
              </a:rPr>
              <a:t>Модель базовых профессиональных </a:t>
            </a:r>
            <a:r>
              <a:rPr lang="ru-RU" sz="2800" b="1" u="sng" dirty="0" smtClean="0">
                <a:solidFill>
                  <a:srgbClr val="FF0000"/>
                </a:solidFill>
                <a:latin typeface="Times New Roman" pitchFamily="18"/>
                <a:cs typeface="Times New Roman" pitchFamily="18"/>
              </a:rPr>
              <a:t>компетентностей педагогических </a:t>
            </a:r>
            <a:r>
              <a:rPr lang="ru-RU" sz="2800" b="1" u="sng" dirty="0">
                <a:solidFill>
                  <a:srgbClr val="FF0000"/>
                </a:solidFill>
                <a:latin typeface="Times New Roman" pitchFamily="18"/>
                <a:cs typeface="Times New Roman" pitchFamily="18"/>
              </a:rPr>
              <a:t>работников в условиях реализации ФГОС (</a:t>
            </a:r>
            <a:r>
              <a:rPr lang="ru-RU" sz="2800" b="1" u="sng" dirty="0" err="1">
                <a:solidFill>
                  <a:srgbClr val="FF0000"/>
                </a:solidFill>
                <a:latin typeface="Times New Roman" pitchFamily="18"/>
                <a:cs typeface="Times New Roman" pitchFamily="18"/>
              </a:rPr>
              <a:t>Шадриков</a:t>
            </a:r>
            <a:r>
              <a:rPr lang="ru-RU" sz="2800" b="1" u="sng" dirty="0">
                <a:solidFill>
                  <a:srgbClr val="FF0000"/>
                </a:solidFill>
                <a:latin typeface="Times New Roman" pitchFamily="18"/>
                <a:cs typeface="Times New Roman" pitchFamily="18"/>
              </a:rPr>
              <a:t> В.Д.)</a:t>
            </a:r>
            <a:r>
              <a:rPr lang="ru-RU" sz="2800" b="1" dirty="0">
                <a:solidFill>
                  <a:srgbClr val="FF0000"/>
                </a:solidFill>
                <a:latin typeface="Times New Roman" pitchFamily="18"/>
                <a:cs typeface="Times New Roman" pitchFamily="18"/>
              </a:rPr>
              <a:t>.</a:t>
            </a:r>
          </a:p>
        </p:txBody>
      </p:sp>
      <p:sp>
        <p:nvSpPr>
          <p:cNvPr id="3" name="Объект 2"/>
          <p:cNvSpPr txBox="1">
            <a:spLocks noGrp="1"/>
          </p:cNvSpPr>
          <p:nvPr>
            <p:ph type="body" idx="4294967295"/>
          </p:nvPr>
        </p:nvSpPr>
        <p:spPr>
          <a:xfrm>
            <a:off x="179512" y="1600200"/>
            <a:ext cx="8784976" cy="5069160"/>
          </a:xfrm>
        </p:spPr>
        <p:txBody>
          <a:bodyPr>
            <a:normAutofit fontScale="92500" lnSpcReduction="20000"/>
          </a:bodyPr>
          <a:lstStyle>
            <a:defPPr marL="432000" lvl="0" indent="-324000" algn="l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3200" b="0" i="0" u="none" strike="noStrike" kern="1200" spc="0">
                <a:ln>
                  <a:noFill/>
                </a:ln>
                <a:solidFill>
                  <a:srgbClr val="060606"/>
                </a:solidFill>
                <a:latin typeface="Corbel"/>
                <a:ea typeface="Microsoft YaHei" pitchFamily="2"/>
                <a:cs typeface="Times New Roman" pitchFamily="16"/>
              </a:defRPr>
            </a:defPPr>
            <a:lvl1pPr marL="432000" lvl="0" indent="-324000" algn="l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3200" b="0" i="0" u="none" strike="noStrike" kern="1200" spc="0">
                <a:ln>
                  <a:noFill/>
                </a:ln>
                <a:solidFill>
                  <a:srgbClr val="060606"/>
                </a:solidFill>
                <a:latin typeface="Corbel"/>
                <a:ea typeface="Microsoft YaHei" pitchFamily="2"/>
                <a:cs typeface="Times New Roman" pitchFamily="16"/>
              </a:defRPr>
            </a:lvl1pPr>
            <a:lvl2pPr marL="864000" lvl="1" indent="-324000" algn="l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400" b="0" i="0" u="none" strike="noStrike" kern="1200" spc="0">
                <a:ln>
                  <a:noFill/>
                </a:ln>
                <a:solidFill>
                  <a:srgbClr val="060606"/>
                </a:solidFill>
                <a:latin typeface="Corbel"/>
                <a:ea typeface="Microsoft YaHei" pitchFamily="2"/>
                <a:cs typeface="Times New Roman" pitchFamily="16"/>
              </a:defRPr>
            </a:lvl2pPr>
            <a:lvl3pPr marL="1295999" lvl="2" indent="-288000" algn="l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60606"/>
                </a:solidFill>
                <a:latin typeface="Corbel"/>
                <a:ea typeface="Microsoft YaHei" pitchFamily="2"/>
                <a:cs typeface="Times New Roman" pitchFamily="16"/>
              </a:defRPr>
            </a:lvl3pPr>
            <a:lvl4pPr marL="1728000" lvl="3" indent="-216000" algn="l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 spc="0">
                <a:ln>
                  <a:noFill/>
                </a:ln>
                <a:solidFill>
                  <a:srgbClr val="060606"/>
                </a:solidFill>
                <a:latin typeface="Corbel"/>
                <a:ea typeface="Microsoft YaHei" pitchFamily="2"/>
                <a:cs typeface="Times New Roman" pitchFamily="16"/>
              </a:defRPr>
            </a:lvl4pPr>
            <a:lvl5pPr marL="2160000" lvl="4" indent="-216000" algn="l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60606"/>
                </a:solidFill>
                <a:latin typeface="Corbel"/>
                <a:ea typeface="Microsoft YaHei" pitchFamily="2"/>
                <a:cs typeface="Times New Roman" pitchFamily="16"/>
              </a:defRPr>
            </a:lvl5pPr>
            <a:lvl6pPr marL="2592000" lvl="5" indent="-216000" algn="l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60606"/>
                </a:solidFill>
                <a:latin typeface="Corbel"/>
                <a:ea typeface="Microsoft YaHei" pitchFamily="2"/>
                <a:cs typeface="Times New Roman" pitchFamily="16"/>
              </a:defRPr>
            </a:lvl6pPr>
            <a:lvl7pPr marL="3024000" lvl="6" indent="-216000" algn="l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60606"/>
                </a:solidFill>
                <a:latin typeface="Corbel"/>
                <a:ea typeface="Microsoft YaHei" pitchFamily="2"/>
                <a:cs typeface="Times New Roman" pitchFamily="16"/>
              </a:defRPr>
            </a:lvl7pPr>
            <a:lvl8pPr marL="3456000" lvl="7" indent="-216000" algn="l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60606"/>
                </a:solidFill>
                <a:latin typeface="Corbel"/>
                <a:ea typeface="Microsoft YaHei" pitchFamily="2"/>
                <a:cs typeface="Times New Roman" pitchFamily="16"/>
              </a:defRPr>
            </a:lvl8pPr>
            <a:lvl9pPr marL="3887999" lvl="8" indent="-216000" algn="l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60606"/>
                </a:solidFill>
                <a:latin typeface="Corbel"/>
                <a:ea typeface="Microsoft YaHei" pitchFamily="2"/>
                <a:cs typeface="Times New Roman" pitchFamily="16"/>
              </a:defRPr>
            </a:lvl9pPr>
          </a:lstStyle>
          <a:p>
            <a:pPr marL="0" lvl="0" indent="0">
              <a:spcBef>
                <a:spcPts val="638"/>
              </a:spcBef>
              <a:spcAft>
                <a:spcPts val="0"/>
              </a:spcAft>
              <a:buNone/>
            </a:pPr>
            <a:r>
              <a:rPr lang="ru-RU" sz="2000" b="1" dirty="0">
                <a:latin typeface="Times New Roman" pitchFamily="18"/>
                <a:cs typeface="Times New Roman" pitchFamily="18"/>
              </a:rPr>
              <a:t>1</a:t>
            </a:r>
            <a:r>
              <a:rPr lang="ru-RU" sz="2200" b="1" dirty="0">
                <a:latin typeface="Times New Roman" pitchFamily="18"/>
                <a:cs typeface="Times New Roman" pitchFamily="18"/>
              </a:rPr>
              <a:t>. Профессионально значимые личностные качества</a:t>
            </a:r>
          </a:p>
          <a:p>
            <a:pPr marL="0" lvl="0" indent="0">
              <a:spcBef>
                <a:spcPts val="638"/>
              </a:spcBef>
              <a:spcAft>
                <a:spcPts val="0"/>
              </a:spcAft>
              <a:buNone/>
            </a:pPr>
            <a:r>
              <a:rPr lang="ru-RU" sz="2200" b="1" dirty="0">
                <a:latin typeface="Times New Roman" pitchFamily="18"/>
                <a:cs typeface="Times New Roman" pitchFamily="18"/>
              </a:rPr>
              <a:t>2. Компетентность в постановке целей</a:t>
            </a:r>
            <a:r>
              <a:rPr lang="ru-RU" sz="2200" dirty="0">
                <a:latin typeface="Times New Roman" pitchFamily="18"/>
                <a:cs typeface="Times New Roman" pitchFamily="18"/>
              </a:rPr>
              <a:t>   </a:t>
            </a:r>
            <a:r>
              <a:rPr lang="ru-RU" sz="2200" b="1" dirty="0">
                <a:latin typeface="Times New Roman" pitchFamily="18"/>
                <a:cs typeface="Times New Roman" pitchFamily="18"/>
              </a:rPr>
              <a:t>и задач педагогической деятельности</a:t>
            </a:r>
          </a:p>
          <a:p>
            <a:pPr marL="0" lvl="0" indent="0">
              <a:spcBef>
                <a:spcPts val="638"/>
              </a:spcBef>
              <a:spcAft>
                <a:spcPts val="0"/>
              </a:spcAft>
              <a:buNone/>
            </a:pPr>
            <a:r>
              <a:rPr lang="ru-RU" sz="2200" b="1" dirty="0">
                <a:latin typeface="Times New Roman" pitchFamily="18"/>
                <a:cs typeface="Times New Roman" pitchFamily="18"/>
              </a:rPr>
              <a:t>3.Компетентность в области мотивации учебной деятельности</a:t>
            </a:r>
          </a:p>
          <a:p>
            <a:pPr marL="0" lvl="0" indent="0">
              <a:spcBef>
                <a:spcPts val="638"/>
              </a:spcBef>
              <a:spcAft>
                <a:spcPts val="0"/>
              </a:spcAft>
              <a:buNone/>
            </a:pPr>
            <a:r>
              <a:rPr lang="ru-RU" sz="2200" b="1" dirty="0">
                <a:latin typeface="Times New Roman" pitchFamily="18"/>
                <a:cs typeface="Times New Roman" pitchFamily="18"/>
              </a:rPr>
              <a:t>4. Компетентность в области обеспечения информационной основы деятельности</a:t>
            </a:r>
          </a:p>
          <a:p>
            <a:pPr marL="0" lvl="0" indent="0">
              <a:spcBef>
                <a:spcPts val="638"/>
              </a:spcBef>
              <a:spcAft>
                <a:spcPts val="0"/>
              </a:spcAft>
              <a:buNone/>
            </a:pPr>
            <a:r>
              <a:rPr lang="ru-RU" sz="2200" b="1" dirty="0">
                <a:latin typeface="Times New Roman" pitchFamily="18"/>
                <a:cs typeface="Times New Roman" pitchFamily="18"/>
              </a:rPr>
              <a:t>5. Компетентность в области разработки программы, методических и дидактических материалов и принятии педагогических решений</a:t>
            </a:r>
          </a:p>
          <a:p>
            <a:pPr marL="0" lvl="0" indent="0">
              <a:spcBef>
                <a:spcPts val="638"/>
              </a:spcBef>
              <a:spcAft>
                <a:spcPts val="0"/>
              </a:spcAft>
              <a:buNone/>
            </a:pPr>
            <a:r>
              <a:rPr lang="ru-RU" sz="2200" b="1" dirty="0">
                <a:latin typeface="Times New Roman" pitchFamily="18"/>
                <a:cs typeface="Times New Roman" pitchFamily="18"/>
              </a:rPr>
              <a:t>6. Компетентность в организации учебной деятельности</a:t>
            </a:r>
          </a:p>
          <a:p>
            <a:pPr marL="0" lvl="0" indent="0">
              <a:spcBef>
                <a:spcPts val="638"/>
              </a:spcBef>
              <a:spcAft>
                <a:spcPts val="0"/>
              </a:spcAft>
              <a:buNone/>
            </a:pPr>
            <a:r>
              <a:rPr lang="ru-RU" sz="2200" b="1" dirty="0">
                <a:latin typeface="Times New Roman" pitchFamily="18"/>
                <a:cs typeface="Times New Roman" pitchFamily="18"/>
              </a:rPr>
              <a:t>7. Информационно-коммуникационная компетентность</a:t>
            </a:r>
          </a:p>
          <a:p>
            <a:pPr marL="0" lvl="0" indent="0">
              <a:spcBef>
                <a:spcPts val="638"/>
              </a:spcBef>
              <a:spcAft>
                <a:spcPts val="0"/>
              </a:spcAft>
              <a:buNone/>
            </a:pPr>
            <a:r>
              <a:rPr lang="ru-RU" sz="2200" b="1" dirty="0">
                <a:latin typeface="Times New Roman" pitchFamily="18"/>
                <a:cs typeface="Times New Roman" pitchFamily="18"/>
              </a:rPr>
              <a:t>8. Аналитико-прогностическая компетентность</a:t>
            </a:r>
          </a:p>
          <a:p>
            <a:pPr marL="0" lvl="0" indent="0">
              <a:spcBef>
                <a:spcPts val="638"/>
              </a:spcBef>
              <a:spcAft>
                <a:spcPts val="0"/>
              </a:spcAft>
              <a:buNone/>
            </a:pPr>
            <a:r>
              <a:rPr lang="ru-RU" sz="2200" b="1" dirty="0">
                <a:latin typeface="Times New Roman" pitchFamily="18"/>
                <a:cs typeface="Times New Roman" pitchFamily="18"/>
              </a:rPr>
              <a:t>9. Коммуникативная компетентность</a:t>
            </a:r>
          </a:p>
          <a:p>
            <a:pPr marL="0" lvl="0" indent="0">
              <a:spcBef>
                <a:spcPts val="638"/>
              </a:spcBef>
              <a:spcAft>
                <a:spcPts val="0"/>
              </a:spcAft>
              <a:buNone/>
            </a:pPr>
            <a:r>
              <a:rPr lang="ru-RU" sz="2200" b="1" dirty="0">
                <a:latin typeface="Times New Roman" pitchFamily="18"/>
                <a:cs typeface="Times New Roman" pitchFamily="18"/>
              </a:rPr>
              <a:t>10 Поликультурная компетентность</a:t>
            </a:r>
          </a:p>
          <a:p>
            <a:pPr marL="0" lvl="0" indent="0">
              <a:spcBef>
                <a:spcPts val="638"/>
              </a:spcBef>
              <a:spcAft>
                <a:spcPts val="0"/>
              </a:spcAft>
              <a:buNone/>
            </a:pPr>
            <a:r>
              <a:rPr lang="ru-RU" sz="2200" b="1" dirty="0">
                <a:latin typeface="Times New Roman" pitchFamily="18"/>
                <a:cs typeface="Times New Roman" pitchFamily="18"/>
              </a:rPr>
              <a:t>11. Правовая компетентность</a:t>
            </a:r>
          </a:p>
          <a:p>
            <a:pPr marL="0" lvl="0" indent="0">
              <a:spcBef>
                <a:spcPts val="638"/>
              </a:spcBef>
              <a:spcAft>
                <a:spcPts val="0"/>
              </a:spcAft>
              <a:buNone/>
            </a:pPr>
            <a:r>
              <a:rPr lang="ru-RU" sz="2200" b="1" dirty="0">
                <a:latin typeface="Times New Roman" pitchFamily="18"/>
                <a:cs typeface="Times New Roman" pitchFamily="18"/>
              </a:rPr>
              <a:t>12.Компетентность в сфере инновационной</a:t>
            </a:r>
          </a:p>
          <a:p>
            <a:pPr marL="0" lvl="0" indent="0">
              <a:spcBef>
                <a:spcPts val="638"/>
              </a:spcBef>
              <a:spcAft>
                <a:spcPts val="0"/>
              </a:spcAft>
              <a:buNone/>
            </a:pPr>
            <a:r>
              <a:rPr lang="ru-RU" sz="2200" b="1" dirty="0">
                <a:latin typeface="Times New Roman" pitchFamily="18"/>
                <a:cs typeface="Times New Roman" pitchFamily="18"/>
              </a:rPr>
              <a:t>деятельности</a:t>
            </a:r>
          </a:p>
          <a:p>
            <a:pPr marL="0" lvl="0" indent="0">
              <a:spcBef>
                <a:spcPts val="638"/>
              </a:spcBef>
              <a:spcAft>
                <a:spcPts val="0"/>
              </a:spcAft>
              <a:buNone/>
            </a:pPr>
            <a:endParaRPr lang="ru-RU" sz="2000" dirty="0">
              <a:latin typeface="Times New Roman" pitchFamily="18"/>
              <a:cs typeface="Times New Roman" pitchFamily="1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2"/>
          <p:cNvSpPr/>
          <p:nvPr/>
        </p:nvSpPr>
        <p:spPr>
          <a:xfrm>
            <a:off x="324000" y="176040"/>
            <a:ext cx="8640360" cy="67957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ru-RU" sz="2400" b="1" i="0" u="none" strike="noStrike" kern="1200" spc="0" dirty="0">
              <a:ln>
                <a:noFill/>
              </a:ln>
              <a:solidFill>
                <a:srgbClr val="DA1F28"/>
              </a:solidFill>
              <a:latin typeface="Times New Roman" pitchFamily="18"/>
              <a:ea typeface="Microsoft YaHei" pitchFamily="2"/>
              <a:cs typeface="Times New Roman" pitchFamily="18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2800" b="1" i="0" u="none" strike="noStrike" kern="1200" spc="0" dirty="0">
                <a:ln>
                  <a:noFill/>
                </a:ln>
                <a:solidFill>
                  <a:srgbClr val="FF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Сущность </a:t>
            </a:r>
            <a:r>
              <a:rPr lang="ru-RU" sz="2800" b="1" i="0" u="none" strike="noStrike" kern="1200" spc="0" dirty="0" err="1">
                <a:ln>
                  <a:noFill/>
                </a:ln>
                <a:solidFill>
                  <a:srgbClr val="FF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психолого</a:t>
            </a:r>
            <a:r>
              <a:rPr lang="ru-RU" sz="2800" b="1" i="0" u="none" strike="noStrike" kern="1200" spc="0" dirty="0">
                <a:ln>
                  <a:noFill/>
                </a:ln>
                <a:solidFill>
                  <a:srgbClr val="FF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 - педагогической компетентности  включает в себя: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Wingdings"/>
              <a:buChar char="Ø"/>
              <a:tabLst/>
              <a:defRPr sz="1800"/>
            </a:pPr>
            <a:r>
              <a:rPr lang="ru-RU" sz="20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 </a:t>
            </a:r>
            <a:r>
              <a:rPr lang="ru-RU" sz="24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 </a:t>
            </a:r>
            <a:r>
              <a:rPr lang="ru-RU" sz="2400" b="1" i="0" u="sng" strike="noStrike" kern="1200" spc="0" dirty="0">
                <a:ln>
                  <a:noFill/>
                </a:ln>
                <a:solidFill>
                  <a:srgbClr val="000000"/>
                </a:solidFill>
                <a:uFillTx/>
                <a:latin typeface="Times New Roman" pitchFamily="18"/>
                <a:ea typeface="Microsoft YaHei" pitchFamily="2"/>
                <a:cs typeface="Times New Roman" pitchFamily="18"/>
              </a:rPr>
              <a:t>осведомленность учителя об индивидуальных особенностях каждого </a:t>
            </a:r>
            <a:r>
              <a:rPr lang="ru-RU" sz="2400" b="1" i="0" u="sng" strike="noStrike" kern="1200" spc="0" dirty="0" smtClean="0">
                <a:ln>
                  <a:noFill/>
                </a:ln>
                <a:solidFill>
                  <a:srgbClr val="000000"/>
                </a:solidFill>
                <a:uFillTx/>
                <a:latin typeface="Times New Roman" pitchFamily="18"/>
                <a:ea typeface="Microsoft YaHei" pitchFamily="2"/>
                <a:cs typeface="Times New Roman" pitchFamily="18"/>
              </a:rPr>
              <a:t>ученика;</a:t>
            </a:r>
            <a:endParaRPr lang="ru-RU" sz="2400" b="1" i="0" u="sng" strike="noStrike" kern="1200" spc="0" dirty="0">
              <a:ln>
                <a:noFill/>
              </a:ln>
              <a:solidFill>
                <a:srgbClr val="000000"/>
              </a:solidFill>
              <a:uFillTx/>
              <a:latin typeface="Times New Roman" pitchFamily="18"/>
              <a:ea typeface="Microsoft YaHei" pitchFamily="2"/>
              <a:cs typeface="Times New Roman" pitchFamily="18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ru-RU" sz="2400" b="0" i="0" u="none" strike="noStrike" kern="1200" spc="0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Times New Roman" pitchFamily="18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Wingdings"/>
              <a:buChar char="Ø"/>
              <a:tabLst/>
              <a:defRPr sz="1800"/>
            </a:pPr>
            <a:r>
              <a:rPr lang="ru-RU" sz="24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 </a:t>
            </a:r>
            <a:r>
              <a:rPr lang="ru-RU" sz="2400" b="1" i="0" u="sng" strike="noStrike" kern="1200" spc="0" dirty="0">
                <a:ln>
                  <a:noFill/>
                </a:ln>
                <a:solidFill>
                  <a:srgbClr val="000000"/>
                </a:solidFill>
                <a:uFillTx/>
                <a:latin typeface="Times New Roman" pitchFamily="18"/>
                <a:ea typeface="Microsoft YaHei" pitchFamily="2"/>
                <a:cs typeface="Times New Roman" pitchFamily="18"/>
              </a:rPr>
              <a:t> осведомленность в области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tabLst/>
              <a:defRPr sz="1800"/>
            </a:pPr>
            <a:r>
              <a:rPr lang="ru-RU" sz="2400" b="1" i="0" u="sng" strike="noStrike" kern="1200" spc="0" dirty="0" smtClean="0">
                <a:ln>
                  <a:noFill/>
                </a:ln>
                <a:solidFill>
                  <a:srgbClr val="000000"/>
                </a:solidFill>
                <a:uFillTx/>
                <a:latin typeface="Times New Roman" pitchFamily="18"/>
                <a:ea typeface="Microsoft YaHei" pitchFamily="2"/>
                <a:cs typeface="Times New Roman" pitchFamily="18"/>
              </a:rPr>
              <a:t>  </a:t>
            </a:r>
            <a:r>
              <a:rPr lang="ru-RU" sz="2400" b="1" i="0" u="sng" strike="noStrike" kern="1200" spc="0" dirty="0">
                <a:ln>
                  <a:noFill/>
                </a:ln>
                <a:solidFill>
                  <a:srgbClr val="000000"/>
                </a:solidFill>
                <a:uFillTx/>
                <a:latin typeface="Times New Roman" pitchFamily="18"/>
                <a:ea typeface="Microsoft YaHei" pitchFamily="2"/>
                <a:cs typeface="Times New Roman" pitchFamily="18"/>
              </a:rPr>
              <a:t>процессов </a:t>
            </a:r>
            <a:r>
              <a:rPr lang="ru-RU" sz="2400" b="1" i="0" u="sng" strike="noStrike" kern="1200" spc="0" dirty="0" smtClean="0">
                <a:ln>
                  <a:noFill/>
                </a:ln>
                <a:solidFill>
                  <a:srgbClr val="000000"/>
                </a:solidFill>
                <a:uFillTx/>
                <a:latin typeface="Times New Roman" pitchFamily="18"/>
                <a:ea typeface="Microsoft YaHei" pitchFamily="2"/>
                <a:cs typeface="Times New Roman" pitchFamily="18"/>
              </a:rPr>
              <a:t>общения;</a:t>
            </a:r>
            <a:endParaRPr lang="ru-RU" sz="2400" b="1" i="0" u="sng" strike="noStrike" kern="1200" spc="0" dirty="0">
              <a:ln>
                <a:noFill/>
              </a:ln>
              <a:solidFill>
                <a:srgbClr val="000000"/>
              </a:solidFill>
              <a:uFillTx/>
              <a:latin typeface="Times New Roman" pitchFamily="18"/>
              <a:ea typeface="Microsoft YaHei" pitchFamily="2"/>
              <a:cs typeface="Times New Roman" pitchFamily="18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ru-RU" sz="2400" b="0" i="0" u="none" strike="noStrike" kern="1200" spc="0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Times New Roman" pitchFamily="18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Wingdings"/>
              <a:buChar char="Ø"/>
              <a:tabLst/>
              <a:defRPr sz="1800"/>
            </a:pPr>
            <a:r>
              <a:rPr lang="ru-RU" sz="24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  </a:t>
            </a:r>
            <a:r>
              <a:rPr lang="ru-RU" sz="2400" b="1" i="0" u="sng" strike="noStrike" kern="1200" spc="0" dirty="0">
                <a:ln>
                  <a:noFill/>
                </a:ln>
                <a:solidFill>
                  <a:srgbClr val="000000"/>
                </a:solidFill>
                <a:uFillTx/>
                <a:latin typeface="Times New Roman" pitchFamily="18"/>
                <a:ea typeface="Microsoft YaHei" pitchFamily="2"/>
                <a:cs typeface="Times New Roman" pitchFamily="18"/>
              </a:rPr>
              <a:t>осведомленность учителя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tabLst/>
              <a:defRPr sz="1800"/>
            </a:pPr>
            <a:r>
              <a:rPr lang="ru-RU" sz="2400" b="1" i="0" u="sng" strike="noStrike" kern="1200" spc="0" dirty="0" smtClean="0">
                <a:ln>
                  <a:noFill/>
                </a:ln>
                <a:solidFill>
                  <a:srgbClr val="000000"/>
                </a:solidFill>
                <a:uFillTx/>
                <a:latin typeface="Times New Roman" pitchFamily="18"/>
                <a:ea typeface="Microsoft YaHei" pitchFamily="2"/>
                <a:cs typeface="Times New Roman" pitchFamily="18"/>
              </a:rPr>
              <a:t>  об </a:t>
            </a:r>
            <a:r>
              <a:rPr lang="ru-RU" sz="2400" b="1" i="0" u="sng" strike="noStrike" kern="1200" spc="0" dirty="0">
                <a:ln>
                  <a:noFill/>
                </a:ln>
                <a:solidFill>
                  <a:srgbClr val="000000"/>
                </a:solidFill>
                <a:uFillTx/>
                <a:latin typeface="Times New Roman" pitchFamily="18"/>
                <a:ea typeface="Microsoft YaHei" pitchFamily="2"/>
                <a:cs typeface="Times New Roman" pitchFamily="18"/>
              </a:rPr>
              <a:t>оптимальных методах обучения</a:t>
            </a:r>
            <a:r>
              <a:rPr lang="ru-RU" sz="24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;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ru-RU" sz="2400" b="0" i="0" u="none" strike="noStrike" kern="1200" spc="0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Times New Roman" pitchFamily="18"/>
            </a:endParaRP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Wingdings"/>
              <a:buChar char="Ø"/>
              <a:tabLst/>
              <a:defRPr sz="1800"/>
            </a:pPr>
            <a:r>
              <a:rPr lang="ru-RU" sz="24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 </a:t>
            </a:r>
            <a:r>
              <a:rPr lang="ru-RU" sz="2400" b="1" i="0" u="sng" strike="noStrike" kern="1200" spc="0" dirty="0">
                <a:ln>
                  <a:noFill/>
                </a:ln>
                <a:solidFill>
                  <a:srgbClr val="000000"/>
                </a:solidFill>
                <a:uFillTx/>
                <a:latin typeface="Times New Roman" pitchFamily="18"/>
                <a:ea typeface="Times New Roman" pitchFamily="2"/>
                <a:cs typeface="Times New Roman" pitchFamily="18"/>
              </a:rPr>
              <a:t>осведомленность учителя  о способности к профессиональному самосовершенствованию</a:t>
            </a:r>
            <a:r>
              <a:rPr lang="ru-RU" sz="24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2"/>
                <a:cs typeface="Times New Roman" pitchFamily="18"/>
              </a:rPr>
              <a:t>,  а также о сильных и слабых сторонах своей собственной личности и деятельности  и о том, что и как нужно сделать в отношении самого себя, чтобы повысить качество своего труда.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ru-RU" sz="2400" b="0" i="0" u="none" strike="noStrike" kern="1200" spc="0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Times New Roman" pitchFamily="2"/>
              <a:cs typeface="Times New Roman" pitchFamily="1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014520" y="2088000"/>
            <a:ext cx="2625480" cy="232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2800" y="254160"/>
            <a:ext cx="8280000" cy="4845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24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Ростом социальных требований к школе и педагогам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24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обусловлена необходимость повышения психолого-педагогической компетентности работающих учителей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ru-RU" sz="2400" b="0" i="0" u="none" strike="noStrike" kern="1200" spc="0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Times New Roman" pitchFamily="18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ru-RU" sz="2400" b="1" i="1" u="none" strike="noStrike" kern="1200" spc="0" dirty="0">
              <a:ln>
                <a:noFill/>
              </a:ln>
              <a:solidFill>
                <a:srgbClr val="B54A10"/>
              </a:solidFill>
              <a:latin typeface="Times New Roman" pitchFamily="18"/>
              <a:ea typeface="Microsoft YaHei" pitchFamily="2"/>
              <a:cs typeface="Times New Roman" pitchFamily="18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2400" b="1" i="1" u="none" strike="noStrike" kern="1200" spc="0" dirty="0">
                <a:ln>
                  <a:noFill/>
                </a:ln>
                <a:solidFill>
                  <a:srgbClr val="FF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Задача </a:t>
            </a:r>
            <a:r>
              <a:rPr lang="ru-RU" sz="2400" b="1" i="1" u="none" strike="noStrike" kern="1200" spc="0" dirty="0" err="1" smtClean="0">
                <a:ln>
                  <a:noFill/>
                </a:ln>
                <a:solidFill>
                  <a:srgbClr val="FF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психолого</a:t>
            </a:r>
            <a:r>
              <a:rPr lang="ru-RU" sz="2400" b="1" i="1" u="none" strike="noStrike" kern="1200" spc="0" dirty="0" smtClean="0">
                <a:ln>
                  <a:noFill/>
                </a:ln>
                <a:solidFill>
                  <a:srgbClr val="FF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 – педагогического сопровождения</a:t>
            </a:r>
            <a:r>
              <a:rPr lang="ru-RU" sz="2400" b="0" i="0" u="none" strike="noStrike" kern="1200" spc="0" dirty="0" smtClean="0">
                <a:ln>
                  <a:noFill/>
                </a:ln>
                <a:solidFill>
                  <a:srgbClr val="FF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:  </a:t>
            </a:r>
            <a:r>
              <a:rPr lang="ru-RU" sz="24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помочь учителям в повышении общей психологической грамотности, в привлечении психологии к решению педагогических задач; помочь овладеть доступными диагностическими методами для изучения процесса развития личности, коллектива в условиях учебно-воспитательного процесса; опираться на </a:t>
            </a:r>
            <a:r>
              <a:rPr lang="ru-RU" sz="24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психологию </a:t>
            </a:r>
            <a:r>
              <a:rPr lang="ru-RU" sz="24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в психическом развитии учащихся, в преодолении недостатков их поведения.</a:t>
            </a:r>
          </a:p>
        </p:txBody>
      </p:sp>
      <p:cxnSp>
        <p:nvCxnSpPr>
          <p:cNvPr id="3" name="Прямая со стрелкой 3"/>
          <p:cNvCxnSpPr/>
          <p:nvPr/>
        </p:nvCxnSpPr>
        <p:spPr>
          <a:xfrm>
            <a:off x="4581360" y="1550160"/>
            <a:ext cx="0" cy="505080"/>
          </a:xfrm>
          <a:prstGeom prst="bentConnector3">
            <a:avLst/>
          </a:prstGeom>
          <a:noFill/>
          <a:ln w="25560">
            <a:solidFill>
              <a:srgbClr val="000000"/>
            </a:solidFill>
            <a:prstDash val="solid"/>
            <a:tailEnd type="arrow"/>
          </a:ln>
        </p:spPr>
      </p:cxnSp>
      <p:cxnSp>
        <p:nvCxnSpPr>
          <p:cNvPr id="4" name="Прямая со стрелкой 4"/>
          <p:cNvCxnSpPr/>
          <p:nvPr/>
        </p:nvCxnSpPr>
        <p:spPr>
          <a:xfrm>
            <a:off x="1331640" y="5147640"/>
            <a:ext cx="0" cy="504720"/>
          </a:xfrm>
          <a:prstGeom prst="bentConnector3">
            <a:avLst/>
          </a:prstGeom>
          <a:noFill/>
          <a:ln w="25560">
            <a:solidFill>
              <a:srgbClr val="000000"/>
            </a:solidFill>
            <a:prstDash val="solid"/>
            <a:tailEnd type="arrow"/>
          </a:ln>
        </p:spPr>
      </p:cxnSp>
      <p:cxnSp>
        <p:nvCxnSpPr>
          <p:cNvPr id="5" name="Прямая со стрелкой 5"/>
          <p:cNvCxnSpPr/>
          <p:nvPr/>
        </p:nvCxnSpPr>
        <p:spPr>
          <a:xfrm>
            <a:off x="4159440" y="5230440"/>
            <a:ext cx="0" cy="505080"/>
          </a:xfrm>
          <a:prstGeom prst="bentConnector3">
            <a:avLst/>
          </a:prstGeom>
          <a:noFill/>
          <a:ln w="25560">
            <a:solidFill>
              <a:srgbClr val="000000"/>
            </a:solidFill>
            <a:prstDash val="solid"/>
            <a:tailEnd type="arrow"/>
          </a:ln>
        </p:spPr>
      </p:cxnSp>
      <p:cxnSp>
        <p:nvCxnSpPr>
          <p:cNvPr id="6" name="Прямая со стрелкой 6"/>
          <p:cNvCxnSpPr/>
          <p:nvPr/>
        </p:nvCxnSpPr>
        <p:spPr>
          <a:xfrm>
            <a:off x="7164360" y="5230440"/>
            <a:ext cx="0" cy="505080"/>
          </a:xfrm>
          <a:prstGeom prst="bentConnector3">
            <a:avLst/>
          </a:prstGeom>
          <a:noFill/>
          <a:ln w="25560">
            <a:solidFill>
              <a:srgbClr val="000000"/>
            </a:solidFill>
            <a:prstDash val="solid"/>
            <a:tailEnd type="arrow"/>
          </a:ln>
        </p:spPr>
      </p:cxnSp>
      <p:sp>
        <p:nvSpPr>
          <p:cNvPr id="7" name="TextBox 7"/>
          <p:cNvSpPr/>
          <p:nvPr/>
        </p:nvSpPr>
        <p:spPr>
          <a:xfrm>
            <a:off x="251640" y="5735520"/>
            <a:ext cx="2663640" cy="821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2400" b="1" i="0" u="none" strike="noStrike" kern="1200" spc="0">
                <a:ln>
                  <a:noFill/>
                </a:ln>
                <a:solidFill>
                  <a:srgbClr val="227A8F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Коррекционная функция</a:t>
            </a:r>
          </a:p>
        </p:txBody>
      </p:sp>
      <p:sp>
        <p:nvSpPr>
          <p:cNvPr id="8" name="TextBox 8"/>
          <p:cNvSpPr/>
          <p:nvPr/>
        </p:nvSpPr>
        <p:spPr>
          <a:xfrm>
            <a:off x="3071880" y="5797440"/>
            <a:ext cx="2663640" cy="821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2400" b="1" i="0" u="none" strike="noStrike" kern="1200" spc="0">
                <a:ln>
                  <a:noFill/>
                </a:ln>
                <a:solidFill>
                  <a:srgbClr val="00B050"/>
                </a:solidFill>
                <a:latin typeface="Corbel" pitchFamily="34"/>
                <a:ea typeface="Microsoft YaHei" pitchFamily="2"/>
                <a:cs typeface="Mangal" pitchFamily="2"/>
              </a:rPr>
              <a:t>Развивающая функция</a:t>
            </a:r>
          </a:p>
        </p:txBody>
      </p:sp>
      <p:sp>
        <p:nvSpPr>
          <p:cNvPr id="9" name="TextBox 9"/>
          <p:cNvSpPr/>
          <p:nvPr/>
        </p:nvSpPr>
        <p:spPr>
          <a:xfrm>
            <a:off x="5735520" y="5797440"/>
            <a:ext cx="2797920" cy="821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2400" b="1" i="0" u="none" strike="noStrike" kern="1200" spc="0">
                <a:ln>
                  <a:noFill/>
                </a:ln>
                <a:solidFill>
                  <a:srgbClr val="FF66CC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Просветительская функция</a:t>
            </a:r>
          </a:p>
        </p:txBody>
      </p:sp>
      <p:pic>
        <p:nvPicPr>
          <p:cNvPr id="10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308360" y="4385880"/>
            <a:ext cx="1728000" cy="130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 noGrp="1"/>
          </p:cNvSpPr>
          <p:nvPr>
            <p:ph type="body" idx="4294967295"/>
          </p:nvPr>
        </p:nvSpPr>
        <p:spPr>
          <a:xfrm>
            <a:off x="251520" y="115888"/>
            <a:ext cx="8712968" cy="6553472"/>
          </a:xfrm>
        </p:spPr>
        <p:txBody>
          <a:bodyPr/>
          <a:lstStyle>
            <a:defPPr marL="432000" lvl="0" indent="-324000" algn="l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3200" b="0" i="0" u="none" strike="noStrike" kern="1200" spc="0">
                <a:ln>
                  <a:noFill/>
                </a:ln>
                <a:solidFill>
                  <a:srgbClr val="060606"/>
                </a:solidFill>
                <a:latin typeface="Corbel"/>
                <a:ea typeface="Microsoft YaHei" pitchFamily="2"/>
                <a:cs typeface="Times New Roman" pitchFamily="16"/>
              </a:defRPr>
            </a:defPPr>
            <a:lvl1pPr marL="432000" lvl="0" indent="-324000" algn="l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3200" b="0" i="0" u="none" strike="noStrike" kern="1200" spc="0">
                <a:ln>
                  <a:noFill/>
                </a:ln>
                <a:solidFill>
                  <a:srgbClr val="060606"/>
                </a:solidFill>
                <a:latin typeface="Corbel"/>
                <a:ea typeface="Microsoft YaHei" pitchFamily="2"/>
                <a:cs typeface="Times New Roman" pitchFamily="16"/>
              </a:defRPr>
            </a:lvl1pPr>
            <a:lvl2pPr marL="864000" lvl="1" indent="-324000" algn="l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400" b="0" i="0" u="none" strike="noStrike" kern="1200" spc="0">
                <a:ln>
                  <a:noFill/>
                </a:ln>
                <a:solidFill>
                  <a:srgbClr val="060606"/>
                </a:solidFill>
                <a:latin typeface="Corbel"/>
                <a:ea typeface="Microsoft YaHei" pitchFamily="2"/>
                <a:cs typeface="Times New Roman" pitchFamily="16"/>
              </a:defRPr>
            </a:lvl2pPr>
            <a:lvl3pPr marL="1295999" lvl="2" indent="-288000" algn="l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60606"/>
                </a:solidFill>
                <a:latin typeface="Corbel"/>
                <a:ea typeface="Microsoft YaHei" pitchFamily="2"/>
                <a:cs typeface="Times New Roman" pitchFamily="16"/>
              </a:defRPr>
            </a:lvl3pPr>
            <a:lvl4pPr marL="1728000" lvl="3" indent="-216000" algn="l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 spc="0">
                <a:ln>
                  <a:noFill/>
                </a:ln>
                <a:solidFill>
                  <a:srgbClr val="060606"/>
                </a:solidFill>
                <a:latin typeface="Corbel"/>
                <a:ea typeface="Microsoft YaHei" pitchFamily="2"/>
                <a:cs typeface="Times New Roman" pitchFamily="16"/>
              </a:defRPr>
            </a:lvl4pPr>
            <a:lvl5pPr marL="2160000" lvl="4" indent="-216000" algn="l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60606"/>
                </a:solidFill>
                <a:latin typeface="Corbel"/>
                <a:ea typeface="Microsoft YaHei" pitchFamily="2"/>
                <a:cs typeface="Times New Roman" pitchFamily="16"/>
              </a:defRPr>
            </a:lvl5pPr>
            <a:lvl6pPr marL="2592000" lvl="5" indent="-216000" algn="l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60606"/>
                </a:solidFill>
                <a:latin typeface="Corbel"/>
                <a:ea typeface="Microsoft YaHei" pitchFamily="2"/>
                <a:cs typeface="Times New Roman" pitchFamily="16"/>
              </a:defRPr>
            </a:lvl6pPr>
            <a:lvl7pPr marL="3024000" lvl="6" indent="-216000" algn="l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60606"/>
                </a:solidFill>
                <a:latin typeface="Corbel"/>
                <a:ea typeface="Microsoft YaHei" pitchFamily="2"/>
                <a:cs typeface="Times New Roman" pitchFamily="16"/>
              </a:defRPr>
            </a:lvl7pPr>
            <a:lvl8pPr marL="3456000" lvl="7" indent="-216000" algn="l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60606"/>
                </a:solidFill>
                <a:latin typeface="Corbel"/>
                <a:ea typeface="Microsoft YaHei" pitchFamily="2"/>
                <a:cs typeface="Times New Roman" pitchFamily="16"/>
              </a:defRPr>
            </a:lvl8pPr>
            <a:lvl9pPr marL="3887999" lvl="8" indent="-216000" algn="l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60606"/>
                </a:solidFill>
                <a:latin typeface="Corbel"/>
                <a:ea typeface="Microsoft YaHei" pitchFamily="2"/>
                <a:cs typeface="Times New Roman" pitchFamily="16"/>
              </a:defRPr>
            </a:lvl9pPr>
          </a:lstStyle>
          <a:p>
            <a:pPr marL="0" lvl="0" indent="0">
              <a:spcAft>
                <a:spcPts val="1001"/>
              </a:spcAft>
              <a:buNone/>
            </a:pPr>
            <a:r>
              <a:rPr lang="ru-RU" sz="2000" b="1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Семинары-практикумы</a:t>
            </a:r>
            <a:r>
              <a:rPr lang="ru-RU" sz="2000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 «Суицид в подростковой среде»,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 pitchFamily="18"/>
                <a:cs typeface="Times New Roman" pitchFamily="18"/>
              </a:rPr>
              <a:t>«Повышаем свою  самооценку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itchFamily="18"/>
                <a:cs typeface="Times New Roman" pitchFamily="18"/>
              </a:rPr>
              <a:t>»,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 pitchFamily="18"/>
                <a:cs typeface="Times New Roman" pitchFamily="18"/>
              </a:rPr>
              <a:t>«Педагог  + обучающийся с ОВЗ = ?»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itchFamily="18"/>
                <a:cs typeface="Times New Roman" pitchFamily="18"/>
              </a:rPr>
              <a:t>,                      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/>
                <a:cs typeface="Times New Roman" pitchFamily="18"/>
              </a:rPr>
              <a:t>    </a:t>
            </a:r>
            <a:r>
              <a:rPr lang="ru-RU" sz="2000" b="1" dirty="0">
                <a:solidFill>
                  <a:srgbClr val="00B050"/>
                </a:solidFill>
                <a:latin typeface="Times New Roman" pitchFamily="18"/>
                <a:cs typeface="Times New Roman" pitchFamily="18"/>
              </a:rPr>
              <a:t>« Организация профилактической работы с детьми «группы риска»</a:t>
            </a:r>
          </a:p>
          <a:p>
            <a:pPr marL="0" lvl="0" indent="0">
              <a:spcAft>
                <a:spcPts val="1001"/>
              </a:spcAft>
              <a:buNone/>
            </a:pPr>
            <a:r>
              <a:rPr lang="ru-RU" sz="2000" b="1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Консультирование для классных руководителей </a:t>
            </a:r>
            <a:r>
              <a:rPr lang="ru-RU" sz="2000" b="1" dirty="0">
                <a:solidFill>
                  <a:srgbClr val="7030A0"/>
                </a:solidFill>
                <a:latin typeface="Times New Roman" pitchFamily="18"/>
                <a:cs typeface="Times New Roman" pitchFamily="18"/>
              </a:rPr>
              <a:t>1, 5 классов </a:t>
            </a:r>
            <a:r>
              <a:rPr lang="ru-RU" sz="2000" b="1" dirty="0">
                <a:solidFill>
                  <a:srgbClr val="FF0000"/>
                </a:solidFill>
                <a:latin typeface="Times New Roman" pitchFamily="18"/>
                <a:cs typeface="Times New Roman" pitchFamily="18"/>
              </a:rPr>
              <a:t>«Готовность учащихся к обучению в школе/ среднем звене», «Школьная  </a:t>
            </a:r>
            <a:r>
              <a:rPr lang="ru-RU" sz="2000" b="1" dirty="0" err="1">
                <a:solidFill>
                  <a:srgbClr val="FF0000"/>
                </a:solidFill>
                <a:latin typeface="Times New Roman" pitchFamily="18"/>
                <a:cs typeface="Times New Roman" pitchFamily="18"/>
              </a:rPr>
              <a:t>дезадаптация</a:t>
            </a:r>
            <a:r>
              <a:rPr lang="ru-RU" sz="2000" b="1" dirty="0">
                <a:solidFill>
                  <a:srgbClr val="FF0000"/>
                </a:solidFill>
                <a:latin typeface="Times New Roman" pitchFamily="18"/>
                <a:cs typeface="Times New Roman" pitchFamily="18"/>
              </a:rPr>
              <a:t> и связанные с ней трудности обучения», «Обучение первоклассников общению»</a:t>
            </a:r>
          </a:p>
          <a:p>
            <a:pPr marL="0" lvl="0" indent="0" algn="just">
              <a:spcAft>
                <a:spcPts val="1001"/>
              </a:spcAft>
              <a:buNone/>
            </a:pPr>
            <a:r>
              <a:rPr lang="ru-RU" sz="2000" b="1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Круглый стол</a:t>
            </a:r>
            <a:r>
              <a:rPr lang="ru-RU" sz="2000" b="1" dirty="0">
                <a:solidFill>
                  <a:srgbClr val="00B050"/>
                </a:solidFill>
                <a:latin typeface="Times New Roman" pitchFamily="18"/>
                <a:cs typeface="Times New Roman" pitchFamily="18"/>
              </a:rPr>
              <a:t>  «Трудности первоклассников и их решение», «Использование интерактивных технологий в профилактике </a:t>
            </a:r>
            <a:r>
              <a:rPr lang="ru-RU" sz="2000" b="1" dirty="0" err="1">
                <a:solidFill>
                  <a:srgbClr val="00B050"/>
                </a:solidFill>
                <a:latin typeface="Times New Roman" pitchFamily="18"/>
                <a:cs typeface="Times New Roman" pitchFamily="18"/>
              </a:rPr>
              <a:t>аддиктивного</a:t>
            </a:r>
            <a:r>
              <a:rPr lang="ru-RU" sz="2000" b="1" dirty="0">
                <a:solidFill>
                  <a:srgbClr val="00B050"/>
                </a:solidFill>
                <a:latin typeface="Times New Roman" pitchFamily="18"/>
                <a:cs typeface="Times New Roman" pitchFamily="18"/>
              </a:rPr>
              <a:t> поведения детей и подростков», «Мой любимый «трудный класс», «Развитие внимания и навыков самоконтроля младших школьников с ОВЗ»</a:t>
            </a:r>
          </a:p>
          <a:p>
            <a:pPr marL="0" lvl="0" indent="0">
              <a:spcAft>
                <a:spcPts val="1001"/>
              </a:spcAft>
              <a:buNone/>
            </a:pPr>
            <a:r>
              <a:rPr lang="ru-RU" sz="2000" b="1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Семинары </a:t>
            </a:r>
            <a:r>
              <a:rPr lang="ru-RU" sz="2000" b="1" dirty="0">
                <a:solidFill>
                  <a:srgbClr val="0070C0"/>
                </a:solidFill>
                <a:latin typeface="Times New Roman" pitchFamily="18"/>
                <a:cs typeface="Times New Roman" pitchFamily="18"/>
              </a:rPr>
              <a:t>«Личностная и психологическая компетентность учителя</a:t>
            </a:r>
            <a:r>
              <a:rPr lang="ru-RU" sz="2000" dirty="0">
                <a:solidFill>
                  <a:srgbClr val="0070C0"/>
                </a:solidFill>
                <a:latin typeface="Times New Roman" pitchFamily="18"/>
                <a:cs typeface="Times New Roman" pitchFamily="18"/>
              </a:rPr>
              <a:t>»</a:t>
            </a:r>
            <a:r>
              <a:rPr lang="ru-RU" sz="2000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, </a:t>
            </a:r>
            <a:r>
              <a:rPr lang="ru-RU" sz="2000" b="1" dirty="0">
                <a:solidFill>
                  <a:srgbClr val="00B050"/>
                </a:solidFill>
                <a:latin typeface="Times New Roman" pitchFamily="18"/>
                <a:cs typeface="Times New Roman" pitchFamily="18"/>
              </a:rPr>
              <a:t>«Репрезентативная система   и условия обучения»</a:t>
            </a:r>
            <a:r>
              <a:rPr lang="ru-RU" sz="2000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 , </a:t>
            </a:r>
            <a:r>
              <a:rPr lang="ru-RU" sz="2000" b="1" dirty="0">
                <a:solidFill>
                  <a:srgbClr val="0070C0"/>
                </a:solidFill>
                <a:latin typeface="Times New Roman" pitchFamily="18"/>
                <a:cs typeface="Times New Roman" pitchFamily="18"/>
              </a:rPr>
              <a:t>«Повышение самооценки педагогов», «Тайм – менеджмент современного педагога», «Формирование коммуникативных компетенций педагогов», «Сопровождение детей с ОВЗ»</a:t>
            </a:r>
          </a:p>
          <a:p>
            <a:pPr marL="0" lvl="0" indent="0">
              <a:spcAft>
                <a:spcPts val="1001"/>
              </a:spcAft>
              <a:buNone/>
            </a:pPr>
            <a:r>
              <a:rPr lang="ru-RU" sz="2000" b="1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Мини – тренинг </a:t>
            </a:r>
            <a:r>
              <a:rPr lang="ru-RU" sz="2000" b="1" dirty="0">
                <a:solidFill>
                  <a:srgbClr val="FF0000"/>
                </a:solidFill>
                <a:latin typeface="Times New Roman" pitchFamily="18"/>
                <a:cs typeface="Times New Roman" pitchFamily="18"/>
              </a:rPr>
              <a:t>«Счастье – это когда тебя понимают», «Жить – здорово!»,      </a:t>
            </a:r>
            <a:r>
              <a:rPr lang="ru-RU" sz="2000" b="1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мониторинги проблем учителей</a:t>
            </a:r>
          </a:p>
          <a:p>
            <a:pPr marL="0" lvl="0" indent="0">
              <a:spcBef>
                <a:spcPts val="638"/>
              </a:spcBef>
              <a:spcAft>
                <a:spcPts val="0"/>
              </a:spcAft>
              <a:buNone/>
            </a:pPr>
            <a:endParaRPr lang="ru-RU" sz="2000" dirty="0">
              <a:latin typeface="Corbel" pitchFamily="18"/>
              <a:cs typeface="Times New Roman" pitchFamily="1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851920" y="194132"/>
            <a:ext cx="5471904" cy="4464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86553"/>
            <a:ext cx="4176464" cy="393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3080" y="115920"/>
            <a:ext cx="8567280" cy="3952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rbel" pitchFamily="18"/>
                <a:ea typeface="Microsoft YaHei" pitchFamily="2"/>
                <a:cs typeface="Mangal" pitchFamily="2"/>
              </a:rPr>
              <a:t>.</a:t>
            </a:r>
          </a:p>
        </p:txBody>
      </p:sp>
      <p:sp>
        <p:nvSpPr>
          <p:cNvPr id="3" name="Прямоугольник 1"/>
          <p:cNvSpPr/>
          <p:nvPr/>
        </p:nvSpPr>
        <p:spPr>
          <a:xfrm>
            <a:off x="611640" y="612720"/>
            <a:ext cx="7992360" cy="6001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24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                                          </a:t>
            </a:r>
            <a:r>
              <a:rPr lang="ru-RU" sz="2800" b="1" i="0" u="none" strike="noStrike" kern="1200" spc="0" dirty="0">
                <a:ln>
                  <a:noFill/>
                </a:ln>
                <a:solidFill>
                  <a:srgbClr val="0070C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Вывод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28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Для развития  профессионально-значимых личностных качеств педагогов, их личностного роста, обретения уверенности в себе,  стабильности </a:t>
            </a:r>
            <a:r>
              <a:rPr lang="ru-RU" sz="2800" b="0" i="0" u="none" strike="noStrike" kern="1200" spc="0" dirty="0" err="1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психоэмоционального</a:t>
            </a:r>
            <a:r>
              <a:rPr lang="ru-RU" sz="28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 состояния,  </a:t>
            </a:r>
            <a:r>
              <a:rPr lang="ru-RU" sz="28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необходима организация взаимодействия психологов школы с учителями в различных формах.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2800" b="1" i="0" u="none" strike="noStrike" kern="1200" spc="0">
                <a:ln>
                  <a:noFill/>
                </a:ln>
                <a:solidFill>
                  <a:srgbClr val="FF0000"/>
                </a:solidFill>
                <a:latin typeface="Times New Roman" pitchFamily="18"/>
                <a:ea typeface="Times New Roman" pitchFamily="2"/>
                <a:cs typeface="Times New Roman" pitchFamily="18"/>
              </a:rPr>
              <a:t>В рамках  ФГОС психолог должен сосредоточиться на формировании мотивационной сферы педагога, развитии его </a:t>
            </a:r>
            <a:r>
              <a:rPr lang="ru-RU" sz="2800" b="1" i="0" u="none" strike="noStrike" kern="1200" spc="0" dirty="0" err="1">
                <a:ln>
                  <a:noFill/>
                </a:ln>
                <a:solidFill>
                  <a:srgbClr val="FF0000"/>
                </a:solidFill>
                <a:latin typeface="Times New Roman" pitchFamily="18"/>
                <a:ea typeface="Times New Roman" pitchFamily="2"/>
                <a:cs typeface="Times New Roman" pitchFamily="18"/>
              </a:rPr>
              <a:t>креативности</a:t>
            </a:r>
            <a:r>
              <a:rPr lang="ru-RU" sz="2800" b="1" i="0" u="none" strike="noStrike" kern="1200" spc="0" dirty="0">
                <a:ln>
                  <a:noFill/>
                </a:ln>
                <a:solidFill>
                  <a:srgbClr val="FF0000"/>
                </a:solidFill>
                <a:latin typeface="Times New Roman" pitchFamily="18"/>
                <a:ea typeface="Times New Roman" pitchFamily="2"/>
                <a:cs typeface="Times New Roman" pitchFamily="18"/>
              </a:rPr>
              <a:t>, готовности к инновационной деятельности.</a:t>
            </a: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ru-RU" sz="2400" b="0" i="0" u="none" strike="noStrike" kern="1200" spc="0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Times New Roman" pitchFamily="2"/>
              <a:cs typeface="Times New Roman" pitchFamily="18"/>
            </a:endParaRPr>
          </a:p>
        </p:txBody>
      </p:sp>
      <p:sp>
        <p:nvSpPr>
          <p:cNvPr id="4" name="Прямоугольник 1"/>
          <p:cNvSpPr/>
          <p:nvPr/>
        </p:nvSpPr>
        <p:spPr>
          <a:xfrm>
            <a:off x="2632680" y="4437000"/>
            <a:ext cx="6439320" cy="2224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8360" y="5822280"/>
            <a:ext cx="8424360" cy="821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4800" b="1" i="0" u="none" strike="noStrike" kern="1200" spc="0">
                <a:ln>
                  <a:noFill/>
                </a:ln>
                <a:solidFill>
                  <a:srgbClr val="FF0000"/>
                </a:solidFill>
                <a:latin typeface="Corbel" pitchFamily="18"/>
                <a:ea typeface="Microsoft YaHei" pitchFamily="2"/>
                <a:cs typeface="Mangal" pitchFamily="2"/>
              </a:rPr>
              <a:t>СПАСИБО</a:t>
            </a:r>
            <a:r>
              <a:rPr lang="ru-RU" sz="4800" b="1" i="0" u="none" strike="noStrike" kern="1200" spc="0">
                <a:ln>
                  <a:noFill/>
                </a:ln>
                <a:solidFill>
                  <a:srgbClr val="92D050"/>
                </a:solidFill>
                <a:latin typeface="Corbel" pitchFamily="18"/>
                <a:ea typeface="Microsoft YaHei" pitchFamily="2"/>
                <a:cs typeface="Mangal" pitchFamily="2"/>
              </a:rPr>
              <a:t> </a:t>
            </a:r>
            <a:r>
              <a:rPr lang="ru-RU" sz="4800" b="1" i="0" u="none" strike="noStrike" kern="1200" spc="0">
                <a:ln>
                  <a:noFill/>
                </a:ln>
                <a:solidFill>
                  <a:srgbClr val="FFC000"/>
                </a:solidFill>
                <a:latin typeface="Corbel" pitchFamily="18"/>
                <a:ea typeface="Microsoft YaHei" pitchFamily="2"/>
                <a:cs typeface="Mangal" pitchFamily="2"/>
              </a:rPr>
              <a:t>ЗА</a:t>
            </a:r>
            <a:r>
              <a:rPr lang="ru-RU" sz="4800" b="1" i="0" u="none" strike="noStrike" kern="1200" spc="0">
                <a:ln>
                  <a:noFill/>
                </a:ln>
                <a:solidFill>
                  <a:srgbClr val="92D050"/>
                </a:solidFill>
                <a:latin typeface="Corbel" pitchFamily="18"/>
                <a:ea typeface="Microsoft YaHei" pitchFamily="2"/>
                <a:cs typeface="Mangal" pitchFamily="2"/>
              </a:rPr>
              <a:t> ВНИМАНИЕ!</a:t>
            </a:r>
          </a:p>
        </p:txBody>
      </p:sp>
      <p:sp>
        <p:nvSpPr>
          <p:cNvPr id="3" name="TextBox 1"/>
          <p:cNvSpPr/>
          <p:nvPr/>
        </p:nvSpPr>
        <p:spPr>
          <a:xfrm>
            <a:off x="1548359" y="1251360"/>
            <a:ext cx="7344360" cy="37461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449639" algn="ctr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3200" b="1" i="1" u="none" strike="noStrike" kern="1200" spc="0" dirty="0">
                <a:ln>
                  <a:noFill/>
                </a:ln>
                <a:solidFill>
                  <a:srgbClr val="00B0F0"/>
                </a:solidFill>
                <a:latin typeface="Times New Roman" pitchFamily="18"/>
                <a:ea typeface="Calibri" pitchFamily="2"/>
                <a:cs typeface="Mangal" pitchFamily="2"/>
              </a:rPr>
              <a:t>Никакой ветер не будет попутным,</a:t>
            </a:r>
          </a:p>
          <a:p>
            <a:pPr marL="0" marR="0" lvl="0" indent="449639" algn="ctr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3200" b="1" i="1" u="none" strike="noStrike" kern="1200" spc="0" dirty="0">
                <a:ln>
                  <a:noFill/>
                </a:ln>
                <a:solidFill>
                  <a:srgbClr val="00B0F0"/>
                </a:solidFill>
                <a:latin typeface="Times New Roman" pitchFamily="18"/>
                <a:ea typeface="Calibri" pitchFamily="2"/>
                <a:cs typeface="Mangal" pitchFamily="2"/>
              </a:rPr>
              <a:t>если не знаешь, куда плыть.</a:t>
            </a:r>
          </a:p>
          <a:p>
            <a:pPr marL="0" marR="0" lvl="0" indent="449639" algn="ctr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3200" b="1" i="1" u="none" strike="noStrike" kern="1200" spc="0" dirty="0">
                <a:ln>
                  <a:noFill/>
                </a:ln>
                <a:solidFill>
                  <a:srgbClr val="00B0F0"/>
                </a:solidFill>
                <a:latin typeface="Times New Roman" pitchFamily="18"/>
                <a:ea typeface="Calibri" pitchFamily="2"/>
                <a:cs typeface="Mangal" pitchFamily="2"/>
              </a:rPr>
              <a:t>                                                    Сенека</a:t>
            </a:r>
          </a:p>
          <a:p>
            <a:pPr marL="0" marR="0" lvl="0" indent="449639" algn="ctr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3200" b="1" i="1" u="none" strike="noStrike" kern="1200" spc="0" dirty="0">
                <a:ln>
                  <a:noFill/>
                </a:ln>
                <a:solidFill>
                  <a:srgbClr val="00B0F0"/>
                </a:solidFill>
                <a:latin typeface="Times New Roman" pitchFamily="18"/>
                <a:ea typeface="Calibri" pitchFamily="2"/>
                <a:cs typeface="Mangal" pitchFamily="2"/>
              </a:rPr>
              <a:t>                                                                                                        </a:t>
            </a:r>
          </a:p>
        </p:txBody>
      </p:sp>
      <p:sp>
        <p:nvSpPr>
          <p:cNvPr id="4" name="Subtitle 4"/>
          <p:cNvSpPr/>
          <p:nvPr/>
        </p:nvSpPr>
        <p:spPr>
          <a:xfrm>
            <a:off x="4859280" y="4997520"/>
            <a:ext cx="4033439" cy="12394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80928"/>
            <a:ext cx="3996972" cy="2506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541</Words>
  <Application>Microsoft Office PowerPoint</Application>
  <PresentationFormat>Экран (4:3)</PresentationFormat>
  <Paragraphs>76</Paragraphs>
  <Slides>11</Slides>
  <Notes>11</Notes>
  <HiddenSlides>1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Волна</vt:lpstr>
      <vt:lpstr>1_Волна</vt:lpstr>
      <vt:lpstr>2_Волна</vt:lpstr>
      <vt:lpstr>Роль педагога – психолога в формировании профессиональной компетентности у педагогов в условиях реализации современного образования</vt:lpstr>
      <vt:lpstr>Слайд 2</vt:lpstr>
      <vt:lpstr>Модель базовых профессиональных компетентностей педагогических работников в условиях реализации ФГОС (Шадриков В.Д.).</vt:lpstr>
      <vt:lpstr>Слайд 4</vt:lpstr>
      <vt:lpstr>Слайд 5</vt:lpstr>
      <vt:lpstr>Слайд 6</vt:lpstr>
      <vt:lpstr>Слайд 7</vt:lpstr>
      <vt:lpstr>Слайд 8</vt:lpstr>
      <vt:lpstr>Слайд 9</vt:lpstr>
      <vt:lpstr>Список литературы: </vt:lpstr>
      <vt:lpstr>Роль педагога – психолога в формировании профессиональной компетентности у педагогов в условиях реализации современного образования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педагога – психолога в формировании компетентностей у педагогов в условиях реализации ФГОС</dc:title>
  <dc:creator>user</dc:creator>
  <cp:lastModifiedBy>User</cp:lastModifiedBy>
  <cp:revision>9</cp:revision>
  <dcterms:modified xsi:type="dcterms:W3CDTF">2024-04-27T09:41:52Z</dcterms:modified>
</cp:coreProperties>
</file>