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3" r:id="rId10"/>
    <p:sldId id="264" r:id="rId11"/>
    <p:sldId id="27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364F-9AAA-4DAF-80A7-C2CF1A31860C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7806-577B-44CF-8008-8CD67BB18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7806-577B-44CF-8008-8CD67BB189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544616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Организация системной деятельности учащихся, направленной </a:t>
            </a:r>
            <a:r>
              <a:rPr lang="ru-RU" sz="4400" smtClean="0"/>
              <a:t>на </a:t>
            </a:r>
            <a:r>
              <a:rPr lang="ru-RU" sz="4400" smtClean="0"/>
              <a:t>активизацию </a:t>
            </a:r>
            <a:r>
              <a:rPr lang="ru-RU" sz="4400" dirty="0" smtClean="0"/>
              <a:t>мышления на уроках </a:t>
            </a:r>
            <a:r>
              <a:rPr lang="ru-RU" sz="4400" smtClean="0"/>
              <a:t>русского языка</a:t>
            </a:r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Карточка-зачёт.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3600" dirty="0" smtClean="0"/>
              <a:t>1.Теоретический вопрос.</a:t>
            </a:r>
          </a:p>
          <a:p>
            <a:pPr marL="137160" indent="0">
              <a:buNone/>
            </a:pPr>
            <a:r>
              <a:rPr lang="ru-RU" sz="3600" dirty="0" smtClean="0"/>
              <a:t>2.Слова или предложения для объяснения орфографических и пунктуационных правил.</a:t>
            </a:r>
          </a:p>
          <a:p>
            <a:pPr marL="137160" indent="0">
              <a:buNone/>
            </a:pPr>
            <a:r>
              <a:rPr lang="ru-RU" sz="3600" dirty="0" smtClean="0"/>
              <a:t>3.Задание(задания)для различных видов разбора.</a:t>
            </a:r>
          </a:p>
          <a:p>
            <a:endParaRPr lang="ru-RU" dirty="0" smtClean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Составлял:</a:t>
            </a:r>
          </a:p>
          <a:p>
            <a:pPr marL="137160" indent="0">
              <a:buNone/>
            </a:pPr>
            <a:r>
              <a:rPr lang="ru-RU" dirty="0" smtClean="0"/>
              <a:t>Выполнял:</a:t>
            </a:r>
          </a:p>
          <a:p>
            <a:pPr marL="137160" indent="0">
              <a:buNone/>
            </a:pPr>
            <a:r>
              <a:rPr lang="ru-RU" dirty="0" smtClean="0"/>
              <a:t>Проверял: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Карточка – зачет по теме «Причастный оборот».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820472" cy="4709160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Теоретический вопрос. </a:t>
            </a:r>
            <a:r>
              <a:rPr lang="ru-RU" i="1" dirty="0" smtClean="0"/>
              <a:t>Что такое причастный оборот?</a:t>
            </a:r>
          </a:p>
          <a:p>
            <a:pPr marL="651510" indent="-514350">
              <a:buAutoNum type="arabicPeriod"/>
            </a:pPr>
            <a:r>
              <a:rPr lang="ru-RU" dirty="0" smtClean="0"/>
              <a:t> Расставьте знаки препинания и обозначьте причастные обороты.  (</a:t>
            </a:r>
            <a:r>
              <a:rPr lang="ru-RU" i="1" dirty="0" smtClean="0"/>
              <a:t>4 предложения</a:t>
            </a:r>
            <a:r>
              <a:rPr lang="ru-RU" dirty="0" smtClean="0"/>
              <a:t>).</a:t>
            </a:r>
          </a:p>
          <a:p>
            <a:pPr marL="651510" indent="-514350">
              <a:buAutoNum type="arabicPeriod"/>
            </a:pPr>
            <a:r>
              <a:rPr lang="ru-RU" dirty="0" smtClean="0"/>
              <a:t>Выполните  синтаксический разбор  предложения  (</a:t>
            </a:r>
            <a:r>
              <a:rPr lang="ru-RU" i="1" dirty="0" smtClean="0"/>
              <a:t>с причастным оборотом</a:t>
            </a:r>
            <a:r>
              <a:rPr lang="ru-RU" dirty="0" smtClean="0"/>
              <a:t>).</a:t>
            </a:r>
          </a:p>
          <a:p>
            <a:pPr marL="651510" indent="-514350">
              <a:buAutoNum type="arabicPeriod"/>
            </a:pPr>
            <a:endParaRPr lang="ru-RU" dirty="0"/>
          </a:p>
          <a:p>
            <a:pPr marL="651510" indent="-514350">
              <a:buAutoNum type="arabicPeriod"/>
            </a:pPr>
            <a:endParaRPr lang="ru-RU" dirty="0" smtClean="0"/>
          </a:p>
          <a:p>
            <a:pPr marL="651510" indent="-514350">
              <a:buAutoNum type="arabicPeriod"/>
            </a:pPr>
            <a:endParaRPr lang="ru-RU" dirty="0" smtClean="0"/>
          </a:p>
          <a:p>
            <a:pPr marL="651510" indent="-514350"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06850"/>
              </p:ext>
            </p:extLst>
          </p:nvPr>
        </p:nvGraphicFramePr>
        <p:xfrm>
          <a:off x="395537" y="4725144"/>
          <a:ext cx="818423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4464496"/>
                <a:gridCol w="16315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Фамилия, имя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Отметка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Составлял</a:t>
                      </a:r>
                      <a:r>
                        <a:rPr lang="ru-RU" sz="2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Выполнял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Проверял.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490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00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12968" cy="6048077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1</a:t>
            </a:r>
            <a:r>
              <a:rPr lang="ru-RU" dirty="0"/>
              <a:t>. Г. А. Богданова «Опрос на уроках русского языка» </a:t>
            </a:r>
            <a:r>
              <a:rPr lang="ru-RU" dirty="0" smtClean="0"/>
              <a:t>. - М.; </a:t>
            </a:r>
            <a:r>
              <a:rPr lang="ru-RU" dirty="0"/>
              <a:t>«Просвещение» </a:t>
            </a:r>
            <a:r>
              <a:rPr lang="ru-RU" dirty="0" smtClean="0"/>
              <a:t>, 1996 г. г.</a:t>
            </a:r>
          </a:p>
          <a:p>
            <a:pPr marL="137160" indent="0">
              <a:buNone/>
            </a:pPr>
            <a:r>
              <a:rPr lang="ru-RU" dirty="0" smtClean="0"/>
              <a:t>2</a:t>
            </a:r>
            <a:r>
              <a:rPr lang="ru-RU" dirty="0"/>
              <a:t>.. Г.А. Богданова «Уроки русского языка в 8 классе</a:t>
            </a:r>
            <a:r>
              <a:rPr lang="ru-RU" dirty="0" smtClean="0"/>
              <a:t>». – М.:  </a:t>
            </a:r>
            <a:r>
              <a:rPr lang="ru-RU" dirty="0"/>
              <a:t>«Просвещение» </a:t>
            </a:r>
            <a:r>
              <a:rPr lang="ru-RU" dirty="0" smtClean="0"/>
              <a:t>,  2000 </a:t>
            </a:r>
            <a:r>
              <a:rPr lang="ru-RU" dirty="0"/>
              <a:t>г.</a:t>
            </a:r>
          </a:p>
          <a:p>
            <a:pPr marL="137160" indent="0">
              <a:buNone/>
            </a:pPr>
            <a:r>
              <a:rPr lang="ru-RU" dirty="0" smtClean="0"/>
              <a:t>3</a:t>
            </a:r>
            <a:r>
              <a:rPr lang="ru-RU" dirty="0"/>
              <a:t>. Н.И</a:t>
            </a:r>
            <a:r>
              <a:rPr lang="ru-RU" dirty="0" smtClean="0"/>
              <a:t>. </a:t>
            </a:r>
            <a:r>
              <a:rPr lang="ru-RU" dirty="0" err="1" smtClean="0"/>
              <a:t>Павликовская</a:t>
            </a:r>
            <a:r>
              <a:rPr lang="ru-RU" dirty="0"/>
              <a:t>. «Мастер-класс учителя русского языка</a:t>
            </a:r>
            <a:r>
              <a:rPr lang="ru-RU" dirty="0" smtClean="0"/>
              <a:t>,  5-6 </a:t>
            </a:r>
            <a:r>
              <a:rPr lang="ru-RU" dirty="0" err="1" smtClean="0"/>
              <a:t>клас.с</a:t>
            </a:r>
            <a:r>
              <a:rPr lang="ru-RU" dirty="0" smtClean="0"/>
              <a:t> – М.:  </a:t>
            </a:r>
            <a:r>
              <a:rPr lang="ru-RU" dirty="0"/>
              <a:t>«</a:t>
            </a:r>
            <a:r>
              <a:rPr lang="ru-RU" dirty="0" smtClean="0"/>
              <a:t>Глобус», 2010 </a:t>
            </a:r>
            <a:r>
              <a:rPr lang="ru-RU" dirty="0"/>
              <a:t>г.</a:t>
            </a:r>
          </a:p>
          <a:p>
            <a:pPr marL="137160" indent="0">
              <a:buNone/>
            </a:pPr>
            <a:r>
              <a:rPr lang="ru-RU" dirty="0"/>
              <a:t>4. </a:t>
            </a:r>
            <a:r>
              <a:rPr lang="ru-RU" dirty="0" smtClean="0"/>
              <a:t>Г. П. Соколова</a:t>
            </a:r>
            <a:r>
              <a:rPr lang="ru-RU" dirty="0"/>
              <a:t>. «Уроки русского языка в 6 классе</a:t>
            </a:r>
            <a:r>
              <a:rPr lang="ru-RU" dirty="0" smtClean="0"/>
              <a:t>». –М.: </a:t>
            </a:r>
            <a:r>
              <a:rPr lang="ru-RU" dirty="0"/>
              <a:t>«Просвещение</a:t>
            </a:r>
            <a:r>
              <a:rPr lang="ru-RU" dirty="0" smtClean="0"/>
              <a:t>»,  </a:t>
            </a:r>
            <a:r>
              <a:rPr lang="ru-RU" dirty="0"/>
              <a:t>1996</a:t>
            </a:r>
          </a:p>
          <a:p>
            <a:pPr marL="137160" indent="0">
              <a:buNone/>
            </a:pPr>
            <a:r>
              <a:rPr lang="ru-RU" dirty="0" smtClean="0"/>
              <a:t>5. А.В. </a:t>
            </a:r>
            <a:r>
              <a:rPr lang="ru-RU" dirty="0" err="1" smtClean="0"/>
              <a:t>Текучёв</a:t>
            </a:r>
            <a:r>
              <a:rPr lang="ru-RU" dirty="0" smtClean="0"/>
              <a:t> «Методика русского языка в средней школе» .-М.:  «Просвещение»,  1987 г.</a:t>
            </a:r>
          </a:p>
          <a:p>
            <a:pPr marL="137160" indent="0">
              <a:buNone/>
            </a:pPr>
            <a:r>
              <a:rPr lang="ru-RU" dirty="0" smtClean="0"/>
              <a:t>6 .О.А. </a:t>
            </a:r>
            <a:r>
              <a:rPr lang="ru-RU" dirty="0" err="1" smtClean="0"/>
              <a:t>Финтисова</a:t>
            </a:r>
            <a:r>
              <a:rPr lang="ru-RU" dirty="0" smtClean="0"/>
              <a:t> «Русский язык . 6 класс: система уроков по учебнику под ред. М.М .Разумовской». - Волгоград «Учитель» 2015 г.</a:t>
            </a:r>
          </a:p>
          <a:p>
            <a:pPr marL="137160" indent="0"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  Создание своей задачи по аналогии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«Стелется» - 2 орфограммы</a:t>
            </a:r>
          </a:p>
          <a:p>
            <a:r>
              <a:rPr lang="ru-RU" dirty="0" smtClean="0"/>
              <a:t>Стелется - 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ru-RU" dirty="0" err="1" smtClean="0"/>
              <a:t>ое</a:t>
            </a:r>
            <a:r>
              <a:rPr lang="ru-RU" dirty="0" smtClean="0"/>
              <a:t>  </a:t>
            </a:r>
            <a:r>
              <a:rPr lang="ru-RU" dirty="0" err="1" smtClean="0"/>
              <a:t>спр</a:t>
            </a:r>
            <a:r>
              <a:rPr lang="ru-RU" dirty="0" smtClean="0"/>
              <a:t>.(н. ф. –стлать) ,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борется-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ru-RU" dirty="0" err="1" smtClean="0"/>
              <a:t>ое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 (бороться- нет –</a:t>
            </a:r>
            <a:r>
              <a:rPr lang="ru-RU" dirty="0" err="1" smtClean="0"/>
              <a:t>ить</a:t>
            </a:r>
            <a:r>
              <a:rPr lang="ru-RU" dirty="0" smtClean="0"/>
              <a:t>, не из 11 глаголов )</a:t>
            </a:r>
          </a:p>
          <a:p>
            <a:r>
              <a:rPr lang="ru-RU" dirty="0" smtClean="0"/>
              <a:t>Стелется -(что делает? 3-е </a:t>
            </a:r>
            <a:r>
              <a:rPr lang="ru-RU" dirty="0" err="1" smtClean="0"/>
              <a:t>л.,ед</a:t>
            </a:r>
            <a:r>
              <a:rPr lang="ru-RU" dirty="0" smtClean="0"/>
              <a:t>. ч.), </a:t>
            </a:r>
          </a:p>
          <a:p>
            <a:pPr marL="137160" indent="0">
              <a:buNone/>
            </a:pPr>
            <a:r>
              <a:rPr lang="ru-RU" dirty="0" smtClean="0"/>
              <a:t>     купается(3-е л., ед. ч.)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Усложнение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4000" dirty="0" smtClean="0"/>
              <a:t> Со</a:t>
            </a:r>
            <a:r>
              <a:rPr lang="ru-RU" sz="4000" u="sng" dirty="0" smtClean="0"/>
              <a:t>л</a:t>
            </a:r>
            <a:r>
              <a:rPr lang="ru-RU" sz="4000" dirty="0" smtClean="0"/>
              <a:t>нце ст</a:t>
            </a:r>
            <a:r>
              <a:rPr lang="ru-RU" sz="4000" u="sng" dirty="0" smtClean="0"/>
              <a:t>о</a:t>
            </a:r>
            <a:r>
              <a:rPr lang="ru-RU" sz="4000" dirty="0" smtClean="0"/>
              <a:t>яло  на бледно</a:t>
            </a:r>
            <a:r>
              <a:rPr lang="ru-RU" sz="4000" u="sng" dirty="0" smtClean="0"/>
              <a:t>-</a:t>
            </a:r>
            <a:r>
              <a:rPr lang="ru-RU" sz="4000" dirty="0" smtClean="0"/>
              <a:t>ясном небе .</a:t>
            </a:r>
          </a:p>
          <a:p>
            <a:pPr marL="137160" indent="0">
              <a:buNone/>
            </a:pPr>
            <a:r>
              <a:rPr lang="ru-RU" sz="4000" b="1" i="1" dirty="0" smtClean="0"/>
              <a:t>- солнце </a:t>
            </a:r>
            <a:r>
              <a:rPr lang="ru-RU" sz="4000" dirty="0" smtClean="0"/>
              <a:t>– непроизносимая согласная в корне слова (</a:t>
            </a:r>
            <a:r>
              <a:rPr lang="ru-RU" sz="4000" b="1" i="1" dirty="0" smtClean="0"/>
              <a:t>лестница, пастбище</a:t>
            </a:r>
            <a:r>
              <a:rPr lang="ru-RU" sz="4000" dirty="0" smtClean="0"/>
              <a:t>);</a:t>
            </a:r>
          </a:p>
          <a:p>
            <a:pPr marL="137160" indent="0">
              <a:buNone/>
            </a:pPr>
            <a:r>
              <a:rPr lang="ru-RU" sz="4000" b="1" i="1" dirty="0" smtClean="0"/>
              <a:t>- стояло </a:t>
            </a:r>
            <a:r>
              <a:rPr lang="ru-RU" sz="4000" dirty="0" smtClean="0"/>
              <a:t>– безударная гласная в корне слова, проверяемая ударением (</a:t>
            </a:r>
            <a:r>
              <a:rPr lang="ru-RU" sz="4000" b="1" i="1" dirty="0" smtClean="0"/>
              <a:t>выкрашена, находилось</a:t>
            </a:r>
            <a:r>
              <a:rPr lang="ru-RU" sz="4000" dirty="0" smtClean="0"/>
              <a:t>);</a:t>
            </a:r>
          </a:p>
          <a:p>
            <a:pPr marL="137160" indent="0">
              <a:buNone/>
            </a:pPr>
            <a:r>
              <a:rPr lang="ru-RU" sz="4000" dirty="0" smtClean="0"/>
              <a:t>- </a:t>
            </a:r>
            <a:r>
              <a:rPr lang="ru-RU" sz="4000" b="1" i="1" dirty="0" smtClean="0"/>
              <a:t>бледно-ясном</a:t>
            </a:r>
            <a:r>
              <a:rPr lang="ru-RU" sz="4000" dirty="0" smtClean="0"/>
              <a:t> – дефисное написание прилагательного (</a:t>
            </a:r>
            <a:r>
              <a:rPr lang="ru-RU" sz="4000" b="1" i="1" dirty="0" smtClean="0"/>
              <a:t>ярко-красный, северо-западный</a:t>
            </a:r>
            <a:r>
              <a:rPr lang="ru-RU" sz="4000" dirty="0" smtClean="0"/>
              <a:t>).</a:t>
            </a:r>
          </a:p>
          <a:p>
            <a:pPr marL="137160" indent="0">
              <a:buNone/>
            </a:pPr>
            <a:endParaRPr lang="ru-RU" sz="4000" dirty="0" smtClean="0"/>
          </a:p>
          <a:p>
            <a:pPr marL="137160" indent="0">
              <a:buNone/>
            </a:pPr>
            <a:endParaRPr lang="ru-RU" sz="4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3200" dirty="0" smtClean="0"/>
              <a:t>Лестница  выкрашена в ярко-красный цвет.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Пастбище находилось на северо-западной стороне.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71931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 Самостоятельное составление вопросов по предложению.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Встанешь на заре и к вечеру так уходишься ,что едва доберёшься до знакомой избушки егеря.</a:t>
            </a:r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82" y="1261304"/>
            <a:ext cx="8856984" cy="561666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    Вдоль </a:t>
            </a:r>
            <a:r>
              <a:rPr lang="ru-RU" dirty="0"/>
              <a:t>берега озера тянется стежка небольших следов. То вправо, то влево сворачивает запутанная стежка, а то вдруг не­ожиданно обрывается. Здесь зверек нырнул под снег, подбираясь к норам мышей-полевок. И снова зверек на снегу, снова за­строчили маленькие аккуратные </a:t>
            </a:r>
            <a:r>
              <a:rPr lang="ru-RU" dirty="0" err="1"/>
              <a:t>следочки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smtClean="0"/>
              <a:t>   Так </a:t>
            </a:r>
            <a:r>
              <a:rPr lang="ru-RU" dirty="0"/>
              <a:t>что же это за зверек, который так суетливо снует по зим­нему лесу, старательно обследуя упавшие листья, кучки хворо­ста, ныряет под корни деревьев? Этот ловкий, красивый и в то же время очень кровожадный зверек — горностай.</a:t>
            </a:r>
          </a:p>
          <a:p>
            <a:pPr marL="137160" indent="0">
              <a:buNone/>
            </a:pPr>
            <a:r>
              <a:rPr lang="ru-RU" dirty="0" smtClean="0"/>
              <a:t>\       Горностай </a:t>
            </a:r>
            <a:r>
              <a:rPr lang="ru-RU" dirty="0"/>
              <a:t>— один из самых полезных хищников. Благодаря своим маленьким размерам, проворству горностаи уничтожают вредителей сельского хозяйства в таких местах, куда не пробе­рется никакой другой зверь: ни еж, ни лисица, ни кошка. Под снег мыши спрячутся, в кротовую нору залезут, но нигде не спа­сешься от горностая.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3.Всесторонний лингвистический анализ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22503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 Всесторонний лингвистический анализ текста.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smtClean="0"/>
              <a:t>План.</a:t>
            </a:r>
          </a:p>
          <a:p>
            <a:pPr>
              <a:buNone/>
            </a:pPr>
            <a:r>
              <a:rPr lang="ru-RU" dirty="0" smtClean="0"/>
              <a:t>1 .О чём текст.</a:t>
            </a:r>
          </a:p>
          <a:p>
            <a:pPr>
              <a:buNone/>
            </a:pPr>
            <a:r>
              <a:rPr lang="ru-RU" dirty="0" smtClean="0"/>
              <a:t>2. Какими языковыми средствами пользуется автор ,чтобы нарисовать ту или иную картину.</a:t>
            </a:r>
          </a:p>
          <a:p>
            <a:pPr>
              <a:buNone/>
            </a:pPr>
            <a:r>
              <a:rPr lang="ru-RU" dirty="0" smtClean="0"/>
              <a:t>3. Опорные слова , которые несут основную мысль.</a:t>
            </a:r>
          </a:p>
          <a:p>
            <a:pPr>
              <a:buNone/>
            </a:pPr>
            <a:r>
              <a:rPr lang="ru-RU" dirty="0" smtClean="0"/>
              <a:t>4. Трудные для написания слова.</a:t>
            </a:r>
          </a:p>
          <a:p>
            <a:pPr>
              <a:buNone/>
            </a:pPr>
            <a:r>
              <a:rPr lang="ru-RU" dirty="0" smtClean="0"/>
              <a:t>5. Пунктуационные правила.</a:t>
            </a:r>
          </a:p>
          <a:p>
            <a:pPr>
              <a:buNone/>
            </a:pPr>
            <a:r>
              <a:rPr lang="ru-RU" dirty="0" smtClean="0"/>
              <a:t>6. Сфера употребления того или иного слова.</a:t>
            </a:r>
          </a:p>
          <a:p>
            <a:pPr>
              <a:buNone/>
            </a:pPr>
            <a:r>
              <a:rPr lang="ru-RU" dirty="0" smtClean="0"/>
              <a:t>7. Интересные и доступные для словообразовательного анализа слова.</a:t>
            </a:r>
          </a:p>
          <a:p>
            <a:pPr>
              <a:buNone/>
            </a:pPr>
            <a:r>
              <a:rPr lang="ru-RU" dirty="0" smtClean="0"/>
              <a:t>8. Частичный фонетический разбор.</a:t>
            </a:r>
          </a:p>
          <a:p>
            <a:pPr>
              <a:buNone/>
            </a:pPr>
            <a:r>
              <a:rPr lang="ru-RU" dirty="0" smtClean="0"/>
              <a:t>9. Морфологический разбор( не всегда!).</a:t>
            </a:r>
          </a:p>
          <a:p>
            <a:pPr>
              <a:buNone/>
            </a:pPr>
            <a:r>
              <a:rPr lang="ru-RU" dirty="0" smtClean="0"/>
              <a:t>10. Синтаксический разбор предложения(не всегда!).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4.Объяснение нового материала</a:t>
            </a:r>
            <a:br>
              <a:rPr lang="ru-RU" dirty="0" smtClean="0"/>
            </a:br>
            <a:r>
              <a:rPr lang="ru-RU" i="1" dirty="0" smtClean="0"/>
              <a:t>Слитное и раздельное написание НЕ с именами существительными</a:t>
            </a:r>
            <a:endParaRPr lang="ru-RU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90482"/>
              </p:ext>
            </p:extLst>
          </p:nvPr>
        </p:nvGraphicFramePr>
        <p:xfrm>
          <a:off x="395536" y="2492896"/>
          <a:ext cx="8229600" cy="34438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280"/>
                <a:gridCol w="2304256"/>
                <a:gridCol w="3405064"/>
              </a:tblGrid>
              <a:tr h="655222"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            Что надо делать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Что надо знать</a:t>
                      </a:r>
                      <a:endParaRPr lang="ru-RU" sz="28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Теория (устно)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Практика</a:t>
                      </a:r>
                    </a:p>
                    <a:p>
                      <a:pPr algn="ctr"/>
                      <a:r>
                        <a:rPr lang="ru-RU" sz="2400" dirty="0" smtClean="0"/>
                        <a:t>(письменно)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Записываются</a:t>
                      </a:r>
                      <a:r>
                        <a:rPr lang="ru-RU" sz="2400" baseline="0" dirty="0" smtClean="0"/>
                        <a:t> вопросы урока</a:t>
                      </a:r>
                      <a:endParaRPr lang="ru-RU" sz="24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r>
                        <a:rPr lang="ru-RU" sz="2400" baseline="0" dirty="0" smtClean="0"/>
                        <a:t> п.8 ,пункт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п.</a:t>
                      </a:r>
                      <a:r>
                        <a:rPr lang="ru-RU" sz="2400" baseline="0" dirty="0" smtClean="0"/>
                        <a:t> 8, пункт 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п.8 , пункт</a:t>
                      </a:r>
                      <a:r>
                        <a:rPr lang="ru-RU" sz="2400" baseline="0" dirty="0" smtClean="0"/>
                        <a:t>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49333"/>
              </p:ext>
            </p:extLst>
          </p:nvPr>
        </p:nvGraphicFramePr>
        <p:xfrm>
          <a:off x="179512" y="1628800"/>
          <a:ext cx="8568953" cy="496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8272"/>
                <a:gridCol w="2448272"/>
                <a:gridCol w="3672409"/>
              </a:tblGrid>
              <a:tr h="576064">
                <a:tc gridSpan="2">
                  <a:txBody>
                    <a:bodyPr/>
                    <a:lstStyle/>
                    <a:p>
                      <a:r>
                        <a:rPr lang="ru-RU" sz="3200" dirty="0" smtClean="0"/>
                        <a:t>            </a:t>
                      </a:r>
                      <a:r>
                        <a:rPr lang="ru-RU" sz="2800" dirty="0" smtClean="0"/>
                        <a:t>Что надо делать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</a:t>
                      </a:r>
                      <a:r>
                        <a:rPr lang="ru-RU" sz="2800" dirty="0" smtClean="0"/>
                        <a:t>Что надо знать</a:t>
                      </a:r>
                      <a:endParaRPr lang="ru-RU" sz="28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Теория (устно)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Практика (письменно)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Записываются</a:t>
                      </a:r>
                      <a:r>
                        <a:rPr lang="ru-RU" sz="2400" baseline="0" dirty="0" smtClean="0"/>
                        <a:t> вопросы урока</a:t>
                      </a:r>
                      <a:endParaRPr lang="ru-RU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r>
                        <a:rPr lang="ru-RU" sz="2400" baseline="0" dirty="0" smtClean="0"/>
                        <a:t> п.8 ,пункт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Когда НЕ   с существительными пишется слитно?</a:t>
                      </a:r>
                      <a:endParaRPr lang="ru-RU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п.</a:t>
                      </a:r>
                      <a:r>
                        <a:rPr lang="ru-RU" sz="2400" baseline="0" dirty="0" smtClean="0"/>
                        <a:t> 8, пункт  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2.Когда</a:t>
                      </a:r>
                      <a:r>
                        <a:rPr lang="ru-RU" sz="2400" baseline="0" dirty="0" smtClean="0"/>
                        <a:t> ещё  НЕ с существительными пишется слитно?</a:t>
                      </a:r>
                      <a:endParaRPr lang="ru-RU" sz="2400" dirty="0"/>
                    </a:p>
                  </a:txBody>
                  <a:tcPr/>
                </a:tc>
              </a:tr>
              <a:tr h="655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п.8 , пункт</a:t>
                      </a:r>
                      <a:r>
                        <a:rPr lang="ru-RU" sz="2400" baseline="0" dirty="0" smtClean="0"/>
                        <a:t>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Упр. 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3.Когда  НЕ с существительными пишется раздельно?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73561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Слитное и раздельное написание НЕ с именами существительными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778</Words>
  <Application>Microsoft Office PowerPoint</Application>
  <PresentationFormat>Экран (4:3)</PresentationFormat>
  <Paragraphs>99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Организация системной деятельности учащихся, направленной на активизацию мышления на уроках русского языка</vt:lpstr>
      <vt:lpstr>1.   Создание своей задачи по аналогии</vt:lpstr>
      <vt:lpstr>Усложнение работы</vt:lpstr>
      <vt:lpstr>Презентация PowerPoint</vt:lpstr>
      <vt:lpstr>2.  Самостоятельное составление вопросов по предложению.</vt:lpstr>
      <vt:lpstr>3.Всесторонний лингвистический анализ текста</vt:lpstr>
      <vt:lpstr>3.  Всесторонний лингвистический анализ текста.</vt:lpstr>
      <vt:lpstr>4.Объяснение нового материала Слитное и раздельное написание НЕ с именами существительными</vt:lpstr>
      <vt:lpstr>Презентация PowerPoint</vt:lpstr>
      <vt:lpstr>5. Карточка-зачёт.</vt:lpstr>
      <vt:lpstr>Карточка – зачет по теме «Причастный оборот».</vt:lpstr>
      <vt:lpstr>Презентация PowerPoint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Admin</cp:lastModifiedBy>
  <cp:revision>28</cp:revision>
  <dcterms:created xsi:type="dcterms:W3CDTF">2019-10-12T18:19:44Z</dcterms:created>
  <dcterms:modified xsi:type="dcterms:W3CDTF">2023-10-30T05:22:35Z</dcterms:modified>
</cp:coreProperties>
</file>