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1" r:id="rId5"/>
    <p:sldId id="271" r:id="rId6"/>
    <p:sldId id="272" r:id="rId7"/>
    <p:sldId id="274" r:id="rId8"/>
    <p:sldId id="276" r:id="rId9"/>
    <p:sldId id="275" r:id="rId10"/>
    <p:sldId id="270" r:id="rId11"/>
    <p:sldId id="277" r:id="rId12"/>
    <p:sldId id="278"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339933"/>
    <a:srgbClr val="33CC33"/>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69" d="100"/>
          <a:sy n="69" d="100"/>
        </p:scale>
        <p:origin x="-560" y="-6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3/8/2023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3/8/2023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transition spd="slow">
    <p:wip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3/8/2023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wip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3/8/2023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transition spd="slow">
    <p:wip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3/8/2023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wip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pPr/>
              <a:t>3/8/2023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pPr/>
              <a:t>‹#›</a:t>
            </a:fld>
            <a:endParaRPr lang="en-US" dirty="0"/>
          </a:p>
        </p:txBody>
      </p:sp>
    </p:spTree>
  </p:cSld>
  <p:clrMapOvr>
    <a:masterClrMapping/>
  </p:clrMapOvr>
  <p:transition spd="slow">
    <p:wip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3/8/2023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pPr/>
              <a:t>3/8/2023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pPr/>
              <a:t>‹#›</a:t>
            </a:fld>
            <a:endParaRPr lang="en-US" dirty="0"/>
          </a:p>
        </p:txBody>
      </p:sp>
    </p:spTree>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3/8/2023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3/8/2023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42A54C80-263E-416B-A8E0-580EDEADCBDC}" type="datetimeFigureOut">
              <a:rPr lang="en-US" dirty="0"/>
              <a:pPr/>
              <a:t>3/8/2023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pPr/>
              <a:t>‹#›</a:t>
            </a:fld>
            <a:endParaRPr lang="en-US" dirty="0"/>
          </a:p>
        </p:txBody>
      </p:sp>
    </p:spTree>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3/8/2023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3/8/2023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ransition spd="slow">
    <p:wipe/>
  </p:transition>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4546" y="1154545"/>
            <a:ext cx="9672033" cy="2475346"/>
          </a:xfrm>
        </p:spPr>
        <p:txBody>
          <a:bodyPr/>
          <a:lstStyle/>
          <a:p>
            <a:pPr algn="ctr"/>
            <a:r>
              <a:rPr lang="ru-RU" sz="4800" b="1" dirty="0" smtClean="0">
                <a:effectLst>
                  <a:outerShdw blurRad="38100" dist="38100" dir="2700000" algn="tl">
                    <a:srgbClr val="000000">
                      <a:alpha val="43137"/>
                    </a:srgbClr>
                  </a:outerShdw>
                </a:effectLst>
              </a:rPr>
              <a:t>Обучение </a:t>
            </a:r>
            <a:r>
              <a:rPr lang="ru-RU" sz="4800" b="1" dirty="0" err="1" smtClean="0">
                <a:effectLst>
                  <a:outerShdw blurRad="38100" dist="38100" dir="2700000" algn="tl">
                    <a:srgbClr val="000000">
                      <a:alpha val="43137"/>
                    </a:srgbClr>
                  </a:outerShdw>
                </a:effectLst>
              </a:rPr>
              <a:t>детей-инофонов</a:t>
            </a:r>
            <a:r>
              <a:rPr lang="ru-RU" sz="4800" b="1" dirty="0" smtClean="0">
                <a:effectLst>
                  <a:outerShdw blurRad="38100" dist="38100" dir="2700000" algn="tl">
                    <a:srgbClr val="000000">
                      <a:alpha val="43137"/>
                    </a:srgbClr>
                  </a:outerShdw>
                </a:effectLst>
              </a:rPr>
              <a:t> русскому языку</a:t>
            </a:r>
            <a:br>
              <a:rPr lang="ru-RU" sz="4800" b="1" dirty="0" smtClean="0">
                <a:effectLst>
                  <a:outerShdw blurRad="38100" dist="38100" dir="2700000" algn="tl">
                    <a:srgbClr val="000000">
                      <a:alpha val="43137"/>
                    </a:srgbClr>
                  </a:outerShdw>
                </a:effectLst>
              </a:rPr>
            </a:br>
            <a:endParaRPr lang="ru-RU" sz="4800" b="1" dirty="0">
              <a:effectLst>
                <a:outerShdw blurRad="38100" dist="38100" dir="2700000" algn="tl">
                  <a:srgbClr val="000000">
                    <a:alpha val="43137"/>
                  </a:srgbClr>
                </a:outerShdw>
              </a:effectLst>
            </a:endParaRPr>
          </a:p>
        </p:txBody>
      </p:sp>
      <p:sp>
        <p:nvSpPr>
          <p:cNvPr id="3" name="Подзаголовок 2"/>
          <p:cNvSpPr>
            <a:spLocks noGrp="1"/>
          </p:cNvSpPr>
          <p:nvPr>
            <p:ph type="subTitle" idx="1"/>
          </p:nvPr>
        </p:nvSpPr>
        <p:spPr>
          <a:xfrm>
            <a:off x="2447225" y="3986438"/>
            <a:ext cx="7766936" cy="1096899"/>
          </a:xfrm>
        </p:spPr>
        <p:txBody>
          <a:bodyPr>
            <a:normAutofit fontScale="92500" lnSpcReduction="20000"/>
          </a:bodyPr>
          <a:lstStyle/>
          <a:p>
            <a:r>
              <a:rPr lang="ru-RU" sz="2000" dirty="0" smtClean="0"/>
              <a:t>Учитель русского языка и </a:t>
            </a:r>
            <a:r>
              <a:rPr lang="ru-RU" sz="2000" dirty="0" smtClean="0"/>
              <a:t>литературы </a:t>
            </a:r>
          </a:p>
          <a:p>
            <a:r>
              <a:rPr lang="ru-RU" sz="2000" dirty="0" smtClean="0"/>
              <a:t>МКОУ </a:t>
            </a:r>
            <a:r>
              <a:rPr lang="ru-RU" sz="2000" dirty="0" smtClean="0"/>
              <a:t>«</a:t>
            </a:r>
            <a:r>
              <a:rPr lang="ru-RU" sz="2000" dirty="0" err="1" smtClean="0"/>
              <a:t>Евдаковская</a:t>
            </a:r>
            <a:r>
              <a:rPr lang="ru-RU" sz="2000" dirty="0" smtClean="0"/>
              <a:t> ООШ»</a:t>
            </a:r>
            <a:endParaRPr lang="ru-RU" sz="2000" dirty="0" smtClean="0"/>
          </a:p>
          <a:p>
            <a:r>
              <a:rPr lang="ru-RU" sz="2000" dirty="0" smtClean="0"/>
              <a:t>Ковалева Т. А. </a:t>
            </a:r>
          </a:p>
        </p:txBody>
      </p:sp>
    </p:spTree>
    <p:extLst>
      <p:ext uri="{BB962C8B-B14F-4D97-AF65-F5344CB8AC3E}">
        <p14:creationId xmlns="" xmlns:p14="http://schemas.microsoft.com/office/powerpoint/2010/main" val="761140653"/>
      </p:ext>
    </p:extLst>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Задания по фонетике</a:t>
            </a:r>
            <a:endParaRPr lang="ru-RU" dirty="0"/>
          </a:p>
        </p:txBody>
      </p:sp>
      <p:sp>
        <p:nvSpPr>
          <p:cNvPr id="3" name="Содержимое 2"/>
          <p:cNvSpPr>
            <a:spLocks noGrp="1"/>
          </p:cNvSpPr>
          <p:nvPr>
            <p:ph idx="1"/>
          </p:nvPr>
        </p:nvSpPr>
        <p:spPr/>
        <p:txBody>
          <a:bodyPr>
            <a:normAutofit fontScale="77500" lnSpcReduction="20000"/>
          </a:bodyPr>
          <a:lstStyle/>
          <a:p>
            <a:pPr lvl="0"/>
            <a:r>
              <a:rPr lang="ru-RU" sz="3600" dirty="0" smtClean="0"/>
              <a:t>Произнеси скороговорки.</a:t>
            </a:r>
          </a:p>
          <a:p>
            <a:pPr lvl="0"/>
            <a:r>
              <a:rPr lang="ru-RU" sz="3600" dirty="0" smtClean="0"/>
              <a:t>С какого гласного в русском языке слова не начинаются?</a:t>
            </a:r>
          </a:p>
          <a:p>
            <a:r>
              <a:rPr lang="ru-RU" sz="3600" dirty="0" smtClean="0"/>
              <a:t> </a:t>
            </a:r>
          </a:p>
          <a:p>
            <a:pPr lvl="0"/>
            <a:r>
              <a:rPr lang="ru-RU" sz="3600" dirty="0" smtClean="0"/>
              <a:t>Орфоэпические нормы: прочитайте, следя за произношением.</a:t>
            </a:r>
          </a:p>
          <a:p>
            <a:r>
              <a:rPr lang="ru-RU" sz="3600" dirty="0" smtClean="0"/>
              <a:t> </a:t>
            </a:r>
          </a:p>
          <a:p>
            <a:pPr lvl="0"/>
            <a:r>
              <a:rPr lang="ru-RU" sz="3600" dirty="0" smtClean="0"/>
              <a:t>Исправь диалог, соблюдая орфографические и орфоэпические нормы русского языка.</a:t>
            </a:r>
          </a:p>
          <a:p>
            <a:endParaRPr lang="ru-RU" sz="3600" dirty="0"/>
          </a:p>
        </p:txBody>
      </p:sp>
    </p:spTree>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599"/>
            <a:ext cx="8596668" cy="5772728"/>
          </a:xfrm>
        </p:spPr>
        <p:txBody>
          <a:bodyPr>
            <a:normAutofit fontScale="90000"/>
          </a:bodyPr>
          <a:lstStyle/>
          <a:p>
            <a:pPr lvl="0"/>
            <a:r>
              <a:rPr lang="ru-RU" b="1" dirty="0" smtClean="0">
                <a:latin typeface="Times New Roman" pitchFamily="18" charset="0"/>
                <a:cs typeface="Times New Roman" pitchFamily="18" charset="0"/>
              </a:rPr>
              <a:t>Запишите имена прилагательные с существительными, данными в скобках. Определите род. Выделите окончание.</a:t>
            </a:r>
            <a:r>
              <a:rPr lang="ru-RU" sz="3100" b="1" dirty="0" smtClean="0">
                <a:latin typeface="Times New Roman" pitchFamily="18" charset="0"/>
                <a:cs typeface="Times New Roman" pitchFamily="18" charset="0"/>
              </a:rPr>
              <a:t/>
            </a:r>
            <a:br>
              <a:rPr lang="ru-RU" sz="3100" b="1" dirty="0" smtClean="0">
                <a:latin typeface="Times New Roman" pitchFamily="18" charset="0"/>
                <a:cs typeface="Times New Roman" pitchFamily="18" charset="0"/>
              </a:rPr>
            </a:br>
            <a:r>
              <a:rPr lang="ru-RU" sz="3100" dirty="0" smtClean="0">
                <a:latin typeface="Times New Roman" pitchFamily="18" charset="0"/>
                <a:cs typeface="Times New Roman" pitchFamily="18" charset="0"/>
              </a:rPr>
              <a:t/>
            </a:r>
            <a:br>
              <a:rPr lang="ru-RU" sz="3100" dirty="0" smtClean="0">
                <a:latin typeface="Times New Roman" pitchFamily="18" charset="0"/>
                <a:cs typeface="Times New Roman" pitchFamily="18" charset="0"/>
              </a:rPr>
            </a:br>
            <a:r>
              <a:rPr lang="ru-RU" i="1" dirty="0" smtClean="0">
                <a:latin typeface="Times New Roman" pitchFamily="18" charset="0"/>
                <a:cs typeface="Times New Roman" pitchFamily="18" charset="0"/>
              </a:rPr>
              <a:t>Молодой (дуб, береза, дерево). Тихий (голос, утро, ночь). </a:t>
            </a:r>
            <a:r>
              <a:rPr lang="ru-RU" i="1" dirty="0" err="1" smtClean="0">
                <a:latin typeface="Times New Roman" pitchFamily="18" charset="0"/>
                <a:cs typeface="Times New Roman" pitchFamily="18" charset="0"/>
              </a:rPr>
              <a:t>Голубой</a:t>
            </a:r>
            <a:r>
              <a:rPr lang="ru-RU" i="1" dirty="0" smtClean="0">
                <a:latin typeface="Times New Roman" pitchFamily="18" charset="0"/>
                <a:cs typeface="Times New Roman" pitchFamily="18" charset="0"/>
              </a:rPr>
              <a:t> (небо, простор, лента). Русский (народ, речь, слово). Коллективный (труд, работа, занятие). Ранний (сев, весна, утро). Классный (час, комната, собрание). Теплый (день, ночь, утро)</a:t>
            </a:r>
            <a:r>
              <a:rPr lang="ru-RU" sz="3100" i="1" dirty="0" smtClean="0">
                <a:latin typeface="Times New Roman" pitchFamily="18" charset="0"/>
                <a:cs typeface="Times New Roman" pitchFamily="18" charset="0"/>
              </a:rPr>
              <a:t/>
            </a:r>
            <a:br>
              <a:rPr lang="ru-RU" sz="3100" i="1" dirty="0" smtClean="0">
                <a:latin typeface="Times New Roman" pitchFamily="18" charset="0"/>
                <a:cs typeface="Times New Roman" pitchFamily="18" charset="0"/>
              </a:rPr>
            </a:br>
            <a:r>
              <a:rPr lang="ru-RU" sz="3100" i="1" dirty="0" smtClean="0">
                <a:latin typeface="Times New Roman" pitchFamily="18" charset="0"/>
                <a:cs typeface="Times New Roman" pitchFamily="18" charset="0"/>
              </a:rPr>
              <a:t> </a:t>
            </a:r>
            <a:r>
              <a:rPr lang="ru-RU" dirty="0" smtClean="0"/>
              <a:t/>
            </a:r>
            <a:br>
              <a:rPr lang="ru-RU" dirty="0" smtClean="0"/>
            </a:br>
            <a:endParaRPr lang="ru-RU" dirty="0"/>
          </a:p>
        </p:txBody>
      </p:sp>
    </p:spTree>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599"/>
            <a:ext cx="8596668" cy="5661891"/>
          </a:xfrm>
        </p:spPr>
        <p:txBody>
          <a:bodyPr>
            <a:normAutofit fontScale="90000"/>
          </a:bodyPr>
          <a:lstStyle/>
          <a:p>
            <a:r>
              <a:rPr lang="ru-RU" b="1" dirty="0" smtClean="0"/>
              <a:t>Примеры заданий:</a:t>
            </a:r>
            <a:r>
              <a:rPr lang="ru-RU" dirty="0" smtClean="0"/>
              <a:t/>
            </a:r>
            <a:br>
              <a:rPr lang="ru-RU" dirty="0" smtClean="0"/>
            </a:br>
            <a:r>
              <a:rPr lang="ru-RU" dirty="0" smtClean="0"/>
              <a:t>-найдите корень и подберите однокоренные слова: зима -…; осень - …;</a:t>
            </a:r>
            <a:br>
              <a:rPr lang="ru-RU" dirty="0" smtClean="0"/>
            </a:br>
            <a:r>
              <a:rPr lang="ru-RU" dirty="0" smtClean="0"/>
              <a:t>-образуйте от данных существительных прилагательные;</a:t>
            </a:r>
            <a:br>
              <a:rPr lang="ru-RU" dirty="0" smtClean="0"/>
            </a:br>
            <a:r>
              <a:rPr lang="ru-RU" dirty="0" smtClean="0"/>
              <a:t>-от данных глаголов существительные по образцу : бегать – бег; синеть – синь;</a:t>
            </a:r>
            <a:br>
              <a:rPr lang="ru-RU" dirty="0" smtClean="0"/>
            </a:br>
            <a:r>
              <a:rPr lang="ru-RU" dirty="0" smtClean="0"/>
              <a:t>-продолжите словообразовательный ряд прилагательных/глаголов с данной приставкой/суффиксом);</a:t>
            </a:r>
            <a:r>
              <a:rPr lang="ru-RU" b="1" dirty="0" smtClean="0"/>
              <a:t> под - </a:t>
            </a:r>
            <a:r>
              <a:rPr lang="ru-RU" dirty="0" smtClean="0"/>
              <a:t>пилить, </a:t>
            </a:r>
            <a:r>
              <a:rPr lang="ru-RU" b="1" dirty="0" smtClean="0"/>
              <a:t>под</a:t>
            </a:r>
            <a:r>
              <a:rPr lang="ru-RU" dirty="0" smtClean="0"/>
              <a:t> - бросить, </a:t>
            </a:r>
            <a:r>
              <a:rPr lang="ru-RU" b="1" dirty="0" smtClean="0"/>
              <a:t>под</a:t>
            </a:r>
            <a:r>
              <a:rPr lang="ru-RU" dirty="0" smtClean="0"/>
              <a:t> – писать.</a:t>
            </a:r>
            <a:br>
              <a:rPr lang="ru-RU" dirty="0" smtClean="0"/>
            </a:br>
            <a:endParaRPr lang="ru-RU" dirty="0"/>
          </a:p>
        </p:txBody>
      </p:sp>
    </p:spTree>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455" y="223233"/>
            <a:ext cx="9016425" cy="1320800"/>
          </a:xfrm>
        </p:spPr>
        <p:txBody>
          <a:bodyPr>
            <a:normAutofit/>
          </a:bodyPr>
          <a:lstStyle/>
          <a:p>
            <a:r>
              <a:rPr lang="ru-RU" sz="2800" b="1" i="1" u="sng" dirty="0" smtClean="0"/>
              <a:t>Проблемы, характерные для детей-инофонов:</a:t>
            </a:r>
            <a:endParaRPr lang="ru-RU" sz="2800" b="1" i="1" u="sng" dirty="0"/>
          </a:p>
        </p:txBody>
      </p:sp>
      <p:sp>
        <p:nvSpPr>
          <p:cNvPr id="3" name="Объект 2"/>
          <p:cNvSpPr>
            <a:spLocks noGrp="1"/>
          </p:cNvSpPr>
          <p:nvPr>
            <p:ph idx="1"/>
          </p:nvPr>
        </p:nvSpPr>
        <p:spPr>
          <a:xfrm>
            <a:off x="467455" y="1284825"/>
            <a:ext cx="8596668" cy="3880773"/>
          </a:xfrm>
        </p:spPr>
        <p:txBody>
          <a:bodyPr>
            <a:normAutofit/>
          </a:bodyPr>
          <a:lstStyle/>
          <a:p>
            <a:r>
              <a:rPr lang="ru-RU" sz="2800" dirty="0" smtClean="0"/>
              <a:t>Преодоление языкового барьера</a:t>
            </a:r>
          </a:p>
          <a:p>
            <a:r>
              <a:rPr lang="ru-RU" sz="2800" dirty="0" smtClean="0"/>
              <a:t>Психологический стресс</a:t>
            </a:r>
          </a:p>
          <a:p>
            <a:r>
              <a:rPr lang="ru-RU" sz="2800" dirty="0" smtClean="0"/>
              <a:t>Трудности в подготовке домашнего задания</a:t>
            </a:r>
          </a:p>
          <a:p>
            <a:r>
              <a:rPr lang="ru-RU" sz="2800" dirty="0" smtClean="0"/>
              <a:t>Отсутствие помощи родителей</a:t>
            </a:r>
          </a:p>
          <a:p>
            <a:r>
              <a:rPr lang="ru-RU" sz="2800" dirty="0" smtClean="0"/>
              <a:t>Наличие национального акцента</a:t>
            </a:r>
            <a:endParaRPr lang="ru-RU" sz="2800" dirty="0"/>
          </a:p>
        </p:txBody>
      </p:sp>
      <p:pic>
        <p:nvPicPr>
          <p:cNvPr id="4" name="Рисунок 3"/>
          <p:cNvPicPr>
            <a:picLocks noChangeAspect="1"/>
          </p:cNvPicPr>
          <p:nvPr/>
        </p:nvPicPr>
        <p:blipFill>
          <a:blip r:embed="rId2"/>
          <a:stretch>
            <a:fillRect/>
          </a:stretch>
        </p:blipFill>
        <p:spPr>
          <a:xfrm>
            <a:off x="7101625" y="3464417"/>
            <a:ext cx="5090375" cy="3393583"/>
          </a:xfrm>
          <a:prstGeom prst="rect">
            <a:avLst/>
          </a:prstGeom>
          <a:ln>
            <a:noFill/>
          </a:ln>
          <a:effectLst>
            <a:softEdge rad="112500"/>
          </a:effectLst>
        </p:spPr>
      </p:pic>
    </p:spTree>
    <p:extLst>
      <p:ext uri="{BB962C8B-B14F-4D97-AF65-F5344CB8AC3E}">
        <p14:creationId xmlns="" xmlns:p14="http://schemas.microsoft.com/office/powerpoint/2010/main" val="40643851"/>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158839"/>
            <a:ext cx="8596668" cy="1051775"/>
          </a:xfrm>
        </p:spPr>
        <p:txBody>
          <a:bodyPr>
            <a:normAutofit fontScale="90000"/>
          </a:bodyPr>
          <a:lstStyle/>
          <a:p>
            <a:r>
              <a:rPr lang="ru-RU" sz="2800" b="1" i="1" u="sng" dirty="0" smtClean="0"/>
              <a:t>Сложности при изучении русского языка у детей-инофонов:</a:t>
            </a:r>
            <a:br>
              <a:rPr lang="ru-RU" sz="2800" b="1" i="1" u="sng" dirty="0" smtClean="0"/>
            </a:br>
            <a:endParaRPr lang="ru-RU" sz="2800" b="1" i="1" u="sng" dirty="0"/>
          </a:p>
        </p:txBody>
      </p:sp>
      <p:sp>
        <p:nvSpPr>
          <p:cNvPr id="3" name="Объект 2"/>
          <p:cNvSpPr>
            <a:spLocks noGrp="1"/>
          </p:cNvSpPr>
          <p:nvPr>
            <p:ph sz="half" idx="1"/>
          </p:nvPr>
        </p:nvSpPr>
        <p:spPr>
          <a:xfrm>
            <a:off x="677334" y="1007929"/>
            <a:ext cx="8878790" cy="2366336"/>
          </a:xfrm>
        </p:spPr>
        <p:txBody>
          <a:bodyPr>
            <a:noAutofit/>
          </a:bodyPr>
          <a:lstStyle/>
          <a:p>
            <a:r>
              <a:rPr lang="ru-RU" sz="2200" dirty="0" smtClean="0"/>
              <a:t>Существование в сознании большинства детей системы двух языков</a:t>
            </a:r>
          </a:p>
          <a:p>
            <a:r>
              <a:rPr lang="ru-RU" sz="2200" dirty="0" smtClean="0"/>
              <a:t>Интерференция – перенос явлений родного языка в русскую речь</a:t>
            </a:r>
          </a:p>
          <a:p>
            <a:r>
              <a:rPr lang="ru-RU" sz="2200" dirty="0" smtClean="0"/>
              <a:t>Сложность усвоения русского языка из-за нерегулярности языковых явлений</a:t>
            </a:r>
            <a:endParaRPr lang="ru-RU" sz="2200" dirty="0"/>
          </a:p>
        </p:txBody>
      </p:sp>
      <p:sp>
        <p:nvSpPr>
          <p:cNvPr id="4" name="Объект 3"/>
          <p:cNvSpPr>
            <a:spLocks noGrp="1"/>
          </p:cNvSpPr>
          <p:nvPr>
            <p:ph sz="half" idx="2"/>
          </p:nvPr>
        </p:nvSpPr>
        <p:spPr>
          <a:xfrm>
            <a:off x="587182" y="3567448"/>
            <a:ext cx="8596668" cy="3442891"/>
          </a:xfrm>
        </p:spPr>
        <p:txBody>
          <a:bodyPr>
            <a:normAutofit/>
          </a:bodyPr>
          <a:lstStyle/>
          <a:p>
            <a:pPr marL="0" indent="0">
              <a:buNone/>
            </a:pPr>
            <a:r>
              <a:rPr lang="ru-RU" sz="2500" b="1" i="1" u="sng" dirty="0">
                <a:solidFill>
                  <a:srgbClr val="339933"/>
                </a:solidFill>
              </a:rPr>
              <a:t>Самые распространённые трудности при изучении русского языка:</a:t>
            </a:r>
            <a:endParaRPr lang="ru-RU" sz="2500" dirty="0" smtClean="0">
              <a:solidFill>
                <a:srgbClr val="339933"/>
              </a:solidFill>
            </a:endParaRPr>
          </a:p>
          <a:p>
            <a:r>
              <a:rPr lang="ru-RU" sz="2200" dirty="0" smtClean="0">
                <a:solidFill>
                  <a:schemeClr val="tx1"/>
                </a:solidFill>
              </a:rPr>
              <a:t>Категория рода</a:t>
            </a:r>
          </a:p>
          <a:p>
            <a:r>
              <a:rPr lang="ru-RU" sz="2200" dirty="0" smtClean="0">
                <a:solidFill>
                  <a:schemeClr val="tx1"/>
                </a:solidFill>
              </a:rPr>
              <a:t>Категория одушевлённости/неодушевлённости</a:t>
            </a:r>
          </a:p>
          <a:p>
            <a:r>
              <a:rPr lang="ru-RU" sz="2200" dirty="0" smtClean="0">
                <a:solidFill>
                  <a:schemeClr val="tx1"/>
                </a:solidFill>
              </a:rPr>
              <a:t>Предложно-падежная и видовременная системы русского языка</a:t>
            </a:r>
          </a:p>
          <a:p>
            <a:r>
              <a:rPr lang="ru-RU" sz="2200" dirty="0" smtClean="0">
                <a:solidFill>
                  <a:schemeClr val="tx1"/>
                </a:solidFill>
              </a:rPr>
              <a:t>Фонетические трудности</a:t>
            </a:r>
            <a:endParaRPr lang="ru-RU" sz="2200" dirty="0">
              <a:solidFill>
                <a:schemeClr val="tx1"/>
              </a:solidFill>
            </a:endParaRPr>
          </a:p>
        </p:txBody>
      </p:sp>
    </p:spTree>
    <p:extLst>
      <p:ext uri="{BB962C8B-B14F-4D97-AF65-F5344CB8AC3E}">
        <p14:creationId xmlns="" xmlns:p14="http://schemas.microsoft.com/office/powerpoint/2010/main" val="3145106865"/>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197476"/>
            <a:ext cx="8596668" cy="1320800"/>
          </a:xfrm>
        </p:spPr>
        <p:txBody>
          <a:bodyPr>
            <a:normAutofit/>
          </a:bodyPr>
          <a:lstStyle/>
          <a:p>
            <a:r>
              <a:rPr lang="ru-RU" sz="2800" b="1" i="1" u="sng" dirty="0" smtClean="0"/>
              <a:t>Формы работы на уроках русского языка с детьми-инофонами:</a:t>
            </a:r>
            <a:endParaRPr lang="ru-RU" sz="2800" b="1" i="1" u="sng" dirty="0"/>
          </a:p>
        </p:txBody>
      </p:sp>
      <p:sp>
        <p:nvSpPr>
          <p:cNvPr id="3" name="Объект 2"/>
          <p:cNvSpPr>
            <a:spLocks noGrp="1"/>
          </p:cNvSpPr>
          <p:nvPr>
            <p:ph idx="1"/>
          </p:nvPr>
        </p:nvSpPr>
        <p:spPr>
          <a:xfrm>
            <a:off x="296215" y="1635617"/>
            <a:ext cx="5808371" cy="4932608"/>
          </a:xfrm>
        </p:spPr>
        <p:txBody>
          <a:bodyPr>
            <a:normAutofit/>
          </a:bodyPr>
          <a:lstStyle/>
          <a:p>
            <a:pPr lvl="0"/>
            <a:r>
              <a:rPr lang="ru-RU" sz="3000" dirty="0"/>
              <a:t>Коллективная </a:t>
            </a:r>
            <a:endParaRPr lang="ru-RU" sz="3000" dirty="0" smtClean="0"/>
          </a:p>
          <a:p>
            <a:pPr marL="0" lvl="0" indent="0">
              <a:buNone/>
            </a:pPr>
            <a:endParaRPr lang="ru-RU" sz="3000" dirty="0" smtClean="0"/>
          </a:p>
          <a:p>
            <a:pPr lvl="0"/>
            <a:r>
              <a:rPr lang="ru-RU" sz="3000" dirty="0" smtClean="0"/>
              <a:t>Работа </a:t>
            </a:r>
            <a:r>
              <a:rPr lang="ru-RU" sz="3000" dirty="0"/>
              <a:t>в парах </a:t>
            </a:r>
            <a:endParaRPr lang="ru-RU" sz="3000" dirty="0" smtClean="0"/>
          </a:p>
          <a:p>
            <a:pPr marL="0" lvl="0" indent="0">
              <a:buNone/>
            </a:pPr>
            <a:endParaRPr lang="ru-RU" sz="3000" dirty="0" smtClean="0"/>
          </a:p>
          <a:p>
            <a:pPr lvl="0"/>
            <a:r>
              <a:rPr lang="ru-RU" sz="3000" dirty="0" smtClean="0"/>
              <a:t>Работа </a:t>
            </a:r>
            <a:r>
              <a:rPr lang="ru-RU" sz="3000" dirty="0"/>
              <a:t>по цепочке </a:t>
            </a:r>
            <a:endParaRPr lang="ru-RU" sz="3000" dirty="0" smtClean="0"/>
          </a:p>
          <a:p>
            <a:pPr marL="0" lvl="0" indent="0">
              <a:buNone/>
            </a:pPr>
            <a:endParaRPr lang="ru-RU" sz="3000" dirty="0" smtClean="0"/>
          </a:p>
          <a:p>
            <a:pPr lvl="0"/>
            <a:r>
              <a:rPr lang="ru-RU" sz="3000" dirty="0" smtClean="0"/>
              <a:t>Индивидуальные занятия</a:t>
            </a:r>
            <a:endParaRPr lang="ru-RU" dirty="0"/>
          </a:p>
        </p:txBody>
      </p:sp>
      <p:pic>
        <p:nvPicPr>
          <p:cNvPr id="1028" name="Picture 4" descr="http://lib.znaimo.com.ua/tw_files2/urls_4/1408/d-1407294/img9.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5454426" y="1076817"/>
            <a:ext cx="2771341" cy="2078507"/>
          </a:xfrm>
          <a:prstGeom prst="rect">
            <a:avLst/>
          </a:prstGeom>
          <a:ln>
            <a:noFill/>
          </a:ln>
          <a:effectLst>
            <a:softEdge rad="112500"/>
          </a:effectLst>
          <a:extLst>
            <a:ext uri="{909E8E84-426E-40DD-AFC4-6F175D3DCCD1}">
              <a14:hiddenFill xmlns="" xmlns:a14="http://schemas.microsoft.com/office/drawing/2010/main">
                <a:solidFill>
                  <a:srgbClr val="FFFFFF"/>
                </a:solidFill>
              </a14:hiddenFill>
            </a:ext>
          </a:extLst>
        </p:spPr>
      </p:pic>
      <p:pic>
        <p:nvPicPr>
          <p:cNvPr id="1030" name="Picture 6" descr="http://900igr.net/up/datai/104320/0014-018-.png"/>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8889303" y="1897129"/>
            <a:ext cx="2827658" cy="1757735"/>
          </a:xfrm>
          <a:prstGeom prst="rect">
            <a:avLst/>
          </a:prstGeom>
          <a:ln>
            <a:noFill/>
          </a:ln>
          <a:effectLst>
            <a:outerShdw blurRad="292100" dist="139700" dir="2700000" algn="tl" rotWithShape="0">
              <a:srgbClr val="333333">
                <a:alpha val="65000"/>
              </a:srgbClr>
            </a:outerShdw>
          </a:effectLst>
          <a:extLst>
            <a:ext uri="{909E8E84-426E-40DD-AFC4-6F175D3DCCD1}">
              <a14:hiddenFill xmlns="" xmlns:a14="http://schemas.microsoft.com/office/drawing/2010/main">
                <a:solidFill>
                  <a:srgbClr val="FFFFFF"/>
                </a:solidFill>
              </a14:hiddenFill>
            </a:ext>
          </a:extLst>
        </p:spPr>
      </p:pic>
      <p:pic>
        <p:nvPicPr>
          <p:cNvPr id="1032" name="Picture 8" descr="http://900igr.net/up/datai/205870/0005-001-.jpg"/>
          <p:cNvPicPr>
            <a:picLocks noChangeAspect="1" noChangeArrowheads="1"/>
          </p:cNvPicPr>
          <p:nvPr/>
        </p:nvPicPr>
        <p:blipFill>
          <a:blip r:embed="rId4">
            <a:extLst>
              <a:ext uri="{28A0092B-C50C-407E-A947-70E740481C1C}">
                <a14:useLocalDpi xmlns="" xmlns:a14="http://schemas.microsoft.com/office/drawing/2010/main" val="0"/>
              </a:ext>
            </a:extLst>
          </a:blip>
          <a:srcRect/>
          <a:stretch>
            <a:fillRect/>
          </a:stretch>
        </p:blipFill>
        <p:spPr bwMode="auto">
          <a:xfrm>
            <a:off x="9434569" y="4614181"/>
            <a:ext cx="2114966" cy="1954044"/>
          </a:xfrm>
          <a:prstGeom prst="rect">
            <a:avLst/>
          </a:prstGeom>
          <a:ln>
            <a:noFill/>
          </a:ln>
          <a:effectLst>
            <a:softEdge rad="112500"/>
          </a:effectLst>
          <a:extLst>
            <a:ext uri="{909E8E84-426E-40DD-AFC4-6F175D3DCCD1}">
              <a14:hiddenFill xmlns="" xmlns:a14="http://schemas.microsoft.com/office/drawing/2010/main">
                <a:solidFill>
                  <a:srgbClr val="FFFFFF"/>
                </a:solidFill>
              </a14:hiddenFill>
            </a:ext>
          </a:extLst>
        </p:spPr>
      </p:pic>
      <p:pic>
        <p:nvPicPr>
          <p:cNvPr id="1036" name="Picture 12" descr="http://efimowskaya-shkola.narod.ru/olderfiles/1/i546.jpg"/>
          <p:cNvPicPr>
            <a:picLocks noChangeAspect="1" noChangeArrowheads="1"/>
          </p:cNvPicPr>
          <p:nvPr/>
        </p:nvPicPr>
        <p:blipFill>
          <a:blip r:embed="rId5">
            <a:extLst>
              <a:ext uri="{28A0092B-C50C-407E-A947-70E740481C1C}">
                <a14:useLocalDpi xmlns="" xmlns:a14="http://schemas.microsoft.com/office/drawing/2010/main" val="0"/>
              </a:ext>
            </a:extLst>
          </a:blip>
          <a:srcRect/>
          <a:stretch>
            <a:fillRect/>
          </a:stretch>
        </p:blipFill>
        <p:spPr bwMode="auto">
          <a:xfrm>
            <a:off x="5776398" y="3962604"/>
            <a:ext cx="2310076" cy="2264332"/>
          </a:xfrm>
          <a:prstGeom prst="rect">
            <a:avLst/>
          </a:prstGeom>
          <a:ln>
            <a:noFill/>
          </a:ln>
          <a:effectLst>
            <a:softEdge rad="112500"/>
          </a:effectLst>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579961446"/>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4281" y="286327"/>
            <a:ext cx="8596668" cy="2382982"/>
          </a:xfrm>
        </p:spPr>
        <p:txBody>
          <a:bodyPr>
            <a:normAutofit/>
          </a:bodyPr>
          <a:lstStyle/>
          <a:p>
            <a:pPr lvl="0"/>
            <a:r>
              <a:rPr lang="ru-RU" sz="4800" b="1" dirty="0" smtClean="0"/>
              <a:t>Запиши предложения, заменяя слово «идёт» близкими по смыслу</a:t>
            </a:r>
            <a:r>
              <a:rPr lang="ru-RU" sz="4800" b="1" i="1" dirty="0" smtClean="0"/>
              <a:t>.</a:t>
            </a:r>
            <a:r>
              <a:rPr lang="ru-RU" sz="4800" dirty="0" smtClean="0"/>
              <a:t>      </a:t>
            </a:r>
            <a:endParaRPr lang="ru-RU" sz="4800" dirty="0"/>
          </a:p>
        </p:txBody>
      </p:sp>
      <p:sp>
        <p:nvSpPr>
          <p:cNvPr id="3" name="Текст 2"/>
          <p:cNvSpPr>
            <a:spLocks noGrp="1"/>
          </p:cNvSpPr>
          <p:nvPr>
            <p:ph type="body" idx="1"/>
          </p:nvPr>
        </p:nvSpPr>
        <p:spPr>
          <a:xfrm>
            <a:off x="677335" y="3500582"/>
            <a:ext cx="8596668" cy="1887266"/>
          </a:xfrm>
        </p:spPr>
        <p:txBody>
          <a:bodyPr>
            <a:noAutofit/>
          </a:bodyPr>
          <a:lstStyle/>
          <a:p>
            <a:pPr lvl="0"/>
            <a:r>
              <a:rPr lang="ru-RU" sz="3600" i="1" dirty="0" smtClean="0"/>
              <a:t>Автобус </a:t>
            </a:r>
            <a:r>
              <a:rPr lang="ru-RU" sz="3600" b="1" i="1" dirty="0" smtClean="0"/>
              <a:t>идёт</a:t>
            </a:r>
            <a:r>
              <a:rPr lang="ru-RU" sz="3600" i="1" dirty="0" smtClean="0"/>
              <a:t> в парк. По дороге </a:t>
            </a:r>
            <a:r>
              <a:rPr lang="ru-RU" sz="3600" b="1" i="1" dirty="0" smtClean="0"/>
              <a:t>идёт</a:t>
            </a:r>
            <a:r>
              <a:rPr lang="ru-RU" sz="3600" i="1" dirty="0" smtClean="0"/>
              <a:t> мальчик. На улице </a:t>
            </a:r>
            <a:r>
              <a:rPr lang="ru-RU" sz="3600" b="1" i="1" dirty="0" smtClean="0"/>
              <a:t>идёт</a:t>
            </a:r>
            <a:r>
              <a:rPr lang="ru-RU" sz="3600" i="1" dirty="0" smtClean="0"/>
              <a:t> дождь.</a:t>
            </a:r>
            <a:endParaRPr lang="ru-RU" sz="3600" dirty="0"/>
          </a:p>
        </p:txBody>
      </p:sp>
    </p:spTree>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5" y="267857"/>
            <a:ext cx="8596668" cy="1819562"/>
          </a:xfrm>
        </p:spPr>
        <p:txBody>
          <a:bodyPr>
            <a:normAutofit/>
          </a:bodyPr>
          <a:lstStyle/>
          <a:p>
            <a:pPr lvl="0"/>
            <a:r>
              <a:rPr lang="ru-RU" sz="4800" b="1" dirty="0" smtClean="0"/>
              <a:t>Подберите к данному глаголу существительное</a:t>
            </a:r>
            <a:endParaRPr lang="ru-RU" sz="4800" dirty="0"/>
          </a:p>
        </p:txBody>
      </p:sp>
      <p:sp>
        <p:nvSpPr>
          <p:cNvPr id="3" name="Текст 2"/>
          <p:cNvSpPr>
            <a:spLocks noGrp="1"/>
          </p:cNvSpPr>
          <p:nvPr>
            <p:ph type="body" idx="1"/>
          </p:nvPr>
        </p:nvSpPr>
        <p:spPr>
          <a:xfrm>
            <a:off x="677335" y="3315855"/>
            <a:ext cx="8596668" cy="2512290"/>
          </a:xfrm>
        </p:spPr>
        <p:txBody>
          <a:bodyPr>
            <a:normAutofit/>
          </a:bodyPr>
          <a:lstStyle/>
          <a:p>
            <a:r>
              <a:rPr lang="ru-RU" sz="3600" b="1" dirty="0" smtClean="0"/>
              <a:t> Образец</a:t>
            </a:r>
            <a:r>
              <a:rPr lang="ru-RU" sz="3600" dirty="0" smtClean="0"/>
              <a:t>: читать — что? —… встретиться — с кем? — …рисовать — чем? — …).</a:t>
            </a:r>
            <a:endParaRPr lang="ru-RU" sz="3600" dirty="0"/>
          </a:p>
        </p:txBody>
      </p:sp>
    </p:spTree>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4581236"/>
          </a:xfrm>
        </p:spPr>
        <p:txBody>
          <a:bodyPr>
            <a:normAutofit fontScale="90000"/>
          </a:bodyPr>
          <a:lstStyle/>
          <a:p>
            <a:pPr lvl="0"/>
            <a:r>
              <a:rPr lang="ru-RU" sz="4800" b="1" dirty="0" smtClean="0"/>
              <a:t>Упражнения на введение данных слов в контекст</a:t>
            </a:r>
            <a:r>
              <a:rPr lang="ru-RU" sz="4800" dirty="0" smtClean="0"/>
              <a:t> (опишите картинку, используя данные слова, расскажите о своей семье, используя данные слова, составьте предложение с данным словом).</a:t>
            </a:r>
            <a:r>
              <a:rPr lang="ru-RU" dirty="0" smtClean="0"/>
              <a:t/>
            </a:r>
            <a:br>
              <a:rPr lang="ru-RU" dirty="0" smtClean="0"/>
            </a:br>
            <a:endParaRPr lang="ru-RU" dirty="0"/>
          </a:p>
        </p:txBody>
      </p:sp>
    </p:spTree>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599"/>
            <a:ext cx="8596668" cy="5043055"/>
          </a:xfrm>
        </p:spPr>
        <p:txBody>
          <a:bodyPr>
            <a:noAutofit/>
          </a:bodyPr>
          <a:lstStyle/>
          <a:p>
            <a:pPr lvl="0"/>
            <a:r>
              <a:rPr lang="ru-RU" sz="4400" b="1" dirty="0" smtClean="0"/>
              <a:t>Упражнения на составление тематических групп</a:t>
            </a:r>
            <a:r>
              <a:rPr lang="ru-RU" sz="4400" dirty="0" smtClean="0"/>
              <a:t> </a:t>
            </a:r>
            <a:br>
              <a:rPr lang="ru-RU" sz="4400" dirty="0" smtClean="0"/>
            </a:br>
            <a:r>
              <a:rPr lang="ru-RU" dirty="0" smtClean="0"/>
              <a:t>(выпишите из текста названия растений/профессий, характеристики предмета, названия деревьев, предметов одежды и т.п.)</a:t>
            </a:r>
            <a:endParaRPr lang="ru-RU" dirty="0"/>
          </a:p>
        </p:txBody>
      </p:sp>
    </p:spTree>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5" y="452582"/>
            <a:ext cx="8596668" cy="2835563"/>
          </a:xfrm>
        </p:spPr>
        <p:txBody>
          <a:bodyPr/>
          <a:lstStyle/>
          <a:p>
            <a:pPr lvl="0" algn="ctr"/>
            <a:r>
              <a:rPr lang="ru-RU" b="1" dirty="0" smtClean="0"/>
              <a:t>Метод подбора фразеологизмов </a:t>
            </a:r>
            <a:br>
              <a:rPr lang="ru-RU" b="1" dirty="0" smtClean="0"/>
            </a:br>
            <a:r>
              <a:rPr lang="ru-RU" b="1" dirty="0" smtClean="0"/>
              <a:t>Подбираем фразеологические обороты со словом «труд»</a:t>
            </a:r>
            <a:endParaRPr lang="ru-RU" dirty="0"/>
          </a:p>
        </p:txBody>
      </p:sp>
      <p:sp>
        <p:nvSpPr>
          <p:cNvPr id="3" name="Текст 2"/>
          <p:cNvSpPr>
            <a:spLocks noGrp="1"/>
          </p:cNvSpPr>
          <p:nvPr>
            <p:ph type="body" idx="1"/>
          </p:nvPr>
        </p:nvSpPr>
        <p:spPr>
          <a:xfrm>
            <a:off x="677335" y="3131127"/>
            <a:ext cx="8596668" cy="2974109"/>
          </a:xfrm>
        </p:spPr>
        <p:txBody>
          <a:bodyPr>
            <a:noAutofit/>
          </a:bodyPr>
          <a:lstStyle/>
          <a:p>
            <a:r>
              <a:rPr lang="ru-RU" sz="3200" dirty="0" smtClean="0">
                <a:latin typeface="Times New Roman" pitchFamily="18" charset="0"/>
                <a:cs typeface="Times New Roman" pitchFamily="18" charset="0"/>
              </a:rPr>
              <a:t>Мастер на все руки. Водить за нос. Без труда не вытащишь и рыбку из пруда. Делать из мухи слона. Без труда ничего не даётся. И волки сыты, и овцы целы. Труд кормит, а лень портит. Маленькое дело лучше большого безделья.</a:t>
            </a:r>
            <a:endParaRPr lang="ru-RU" sz="3200" dirty="0">
              <a:latin typeface="Times New Roman" pitchFamily="18" charset="0"/>
              <a:cs typeface="Times New Roman" pitchFamily="18" charset="0"/>
            </a:endParaRPr>
          </a:p>
        </p:txBody>
      </p:sp>
    </p:spTree>
  </p:cSld>
  <p:clrMapOvr>
    <a:masterClrMapping/>
  </p:clrMapOvr>
  <p:transition spd="slow">
    <p:wipe/>
  </p:transition>
</p:sld>
</file>

<file path=ppt/theme/theme1.xml><?xml version="1.0" encoding="utf-8"?>
<a:theme xmlns:a="http://schemas.openxmlformats.org/drawingml/2006/main" name="Грань">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308</TotalTime>
  <Words>265</Words>
  <Application>Microsoft Office PowerPoint</Application>
  <PresentationFormat>Произвольный</PresentationFormat>
  <Paragraphs>44</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Грань</vt:lpstr>
      <vt:lpstr>Обучение детей-инофонов русскому языку </vt:lpstr>
      <vt:lpstr>Проблемы, характерные для детей-инофонов:</vt:lpstr>
      <vt:lpstr>Сложности при изучении русского языка у детей-инофонов: </vt:lpstr>
      <vt:lpstr>Формы работы на уроках русского языка с детьми-инофонами:</vt:lpstr>
      <vt:lpstr>Запиши предложения, заменяя слово «идёт» близкими по смыслу.      </vt:lpstr>
      <vt:lpstr>Подберите к данному глаголу существительное</vt:lpstr>
      <vt:lpstr>Упражнения на введение данных слов в контекст (опишите картинку, используя данные слова, расскажите о своей семье, используя данные слова, составьте предложение с данным словом). </vt:lpstr>
      <vt:lpstr>Упражнения на составление тематических групп  (выпишите из текста названия растений/профессий, характеристики предмета, названия деревьев, предметов одежды и т.п.)</vt:lpstr>
      <vt:lpstr>Метод подбора фразеологизмов  Подбираем фразеологические обороты со словом «труд»</vt:lpstr>
      <vt:lpstr>Задания по фонетике</vt:lpstr>
      <vt:lpstr>Запишите имена прилагательные с существительными, данными в скобках. Определите род. Выделите окончание.  Молодой (дуб, береза, дерево). Тихий (голос, утро, ночь). Голубой (небо, простор, лента). Русский (народ, речь, слово). Коллективный (труд, работа, занятие). Ранний (сев, весна, утро). Классный (час, комната, собрание). Теплый (день, ночь, утро)   </vt:lpstr>
      <vt:lpstr>Примеры заданий: -найдите корень и подберите однокоренные слова: зима -…; осень - …; -образуйте от данных существительных прилагательные; -от данных глаголов существительные по образцу : бегать – бег; синеть – синь; -продолжите словообразовательный ряд прилагательных/глаголов с данной приставкой/суффиксом); под - пилить, под - бросить, под – писать. </vt:lpstr>
    </vt:vector>
  </TitlesOfParts>
  <Company>SPecialiST RePack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Обучение детей-инофонов в общеобразовательной школе</dc:title>
  <dc:creator>Ольга</dc:creator>
  <cp:lastModifiedBy>Котик</cp:lastModifiedBy>
  <cp:revision>51</cp:revision>
  <dcterms:created xsi:type="dcterms:W3CDTF">2018-04-24T19:32:39Z</dcterms:created>
  <dcterms:modified xsi:type="dcterms:W3CDTF">2023-03-08T13:44:36Z</dcterms:modified>
</cp:coreProperties>
</file>