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sldIdLst>
    <p:sldId id="323" r:id="rId2"/>
    <p:sldId id="288" r:id="rId3"/>
    <p:sldId id="324" r:id="rId4"/>
    <p:sldId id="325" r:id="rId5"/>
    <p:sldId id="326" r:id="rId6"/>
    <p:sldId id="327" r:id="rId7"/>
    <p:sldId id="276" r:id="rId8"/>
    <p:sldId id="328" r:id="rId9"/>
    <p:sldId id="283" r:id="rId10"/>
    <p:sldId id="316" r:id="rId11"/>
    <p:sldId id="291" r:id="rId12"/>
    <p:sldId id="318" r:id="rId13"/>
    <p:sldId id="292" r:id="rId14"/>
    <p:sldId id="329" r:id="rId15"/>
    <p:sldId id="298" r:id="rId16"/>
    <p:sldId id="332" r:id="rId17"/>
    <p:sldId id="299" r:id="rId18"/>
    <p:sldId id="337" r:id="rId19"/>
    <p:sldId id="312" r:id="rId20"/>
    <p:sldId id="300" r:id="rId21"/>
    <p:sldId id="333" r:id="rId22"/>
    <p:sldId id="334" r:id="rId23"/>
    <p:sldId id="313" r:id="rId24"/>
    <p:sldId id="335" r:id="rId25"/>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00"/>
    <a:srgbClr val="FFFFCC"/>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6" autoAdjust="0"/>
  </p:normalViewPr>
  <p:slideViewPr>
    <p:cSldViewPr>
      <p:cViewPr varScale="1">
        <p:scale>
          <a:sx n="61" d="100"/>
          <a:sy n="61" d="100"/>
        </p:scale>
        <p:origin x="1368"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ru-RU"/>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ru-RU"/>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165CD38-96A1-4100-8E78-A10808A3FA82}" type="slidenum">
              <a:rPr lang="ru-RU"/>
              <a:pPr>
                <a:defRPr/>
              </a:pPr>
              <a:t>‹#›</a:t>
            </a:fld>
            <a:endParaRPr lang="ru-RU"/>
          </a:p>
        </p:txBody>
      </p:sp>
    </p:spTree>
    <p:extLst>
      <p:ext uri="{BB962C8B-B14F-4D97-AF65-F5344CB8AC3E}">
        <p14:creationId xmlns:p14="http://schemas.microsoft.com/office/powerpoint/2010/main" val="3085072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8165CD38-96A1-4100-8E78-A10808A3FA82}" type="slidenum">
              <a:rPr lang="ru-RU" smtClean="0"/>
              <a:pPr>
                <a:defRPr/>
              </a:pPr>
              <a:t>1</a:t>
            </a:fld>
            <a:endParaRPr lang="ru-RU"/>
          </a:p>
        </p:txBody>
      </p:sp>
    </p:spTree>
    <p:extLst>
      <p:ext uri="{BB962C8B-B14F-4D97-AF65-F5344CB8AC3E}">
        <p14:creationId xmlns:p14="http://schemas.microsoft.com/office/powerpoint/2010/main" val="271959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8165CD38-96A1-4100-8E78-A10808A3FA82}" type="slidenum">
              <a:rPr lang="ru-RU" smtClean="0"/>
              <a:pPr>
                <a:defRPr/>
              </a:pPr>
              <a:t>18</a:t>
            </a:fld>
            <a:endParaRPr lang="ru-RU"/>
          </a:p>
        </p:txBody>
      </p:sp>
    </p:spTree>
    <p:extLst>
      <p:ext uri="{BB962C8B-B14F-4D97-AF65-F5344CB8AC3E}">
        <p14:creationId xmlns:p14="http://schemas.microsoft.com/office/powerpoint/2010/main" val="3946974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14288"/>
            <a:ext cx="9155113" cy="6884988"/>
            <a:chOff x="0" y="-9"/>
            <a:chExt cx="5767" cy="4337"/>
          </a:xfrm>
        </p:grpSpPr>
        <p:sp>
          <p:nvSpPr>
            <p:cNvPr id="5" name="Freeform 3"/>
            <p:cNvSpPr>
              <a:spLocks/>
            </p:cNvSpPr>
            <p:nvPr/>
          </p:nvSpPr>
          <p:spPr bwMode="hidden">
            <a:xfrm>
              <a:off x="1632" y="-5"/>
              <a:ext cx="1737" cy="4333"/>
            </a:xfrm>
            <a:custGeom>
              <a:avLst/>
              <a:gdLst>
                <a:gd name="T0" fmla="*/ 494 w 1737"/>
                <a:gd name="T1" fmla="*/ 4322 h 4320"/>
                <a:gd name="T2" fmla="*/ 1737 w 1737"/>
                <a:gd name="T3" fmla="*/ 4333 h 4320"/>
                <a:gd name="T4" fmla="*/ 524 w 1737"/>
                <a:gd name="T5" fmla="*/ 0 h 4320"/>
                <a:gd name="T6" fmla="*/ 0 w 1737"/>
                <a:gd name="T7" fmla="*/ 7 h 4320"/>
                <a:gd name="T8" fmla="*/ 494 w 1737"/>
                <a:gd name="T9" fmla="*/ 4322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 name="Freeform 4"/>
            <p:cNvSpPr>
              <a:spLocks/>
            </p:cNvSpPr>
            <p:nvPr/>
          </p:nvSpPr>
          <p:spPr bwMode="hidden">
            <a:xfrm>
              <a:off x="0" y="-7"/>
              <a:ext cx="1737" cy="4329"/>
            </a:xfrm>
            <a:custGeom>
              <a:avLst/>
              <a:gdLst>
                <a:gd name="T0" fmla="*/ 494 w 1737"/>
                <a:gd name="T1" fmla="*/ 4318 h 4320"/>
                <a:gd name="T2" fmla="*/ 1737 w 1737"/>
                <a:gd name="T3" fmla="*/ 4329 h 4320"/>
                <a:gd name="T4" fmla="*/ 524 w 1737"/>
                <a:gd name="T5" fmla="*/ 0 h 4320"/>
                <a:gd name="T6" fmla="*/ 0 w 1737"/>
                <a:gd name="T7" fmla="*/ 7 h 4320"/>
                <a:gd name="T8" fmla="*/ 494 w 1737"/>
                <a:gd name="T9" fmla="*/ 4318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Freeform 5"/>
            <p:cNvSpPr>
              <a:spLocks/>
            </p:cNvSpPr>
            <p:nvPr/>
          </p:nvSpPr>
          <p:spPr bwMode="hidden">
            <a:xfrm>
              <a:off x="3744" y="-4"/>
              <a:ext cx="1739" cy="4330"/>
            </a:xfrm>
            <a:custGeom>
              <a:avLst/>
              <a:gdLst>
                <a:gd name="T0" fmla="*/ 494 w 1739"/>
                <a:gd name="T1" fmla="*/ 4325 h 4420"/>
                <a:gd name="T2" fmla="*/ 1739 w 1739"/>
                <a:gd name="T3" fmla="*/ 4330 h 4420"/>
                <a:gd name="T4" fmla="*/ 524 w 1739"/>
                <a:gd name="T5" fmla="*/ 0 h 4420"/>
                <a:gd name="T6" fmla="*/ 0 w 1739"/>
                <a:gd name="T7" fmla="*/ 7 h 4420"/>
                <a:gd name="T8" fmla="*/ 494 w 1739"/>
                <a:gd name="T9" fmla="*/ 4325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Freeform 6"/>
            <p:cNvSpPr>
              <a:spLocks/>
            </p:cNvSpPr>
            <p:nvPr/>
          </p:nvSpPr>
          <p:spPr bwMode="hidden">
            <a:xfrm>
              <a:off x="1920" y="-9"/>
              <a:ext cx="2080" cy="4324"/>
            </a:xfrm>
            <a:custGeom>
              <a:avLst/>
              <a:gdLst>
                <a:gd name="T0" fmla="*/ 0 w 2080"/>
                <a:gd name="T1" fmla="*/ 7 h 4338"/>
                <a:gd name="T2" fmla="*/ 1870 w 2080"/>
                <a:gd name="T3" fmla="*/ 4324 h 4338"/>
                <a:gd name="T4" fmla="*/ 2080 w 2080"/>
                <a:gd name="T5" fmla="*/ 4324 h 4338"/>
                <a:gd name="T6" fmla="*/ 1033 w 2080"/>
                <a:gd name="T7" fmla="*/ 0 h 4338"/>
                <a:gd name="T8" fmla="*/ 0 w 2080"/>
                <a:gd name="T9" fmla="*/ 7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10"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11"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12" name="Freeform 10"/>
            <p:cNvSpPr>
              <a:spLocks/>
            </p:cNvSpPr>
            <p:nvPr/>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13"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14"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15"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16" name="Rectangle 14"/>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
          <p:nvSpPr>
            <p:cNvPr id="17" name="Freeform 15"/>
            <p:cNvSpPr>
              <a:spLocks/>
            </p:cNvSpPr>
            <p:nvPr/>
          </p:nvSpPr>
          <p:spPr bwMode="invGray">
            <a:xfrm>
              <a:off x="1632" y="2487"/>
              <a:ext cx="1737" cy="382"/>
            </a:xfrm>
            <a:custGeom>
              <a:avLst/>
              <a:gdLst>
                <a:gd name="T0" fmla="*/ 494 w 1737"/>
                <a:gd name="T1" fmla="*/ 381 h 4320"/>
                <a:gd name="T2" fmla="*/ 1737 w 1737"/>
                <a:gd name="T3" fmla="*/ 382 h 4320"/>
                <a:gd name="T4" fmla="*/ 524 w 1737"/>
                <a:gd name="T5" fmla="*/ 0 h 4320"/>
                <a:gd name="T6" fmla="*/ 0 w 1737"/>
                <a:gd name="T7" fmla="*/ 1 h 4320"/>
                <a:gd name="T8" fmla="*/ 494 w 1737"/>
                <a:gd name="T9" fmla="*/ 381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8" name="Freeform 16"/>
            <p:cNvSpPr>
              <a:spLocks/>
            </p:cNvSpPr>
            <p:nvPr/>
          </p:nvSpPr>
          <p:spPr bwMode="invGray">
            <a:xfrm>
              <a:off x="0" y="2487"/>
              <a:ext cx="1737" cy="381"/>
            </a:xfrm>
            <a:custGeom>
              <a:avLst/>
              <a:gdLst>
                <a:gd name="T0" fmla="*/ 494 w 1737"/>
                <a:gd name="T1" fmla="*/ 380 h 4320"/>
                <a:gd name="T2" fmla="*/ 1737 w 1737"/>
                <a:gd name="T3" fmla="*/ 381 h 4320"/>
                <a:gd name="T4" fmla="*/ 524 w 1737"/>
                <a:gd name="T5" fmla="*/ 0 h 4320"/>
                <a:gd name="T6" fmla="*/ 0 w 1737"/>
                <a:gd name="T7" fmla="*/ 1 h 4320"/>
                <a:gd name="T8" fmla="*/ 494 w 1737"/>
                <a:gd name="T9" fmla="*/ 380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9" name="Freeform 17"/>
            <p:cNvSpPr>
              <a:spLocks/>
            </p:cNvSpPr>
            <p:nvPr/>
          </p:nvSpPr>
          <p:spPr bwMode="invGray">
            <a:xfrm>
              <a:off x="3744" y="2487"/>
              <a:ext cx="1739" cy="382"/>
            </a:xfrm>
            <a:custGeom>
              <a:avLst/>
              <a:gdLst>
                <a:gd name="T0" fmla="*/ 494 w 1739"/>
                <a:gd name="T1" fmla="*/ 382 h 4420"/>
                <a:gd name="T2" fmla="*/ 1739 w 1739"/>
                <a:gd name="T3" fmla="*/ 382 h 4420"/>
                <a:gd name="T4" fmla="*/ 524 w 1739"/>
                <a:gd name="T5" fmla="*/ 0 h 4420"/>
                <a:gd name="T6" fmla="*/ 0 w 1739"/>
                <a:gd name="T7" fmla="*/ 1 h 4420"/>
                <a:gd name="T8" fmla="*/ 494 w 1739"/>
                <a:gd name="T9" fmla="*/ 382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 name="Freeform 18"/>
            <p:cNvSpPr>
              <a:spLocks/>
            </p:cNvSpPr>
            <p:nvPr/>
          </p:nvSpPr>
          <p:spPr bwMode="invGray">
            <a:xfrm>
              <a:off x="1920" y="2487"/>
              <a:ext cx="2080" cy="381"/>
            </a:xfrm>
            <a:custGeom>
              <a:avLst/>
              <a:gdLst>
                <a:gd name="T0" fmla="*/ 0 w 2080"/>
                <a:gd name="T1" fmla="*/ 1 h 4338"/>
                <a:gd name="T2" fmla="*/ 1870 w 2080"/>
                <a:gd name="T3" fmla="*/ 381 h 4338"/>
                <a:gd name="T4" fmla="*/ 2080 w 2080"/>
                <a:gd name="T5" fmla="*/ 381 h 4338"/>
                <a:gd name="T6" fmla="*/ 1033 w 2080"/>
                <a:gd name="T7" fmla="*/ 0 h 4338"/>
                <a:gd name="T8" fmla="*/ 0 w 2080"/>
                <a:gd name="T9" fmla="*/ 1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1" name="Rectangle 19"/>
            <p:cNvSpPr>
              <a:spLocks noChangeArrowheads="1"/>
            </p:cNvSpPr>
            <p:nvPr/>
          </p:nvSpPr>
          <p:spPr bwMode="invGray">
            <a:xfrm>
              <a:off x="7" y="2456"/>
              <a:ext cx="5760" cy="432"/>
            </a:xfrm>
            <a:prstGeom prst="rect">
              <a:avLst/>
            </a:prstGeom>
            <a:solidFill>
              <a:schemeClr val="bg2">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
          <p:nvSpPr>
            <p:cNvPr id="22" name="Freeform 20"/>
            <p:cNvSpPr>
              <a:spLocks/>
            </p:cNvSpPr>
            <p:nvPr/>
          </p:nvSpPr>
          <p:spPr bwMode="invGray">
            <a:xfrm>
              <a:off x="2583" y="2449"/>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23" name="Freeform 21"/>
            <p:cNvSpPr>
              <a:spLocks/>
            </p:cNvSpPr>
            <p:nvPr/>
          </p:nvSpPr>
          <p:spPr bwMode="invGray">
            <a:xfrm rot="18897039" flipH="1">
              <a:off x="148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24" name="Freeform 22"/>
            <p:cNvSpPr>
              <a:spLocks/>
            </p:cNvSpPr>
            <p:nvPr/>
          </p:nvSpPr>
          <p:spPr bwMode="invGray">
            <a:xfrm rot="18897039" flipH="1">
              <a:off x="76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25" name="Freeform 23"/>
            <p:cNvSpPr>
              <a:spLocks/>
            </p:cNvSpPr>
            <p:nvPr/>
          </p:nvSpPr>
          <p:spPr bwMode="invGray">
            <a:xfrm rot="18897039" flipH="1">
              <a:off x="31" y="2385"/>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26" name="Freeform 24"/>
            <p:cNvSpPr>
              <a:spLocks/>
            </p:cNvSpPr>
            <p:nvPr/>
          </p:nvSpPr>
          <p:spPr bwMode="invGray">
            <a:xfrm flipH="1" flipV="1">
              <a:off x="576" y="2441"/>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27" name="Freeform 25"/>
            <p:cNvSpPr>
              <a:spLocks/>
            </p:cNvSpPr>
            <p:nvPr/>
          </p:nvSpPr>
          <p:spPr bwMode="invGray">
            <a:xfrm flipH="1" flipV="1">
              <a:off x="240"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28" name="Freeform 26"/>
            <p:cNvSpPr>
              <a:spLocks/>
            </p:cNvSpPr>
            <p:nvPr/>
          </p:nvSpPr>
          <p:spPr bwMode="invGray">
            <a:xfrm flipH="1" flipV="1">
              <a:off x="3036" y="2489"/>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29" name="Freeform 27"/>
            <p:cNvSpPr>
              <a:spLocks/>
            </p:cNvSpPr>
            <p:nvPr/>
          </p:nvSpPr>
          <p:spPr bwMode="invGray">
            <a:xfrm flipH="1" flipV="1">
              <a:off x="3984"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30" name="Freeform 28"/>
            <p:cNvSpPr>
              <a:spLocks/>
            </p:cNvSpPr>
            <p:nvPr/>
          </p:nvSpPr>
          <p:spPr bwMode="invGray">
            <a:xfrm flipH="1" flipV="1">
              <a:off x="3456" y="2441"/>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31" name="Rectangle 29"/>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32" name="Rectangle 30"/>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
          <p:nvSpPr>
            <p:cNvPr id="33" name="Rectangle 31"/>
            <p:cNvSpPr>
              <a:spLocks noChangeArrowheads="1"/>
            </p:cNvSpPr>
            <p:nvPr/>
          </p:nvSpPr>
          <p:spPr bwMode="hidden">
            <a:xfrm>
              <a:off x="0" y="3408"/>
              <a:ext cx="5760" cy="9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pic>
          <p:nvPicPr>
            <p:cNvPr id="34" name="Picture 32" descr="BTZBUL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 y="1650"/>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25" name="Rectangle 33"/>
          <p:cNvSpPr>
            <a:spLocks noGrp="1" noChangeArrowheads="1"/>
          </p:cNvSpPr>
          <p:nvPr>
            <p:ph type="ctrTitle"/>
          </p:nvPr>
        </p:nvSpPr>
        <p:spPr>
          <a:xfrm>
            <a:off x="1676400" y="1905000"/>
            <a:ext cx="7239000" cy="1905000"/>
          </a:xfrm>
        </p:spPr>
        <p:txBody>
          <a:bodyPr/>
          <a:lstStyle>
            <a:lvl1pPr algn="l">
              <a:defRPr/>
            </a:lvl1pPr>
          </a:lstStyle>
          <a:p>
            <a:pPr lvl="0"/>
            <a:r>
              <a:rPr lang="ru-RU" noProof="0" smtClean="0"/>
              <a:t>Образец заголовка</a:t>
            </a:r>
          </a:p>
        </p:txBody>
      </p:sp>
      <p:sp>
        <p:nvSpPr>
          <p:cNvPr id="8226" name="Rectangle 34"/>
          <p:cNvSpPr>
            <a:spLocks noGrp="1" noChangeArrowheads="1"/>
          </p:cNvSpPr>
          <p:nvPr>
            <p:ph type="subTitle" idx="1"/>
          </p:nvPr>
        </p:nvSpPr>
        <p:spPr>
          <a:xfrm>
            <a:off x="1676400" y="4572000"/>
            <a:ext cx="6400800" cy="1679575"/>
          </a:xfrm>
        </p:spPr>
        <p:txBody>
          <a:bodyPr anchor="ctr"/>
          <a:lstStyle>
            <a:lvl1pPr marL="0" indent="0" algn="ctr">
              <a:buFontTx/>
              <a:buNone/>
              <a:defRPr/>
            </a:lvl1pPr>
          </a:lstStyle>
          <a:p>
            <a:pPr lvl="0"/>
            <a:r>
              <a:rPr lang="ru-RU" noProof="0" smtClean="0"/>
              <a:t>Образец подзаголовка</a:t>
            </a:r>
          </a:p>
        </p:txBody>
      </p:sp>
      <p:sp>
        <p:nvSpPr>
          <p:cNvPr id="35" name="Rectangle 35"/>
          <p:cNvSpPr>
            <a:spLocks noGrp="1" noChangeArrowheads="1"/>
          </p:cNvSpPr>
          <p:nvPr>
            <p:ph type="dt" sz="half" idx="10"/>
          </p:nvPr>
        </p:nvSpPr>
        <p:spPr>
          <a:xfrm>
            <a:off x="685800" y="6324600"/>
            <a:ext cx="1905000" cy="457200"/>
          </a:xfrm>
        </p:spPr>
        <p:txBody>
          <a:bodyPr/>
          <a:lstStyle>
            <a:lvl1pPr>
              <a:defRPr smtClean="0"/>
            </a:lvl1pPr>
          </a:lstStyle>
          <a:p>
            <a:pPr>
              <a:defRPr/>
            </a:pPr>
            <a:endParaRPr lang="ru-RU"/>
          </a:p>
        </p:txBody>
      </p:sp>
      <p:sp>
        <p:nvSpPr>
          <p:cNvPr id="36" name="Rectangle 36"/>
          <p:cNvSpPr>
            <a:spLocks noGrp="1" noChangeArrowheads="1"/>
          </p:cNvSpPr>
          <p:nvPr>
            <p:ph type="ftr" sz="quarter" idx="11"/>
          </p:nvPr>
        </p:nvSpPr>
        <p:spPr>
          <a:xfrm>
            <a:off x="3124200" y="6324600"/>
            <a:ext cx="2895600" cy="457200"/>
          </a:xfrm>
        </p:spPr>
        <p:txBody>
          <a:bodyPr/>
          <a:lstStyle>
            <a:lvl1pPr>
              <a:defRPr smtClean="0"/>
            </a:lvl1pPr>
          </a:lstStyle>
          <a:p>
            <a:pPr>
              <a:defRPr/>
            </a:pPr>
            <a:endParaRPr lang="ru-RU"/>
          </a:p>
        </p:txBody>
      </p:sp>
      <p:sp>
        <p:nvSpPr>
          <p:cNvPr id="37" name="Rectangle 37"/>
          <p:cNvSpPr>
            <a:spLocks noGrp="1" noChangeArrowheads="1"/>
          </p:cNvSpPr>
          <p:nvPr>
            <p:ph type="sldNum" sz="quarter" idx="12"/>
          </p:nvPr>
        </p:nvSpPr>
        <p:spPr>
          <a:xfrm>
            <a:off x="6553200" y="6324600"/>
            <a:ext cx="1905000" cy="457200"/>
          </a:xfrm>
        </p:spPr>
        <p:txBody>
          <a:bodyPr/>
          <a:lstStyle>
            <a:lvl1pPr>
              <a:defRPr smtClean="0"/>
            </a:lvl1pPr>
          </a:lstStyle>
          <a:p>
            <a:pPr>
              <a:defRPr/>
            </a:pPr>
            <a:fld id="{78DDCEAA-DB52-4AB4-9939-0CD1BBCAE535}" type="slidenum">
              <a:rPr lang="ru-RU"/>
              <a:pPr>
                <a:defRPr/>
              </a:pPr>
              <a:t>‹#›</a:t>
            </a:fld>
            <a:endParaRPr lang="ru-RU"/>
          </a:p>
        </p:txBody>
      </p:sp>
    </p:spTree>
    <p:extLst>
      <p:ext uri="{BB962C8B-B14F-4D97-AF65-F5344CB8AC3E}">
        <p14:creationId xmlns:p14="http://schemas.microsoft.com/office/powerpoint/2010/main" val="257992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32"/>
          <p:cNvSpPr>
            <a:spLocks noGrp="1" noChangeArrowheads="1"/>
          </p:cNvSpPr>
          <p:nvPr>
            <p:ph type="dt" sz="half" idx="10"/>
          </p:nvPr>
        </p:nvSpPr>
        <p:spPr>
          <a:ln/>
        </p:spPr>
        <p:txBody>
          <a:bodyPr/>
          <a:lstStyle>
            <a:lvl1pPr>
              <a:defRPr/>
            </a:lvl1pPr>
          </a:lstStyle>
          <a:p>
            <a:pPr>
              <a:defRPr/>
            </a:pPr>
            <a:endParaRPr lang="ru-RU"/>
          </a:p>
        </p:txBody>
      </p:sp>
      <p:sp>
        <p:nvSpPr>
          <p:cNvPr id="5" name="Rectangle 33"/>
          <p:cNvSpPr>
            <a:spLocks noGrp="1" noChangeArrowheads="1"/>
          </p:cNvSpPr>
          <p:nvPr>
            <p:ph type="ftr" sz="quarter" idx="11"/>
          </p:nvPr>
        </p:nvSpPr>
        <p:spPr>
          <a:ln/>
        </p:spPr>
        <p:txBody>
          <a:bodyPr/>
          <a:lstStyle>
            <a:lvl1pPr>
              <a:defRPr/>
            </a:lvl1pPr>
          </a:lstStyle>
          <a:p>
            <a:pPr>
              <a:defRPr/>
            </a:pPr>
            <a:endParaRPr lang="ru-RU"/>
          </a:p>
        </p:txBody>
      </p:sp>
      <p:sp>
        <p:nvSpPr>
          <p:cNvPr id="6" name="Rectangle 34"/>
          <p:cNvSpPr>
            <a:spLocks noGrp="1" noChangeArrowheads="1"/>
          </p:cNvSpPr>
          <p:nvPr>
            <p:ph type="sldNum" sz="quarter" idx="12"/>
          </p:nvPr>
        </p:nvSpPr>
        <p:spPr>
          <a:ln/>
        </p:spPr>
        <p:txBody>
          <a:bodyPr/>
          <a:lstStyle>
            <a:lvl1pPr>
              <a:defRPr/>
            </a:lvl1pPr>
          </a:lstStyle>
          <a:p>
            <a:pPr>
              <a:defRPr/>
            </a:pPr>
            <a:fld id="{B55430DC-7179-4FFD-AC8B-6B2AC9041DC4}" type="slidenum">
              <a:rPr lang="ru-RU"/>
              <a:pPr>
                <a:defRPr/>
              </a:pPr>
              <a:t>‹#›</a:t>
            </a:fld>
            <a:endParaRPr lang="ru-RU"/>
          </a:p>
        </p:txBody>
      </p:sp>
    </p:spTree>
    <p:extLst>
      <p:ext uri="{BB962C8B-B14F-4D97-AF65-F5344CB8AC3E}">
        <p14:creationId xmlns:p14="http://schemas.microsoft.com/office/powerpoint/2010/main" val="77852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465138"/>
            <a:ext cx="1943100" cy="5630862"/>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685800" y="465138"/>
            <a:ext cx="5676900" cy="56308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32"/>
          <p:cNvSpPr>
            <a:spLocks noGrp="1" noChangeArrowheads="1"/>
          </p:cNvSpPr>
          <p:nvPr>
            <p:ph type="dt" sz="half" idx="10"/>
          </p:nvPr>
        </p:nvSpPr>
        <p:spPr>
          <a:ln/>
        </p:spPr>
        <p:txBody>
          <a:bodyPr/>
          <a:lstStyle>
            <a:lvl1pPr>
              <a:defRPr/>
            </a:lvl1pPr>
          </a:lstStyle>
          <a:p>
            <a:pPr>
              <a:defRPr/>
            </a:pPr>
            <a:endParaRPr lang="ru-RU"/>
          </a:p>
        </p:txBody>
      </p:sp>
      <p:sp>
        <p:nvSpPr>
          <p:cNvPr id="5" name="Rectangle 33"/>
          <p:cNvSpPr>
            <a:spLocks noGrp="1" noChangeArrowheads="1"/>
          </p:cNvSpPr>
          <p:nvPr>
            <p:ph type="ftr" sz="quarter" idx="11"/>
          </p:nvPr>
        </p:nvSpPr>
        <p:spPr>
          <a:ln/>
        </p:spPr>
        <p:txBody>
          <a:bodyPr/>
          <a:lstStyle>
            <a:lvl1pPr>
              <a:defRPr/>
            </a:lvl1pPr>
          </a:lstStyle>
          <a:p>
            <a:pPr>
              <a:defRPr/>
            </a:pPr>
            <a:endParaRPr lang="ru-RU"/>
          </a:p>
        </p:txBody>
      </p:sp>
      <p:sp>
        <p:nvSpPr>
          <p:cNvPr id="6" name="Rectangle 34"/>
          <p:cNvSpPr>
            <a:spLocks noGrp="1" noChangeArrowheads="1"/>
          </p:cNvSpPr>
          <p:nvPr>
            <p:ph type="sldNum" sz="quarter" idx="12"/>
          </p:nvPr>
        </p:nvSpPr>
        <p:spPr>
          <a:ln/>
        </p:spPr>
        <p:txBody>
          <a:bodyPr/>
          <a:lstStyle>
            <a:lvl1pPr>
              <a:defRPr/>
            </a:lvl1pPr>
          </a:lstStyle>
          <a:p>
            <a:pPr>
              <a:defRPr/>
            </a:pPr>
            <a:fld id="{3A0B2F87-3863-4E9B-AE17-C9FA0EFED268}" type="slidenum">
              <a:rPr lang="ru-RU"/>
              <a:pPr>
                <a:defRPr/>
              </a:pPr>
              <a:t>‹#›</a:t>
            </a:fld>
            <a:endParaRPr lang="ru-RU"/>
          </a:p>
        </p:txBody>
      </p:sp>
    </p:spTree>
    <p:extLst>
      <p:ext uri="{BB962C8B-B14F-4D97-AF65-F5344CB8AC3E}">
        <p14:creationId xmlns:p14="http://schemas.microsoft.com/office/powerpoint/2010/main" val="179938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32"/>
          <p:cNvSpPr>
            <a:spLocks noGrp="1" noChangeArrowheads="1"/>
          </p:cNvSpPr>
          <p:nvPr>
            <p:ph type="dt" sz="half" idx="10"/>
          </p:nvPr>
        </p:nvSpPr>
        <p:spPr>
          <a:ln/>
        </p:spPr>
        <p:txBody>
          <a:bodyPr/>
          <a:lstStyle>
            <a:lvl1pPr>
              <a:defRPr/>
            </a:lvl1pPr>
          </a:lstStyle>
          <a:p>
            <a:pPr>
              <a:defRPr/>
            </a:pPr>
            <a:endParaRPr lang="ru-RU"/>
          </a:p>
        </p:txBody>
      </p:sp>
      <p:sp>
        <p:nvSpPr>
          <p:cNvPr id="5" name="Rectangle 33"/>
          <p:cNvSpPr>
            <a:spLocks noGrp="1" noChangeArrowheads="1"/>
          </p:cNvSpPr>
          <p:nvPr>
            <p:ph type="ftr" sz="quarter" idx="11"/>
          </p:nvPr>
        </p:nvSpPr>
        <p:spPr>
          <a:ln/>
        </p:spPr>
        <p:txBody>
          <a:bodyPr/>
          <a:lstStyle>
            <a:lvl1pPr>
              <a:defRPr/>
            </a:lvl1pPr>
          </a:lstStyle>
          <a:p>
            <a:pPr>
              <a:defRPr/>
            </a:pPr>
            <a:endParaRPr lang="ru-RU"/>
          </a:p>
        </p:txBody>
      </p:sp>
      <p:sp>
        <p:nvSpPr>
          <p:cNvPr id="6" name="Rectangle 34"/>
          <p:cNvSpPr>
            <a:spLocks noGrp="1" noChangeArrowheads="1"/>
          </p:cNvSpPr>
          <p:nvPr>
            <p:ph type="sldNum" sz="quarter" idx="12"/>
          </p:nvPr>
        </p:nvSpPr>
        <p:spPr>
          <a:ln/>
        </p:spPr>
        <p:txBody>
          <a:bodyPr/>
          <a:lstStyle>
            <a:lvl1pPr>
              <a:defRPr/>
            </a:lvl1pPr>
          </a:lstStyle>
          <a:p>
            <a:pPr>
              <a:defRPr/>
            </a:pPr>
            <a:fld id="{3B0D4DE2-D930-44E6-B4F3-3F79B9E03440}" type="slidenum">
              <a:rPr lang="ru-RU"/>
              <a:pPr>
                <a:defRPr/>
              </a:pPr>
              <a:t>‹#›</a:t>
            </a:fld>
            <a:endParaRPr lang="ru-RU"/>
          </a:p>
        </p:txBody>
      </p:sp>
    </p:spTree>
    <p:extLst>
      <p:ext uri="{BB962C8B-B14F-4D97-AF65-F5344CB8AC3E}">
        <p14:creationId xmlns:p14="http://schemas.microsoft.com/office/powerpoint/2010/main" val="275248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2"/>
          <p:cNvSpPr>
            <a:spLocks noGrp="1" noChangeArrowheads="1"/>
          </p:cNvSpPr>
          <p:nvPr>
            <p:ph type="dt" sz="half" idx="10"/>
          </p:nvPr>
        </p:nvSpPr>
        <p:spPr>
          <a:ln/>
        </p:spPr>
        <p:txBody>
          <a:bodyPr/>
          <a:lstStyle>
            <a:lvl1pPr>
              <a:defRPr/>
            </a:lvl1pPr>
          </a:lstStyle>
          <a:p>
            <a:pPr>
              <a:defRPr/>
            </a:pPr>
            <a:endParaRPr lang="ru-RU"/>
          </a:p>
        </p:txBody>
      </p:sp>
      <p:sp>
        <p:nvSpPr>
          <p:cNvPr id="5" name="Rectangle 33"/>
          <p:cNvSpPr>
            <a:spLocks noGrp="1" noChangeArrowheads="1"/>
          </p:cNvSpPr>
          <p:nvPr>
            <p:ph type="ftr" sz="quarter" idx="11"/>
          </p:nvPr>
        </p:nvSpPr>
        <p:spPr>
          <a:ln/>
        </p:spPr>
        <p:txBody>
          <a:bodyPr/>
          <a:lstStyle>
            <a:lvl1pPr>
              <a:defRPr/>
            </a:lvl1pPr>
          </a:lstStyle>
          <a:p>
            <a:pPr>
              <a:defRPr/>
            </a:pPr>
            <a:endParaRPr lang="ru-RU"/>
          </a:p>
        </p:txBody>
      </p:sp>
      <p:sp>
        <p:nvSpPr>
          <p:cNvPr id="6" name="Rectangle 34"/>
          <p:cNvSpPr>
            <a:spLocks noGrp="1" noChangeArrowheads="1"/>
          </p:cNvSpPr>
          <p:nvPr>
            <p:ph type="sldNum" sz="quarter" idx="12"/>
          </p:nvPr>
        </p:nvSpPr>
        <p:spPr>
          <a:ln/>
        </p:spPr>
        <p:txBody>
          <a:bodyPr/>
          <a:lstStyle>
            <a:lvl1pPr>
              <a:defRPr/>
            </a:lvl1pPr>
          </a:lstStyle>
          <a:p>
            <a:pPr>
              <a:defRPr/>
            </a:pPr>
            <a:fld id="{26BE17E1-C879-4B40-A015-948EF8A0EE0B}" type="slidenum">
              <a:rPr lang="ru-RU"/>
              <a:pPr>
                <a:defRPr/>
              </a:pPr>
              <a:t>‹#›</a:t>
            </a:fld>
            <a:endParaRPr lang="ru-RU"/>
          </a:p>
        </p:txBody>
      </p:sp>
    </p:spTree>
    <p:extLst>
      <p:ext uri="{BB962C8B-B14F-4D97-AF65-F5344CB8AC3E}">
        <p14:creationId xmlns:p14="http://schemas.microsoft.com/office/powerpoint/2010/main" val="286179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32"/>
          <p:cNvSpPr>
            <a:spLocks noGrp="1" noChangeArrowheads="1"/>
          </p:cNvSpPr>
          <p:nvPr>
            <p:ph type="dt" sz="half" idx="10"/>
          </p:nvPr>
        </p:nvSpPr>
        <p:spPr>
          <a:ln/>
        </p:spPr>
        <p:txBody>
          <a:bodyPr/>
          <a:lstStyle>
            <a:lvl1pPr>
              <a:defRPr/>
            </a:lvl1pPr>
          </a:lstStyle>
          <a:p>
            <a:pPr>
              <a:defRPr/>
            </a:pPr>
            <a:endParaRPr lang="ru-RU"/>
          </a:p>
        </p:txBody>
      </p:sp>
      <p:sp>
        <p:nvSpPr>
          <p:cNvPr id="6" name="Rectangle 33"/>
          <p:cNvSpPr>
            <a:spLocks noGrp="1" noChangeArrowheads="1"/>
          </p:cNvSpPr>
          <p:nvPr>
            <p:ph type="ftr" sz="quarter" idx="11"/>
          </p:nvPr>
        </p:nvSpPr>
        <p:spPr>
          <a:ln/>
        </p:spPr>
        <p:txBody>
          <a:bodyPr/>
          <a:lstStyle>
            <a:lvl1pPr>
              <a:defRPr/>
            </a:lvl1pPr>
          </a:lstStyle>
          <a:p>
            <a:pPr>
              <a:defRPr/>
            </a:pPr>
            <a:endParaRPr lang="ru-RU"/>
          </a:p>
        </p:txBody>
      </p:sp>
      <p:sp>
        <p:nvSpPr>
          <p:cNvPr id="7" name="Rectangle 34"/>
          <p:cNvSpPr>
            <a:spLocks noGrp="1" noChangeArrowheads="1"/>
          </p:cNvSpPr>
          <p:nvPr>
            <p:ph type="sldNum" sz="quarter" idx="12"/>
          </p:nvPr>
        </p:nvSpPr>
        <p:spPr>
          <a:ln/>
        </p:spPr>
        <p:txBody>
          <a:bodyPr/>
          <a:lstStyle>
            <a:lvl1pPr>
              <a:defRPr/>
            </a:lvl1pPr>
          </a:lstStyle>
          <a:p>
            <a:pPr>
              <a:defRPr/>
            </a:pPr>
            <a:fld id="{8B58EE36-F8C7-4259-9949-6581825FE22B}" type="slidenum">
              <a:rPr lang="ru-RU"/>
              <a:pPr>
                <a:defRPr/>
              </a:pPr>
              <a:t>‹#›</a:t>
            </a:fld>
            <a:endParaRPr lang="ru-RU"/>
          </a:p>
        </p:txBody>
      </p:sp>
    </p:spTree>
    <p:extLst>
      <p:ext uri="{BB962C8B-B14F-4D97-AF65-F5344CB8AC3E}">
        <p14:creationId xmlns:p14="http://schemas.microsoft.com/office/powerpoint/2010/main" val="4066858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32"/>
          <p:cNvSpPr>
            <a:spLocks noGrp="1" noChangeArrowheads="1"/>
          </p:cNvSpPr>
          <p:nvPr>
            <p:ph type="dt" sz="half" idx="10"/>
          </p:nvPr>
        </p:nvSpPr>
        <p:spPr>
          <a:ln/>
        </p:spPr>
        <p:txBody>
          <a:bodyPr/>
          <a:lstStyle>
            <a:lvl1pPr>
              <a:defRPr/>
            </a:lvl1pPr>
          </a:lstStyle>
          <a:p>
            <a:pPr>
              <a:defRPr/>
            </a:pPr>
            <a:endParaRPr lang="ru-RU"/>
          </a:p>
        </p:txBody>
      </p:sp>
      <p:sp>
        <p:nvSpPr>
          <p:cNvPr id="8" name="Rectangle 33"/>
          <p:cNvSpPr>
            <a:spLocks noGrp="1" noChangeArrowheads="1"/>
          </p:cNvSpPr>
          <p:nvPr>
            <p:ph type="ftr" sz="quarter" idx="11"/>
          </p:nvPr>
        </p:nvSpPr>
        <p:spPr>
          <a:ln/>
        </p:spPr>
        <p:txBody>
          <a:bodyPr/>
          <a:lstStyle>
            <a:lvl1pPr>
              <a:defRPr/>
            </a:lvl1pPr>
          </a:lstStyle>
          <a:p>
            <a:pPr>
              <a:defRPr/>
            </a:pPr>
            <a:endParaRPr lang="ru-RU"/>
          </a:p>
        </p:txBody>
      </p:sp>
      <p:sp>
        <p:nvSpPr>
          <p:cNvPr id="9" name="Rectangle 34"/>
          <p:cNvSpPr>
            <a:spLocks noGrp="1" noChangeArrowheads="1"/>
          </p:cNvSpPr>
          <p:nvPr>
            <p:ph type="sldNum" sz="quarter" idx="12"/>
          </p:nvPr>
        </p:nvSpPr>
        <p:spPr>
          <a:ln/>
        </p:spPr>
        <p:txBody>
          <a:bodyPr/>
          <a:lstStyle>
            <a:lvl1pPr>
              <a:defRPr/>
            </a:lvl1pPr>
          </a:lstStyle>
          <a:p>
            <a:pPr>
              <a:defRPr/>
            </a:pPr>
            <a:fld id="{DB84EF3F-1FF2-4F34-86F4-0D177CBA131B}" type="slidenum">
              <a:rPr lang="ru-RU"/>
              <a:pPr>
                <a:defRPr/>
              </a:pPr>
              <a:t>‹#›</a:t>
            </a:fld>
            <a:endParaRPr lang="ru-RU"/>
          </a:p>
        </p:txBody>
      </p:sp>
    </p:spTree>
    <p:extLst>
      <p:ext uri="{BB962C8B-B14F-4D97-AF65-F5344CB8AC3E}">
        <p14:creationId xmlns:p14="http://schemas.microsoft.com/office/powerpoint/2010/main" val="17761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32"/>
          <p:cNvSpPr>
            <a:spLocks noGrp="1" noChangeArrowheads="1"/>
          </p:cNvSpPr>
          <p:nvPr>
            <p:ph type="dt" sz="half" idx="10"/>
          </p:nvPr>
        </p:nvSpPr>
        <p:spPr>
          <a:ln/>
        </p:spPr>
        <p:txBody>
          <a:bodyPr/>
          <a:lstStyle>
            <a:lvl1pPr>
              <a:defRPr/>
            </a:lvl1pPr>
          </a:lstStyle>
          <a:p>
            <a:pPr>
              <a:defRPr/>
            </a:pPr>
            <a:endParaRPr lang="ru-RU"/>
          </a:p>
        </p:txBody>
      </p:sp>
      <p:sp>
        <p:nvSpPr>
          <p:cNvPr id="4" name="Rectangle 33"/>
          <p:cNvSpPr>
            <a:spLocks noGrp="1" noChangeArrowheads="1"/>
          </p:cNvSpPr>
          <p:nvPr>
            <p:ph type="ftr" sz="quarter" idx="11"/>
          </p:nvPr>
        </p:nvSpPr>
        <p:spPr>
          <a:ln/>
        </p:spPr>
        <p:txBody>
          <a:bodyPr/>
          <a:lstStyle>
            <a:lvl1pPr>
              <a:defRPr/>
            </a:lvl1pPr>
          </a:lstStyle>
          <a:p>
            <a:pPr>
              <a:defRPr/>
            </a:pPr>
            <a:endParaRPr lang="ru-RU"/>
          </a:p>
        </p:txBody>
      </p:sp>
      <p:sp>
        <p:nvSpPr>
          <p:cNvPr id="5" name="Rectangle 34"/>
          <p:cNvSpPr>
            <a:spLocks noGrp="1" noChangeArrowheads="1"/>
          </p:cNvSpPr>
          <p:nvPr>
            <p:ph type="sldNum" sz="quarter" idx="12"/>
          </p:nvPr>
        </p:nvSpPr>
        <p:spPr>
          <a:ln/>
        </p:spPr>
        <p:txBody>
          <a:bodyPr/>
          <a:lstStyle>
            <a:lvl1pPr>
              <a:defRPr/>
            </a:lvl1pPr>
          </a:lstStyle>
          <a:p>
            <a:pPr>
              <a:defRPr/>
            </a:pPr>
            <a:fld id="{FA121064-EBEC-4CD9-B957-190E7ADD917E}" type="slidenum">
              <a:rPr lang="ru-RU"/>
              <a:pPr>
                <a:defRPr/>
              </a:pPr>
              <a:t>‹#›</a:t>
            </a:fld>
            <a:endParaRPr lang="ru-RU"/>
          </a:p>
        </p:txBody>
      </p:sp>
    </p:spTree>
    <p:extLst>
      <p:ext uri="{BB962C8B-B14F-4D97-AF65-F5344CB8AC3E}">
        <p14:creationId xmlns:p14="http://schemas.microsoft.com/office/powerpoint/2010/main" val="270599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ru-RU"/>
          </a:p>
        </p:txBody>
      </p:sp>
      <p:sp>
        <p:nvSpPr>
          <p:cNvPr id="3" name="Rectangle 33"/>
          <p:cNvSpPr>
            <a:spLocks noGrp="1" noChangeArrowheads="1"/>
          </p:cNvSpPr>
          <p:nvPr>
            <p:ph type="ftr" sz="quarter" idx="11"/>
          </p:nvPr>
        </p:nvSpPr>
        <p:spPr>
          <a:ln/>
        </p:spPr>
        <p:txBody>
          <a:bodyPr/>
          <a:lstStyle>
            <a:lvl1pPr>
              <a:defRPr/>
            </a:lvl1pPr>
          </a:lstStyle>
          <a:p>
            <a:pPr>
              <a:defRPr/>
            </a:pPr>
            <a:endParaRPr lang="ru-RU"/>
          </a:p>
        </p:txBody>
      </p:sp>
      <p:sp>
        <p:nvSpPr>
          <p:cNvPr id="4" name="Rectangle 34"/>
          <p:cNvSpPr>
            <a:spLocks noGrp="1" noChangeArrowheads="1"/>
          </p:cNvSpPr>
          <p:nvPr>
            <p:ph type="sldNum" sz="quarter" idx="12"/>
          </p:nvPr>
        </p:nvSpPr>
        <p:spPr>
          <a:ln/>
        </p:spPr>
        <p:txBody>
          <a:bodyPr/>
          <a:lstStyle>
            <a:lvl1pPr>
              <a:defRPr/>
            </a:lvl1pPr>
          </a:lstStyle>
          <a:p>
            <a:pPr>
              <a:defRPr/>
            </a:pPr>
            <a:fld id="{F62E24F9-D16A-45B4-90DB-D6458EEF0E40}" type="slidenum">
              <a:rPr lang="ru-RU"/>
              <a:pPr>
                <a:defRPr/>
              </a:pPr>
              <a:t>‹#›</a:t>
            </a:fld>
            <a:endParaRPr lang="ru-RU"/>
          </a:p>
        </p:txBody>
      </p:sp>
    </p:spTree>
    <p:extLst>
      <p:ext uri="{BB962C8B-B14F-4D97-AF65-F5344CB8AC3E}">
        <p14:creationId xmlns:p14="http://schemas.microsoft.com/office/powerpoint/2010/main" val="52594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2"/>
          <p:cNvSpPr>
            <a:spLocks noGrp="1" noChangeArrowheads="1"/>
          </p:cNvSpPr>
          <p:nvPr>
            <p:ph type="dt" sz="half" idx="10"/>
          </p:nvPr>
        </p:nvSpPr>
        <p:spPr>
          <a:ln/>
        </p:spPr>
        <p:txBody>
          <a:bodyPr/>
          <a:lstStyle>
            <a:lvl1pPr>
              <a:defRPr/>
            </a:lvl1pPr>
          </a:lstStyle>
          <a:p>
            <a:pPr>
              <a:defRPr/>
            </a:pPr>
            <a:endParaRPr lang="ru-RU"/>
          </a:p>
        </p:txBody>
      </p:sp>
      <p:sp>
        <p:nvSpPr>
          <p:cNvPr id="6" name="Rectangle 33"/>
          <p:cNvSpPr>
            <a:spLocks noGrp="1" noChangeArrowheads="1"/>
          </p:cNvSpPr>
          <p:nvPr>
            <p:ph type="ftr" sz="quarter" idx="11"/>
          </p:nvPr>
        </p:nvSpPr>
        <p:spPr>
          <a:ln/>
        </p:spPr>
        <p:txBody>
          <a:bodyPr/>
          <a:lstStyle>
            <a:lvl1pPr>
              <a:defRPr/>
            </a:lvl1pPr>
          </a:lstStyle>
          <a:p>
            <a:pPr>
              <a:defRPr/>
            </a:pPr>
            <a:endParaRPr lang="ru-RU"/>
          </a:p>
        </p:txBody>
      </p:sp>
      <p:sp>
        <p:nvSpPr>
          <p:cNvPr id="7" name="Rectangle 34"/>
          <p:cNvSpPr>
            <a:spLocks noGrp="1" noChangeArrowheads="1"/>
          </p:cNvSpPr>
          <p:nvPr>
            <p:ph type="sldNum" sz="quarter" idx="12"/>
          </p:nvPr>
        </p:nvSpPr>
        <p:spPr>
          <a:ln/>
        </p:spPr>
        <p:txBody>
          <a:bodyPr/>
          <a:lstStyle>
            <a:lvl1pPr>
              <a:defRPr/>
            </a:lvl1pPr>
          </a:lstStyle>
          <a:p>
            <a:pPr>
              <a:defRPr/>
            </a:pPr>
            <a:fld id="{7C9B4FA7-2A33-446D-9E84-E4BE069A993C}" type="slidenum">
              <a:rPr lang="ru-RU"/>
              <a:pPr>
                <a:defRPr/>
              </a:pPr>
              <a:t>‹#›</a:t>
            </a:fld>
            <a:endParaRPr lang="ru-RU"/>
          </a:p>
        </p:txBody>
      </p:sp>
    </p:spTree>
    <p:extLst>
      <p:ext uri="{BB962C8B-B14F-4D97-AF65-F5344CB8AC3E}">
        <p14:creationId xmlns:p14="http://schemas.microsoft.com/office/powerpoint/2010/main" val="3799044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2"/>
          <p:cNvSpPr>
            <a:spLocks noGrp="1" noChangeArrowheads="1"/>
          </p:cNvSpPr>
          <p:nvPr>
            <p:ph type="dt" sz="half" idx="10"/>
          </p:nvPr>
        </p:nvSpPr>
        <p:spPr>
          <a:ln/>
        </p:spPr>
        <p:txBody>
          <a:bodyPr/>
          <a:lstStyle>
            <a:lvl1pPr>
              <a:defRPr/>
            </a:lvl1pPr>
          </a:lstStyle>
          <a:p>
            <a:pPr>
              <a:defRPr/>
            </a:pPr>
            <a:endParaRPr lang="ru-RU"/>
          </a:p>
        </p:txBody>
      </p:sp>
      <p:sp>
        <p:nvSpPr>
          <p:cNvPr id="6" name="Rectangle 33"/>
          <p:cNvSpPr>
            <a:spLocks noGrp="1" noChangeArrowheads="1"/>
          </p:cNvSpPr>
          <p:nvPr>
            <p:ph type="ftr" sz="quarter" idx="11"/>
          </p:nvPr>
        </p:nvSpPr>
        <p:spPr>
          <a:ln/>
        </p:spPr>
        <p:txBody>
          <a:bodyPr/>
          <a:lstStyle>
            <a:lvl1pPr>
              <a:defRPr/>
            </a:lvl1pPr>
          </a:lstStyle>
          <a:p>
            <a:pPr>
              <a:defRPr/>
            </a:pPr>
            <a:endParaRPr lang="ru-RU"/>
          </a:p>
        </p:txBody>
      </p:sp>
      <p:sp>
        <p:nvSpPr>
          <p:cNvPr id="7" name="Rectangle 34"/>
          <p:cNvSpPr>
            <a:spLocks noGrp="1" noChangeArrowheads="1"/>
          </p:cNvSpPr>
          <p:nvPr>
            <p:ph type="sldNum" sz="quarter" idx="12"/>
          </p:nvPr>
        </p:nvSpPr>
        <p:spPr>
          <a:ln/>
        </p:spPr>
        <p:txBody>
          <a:bodyPr/>
          <a:lstStyle>
            <a:lvl1pPr>
              <a:defRPr/>
            </a:lvl1pPr>
          </a:lstStyle>
          <a:p>
            <a:pPr>
              <a:defRPr/>
            </a:pPr>
            <a:fld id="{58789BC8-AE88-43E0-B90B-29F5EE353416}" type="slidenum">
              <a:rPr lang="ru-RU"/>
              <a:pPr>
                <a:defRPr/>
              </a:pPr>
              <a:t>‹#›</a:t>
            </a:fld>
            <a:endParaRPr lang="ru-RU"/>
          </a:p>
        </p:txBody>
      </p:sp>
    </p:spTree>
    <p:extLst>
      <p:ext uri="{BB962C8B-B14F-4D97-AF65-F5344CB8AC3E}">
        <p14:creationId xmlns:p14="http://schemas.microsoft.com/office/powerpoint/2010/main" val="1748140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7405688"/>
            <a:chOff x="0" y="-9"/>
            <a:chExt cx="5760" cy="4665"/>
          </a:xfrm>
        </p:grpSpPr>
        <p:sp>
          <p:nvSpPr>
            <p:cNvPr id="1032" name="Freeform 3"/>
            <p:cNvSpPr>
              <a:spLocks/>
            </p:cNvSpPr>
            <p:nvPr/>
          </p:nvSpPr>
          <p:spPr bwMode="hidden">
            <a:xfrm>
              <a:off x="1632" y="-5"/>
              <a:ext cx="1737" cy="4333"/>
            </a:xfrm>
            <a:custGeom>
              <a:avLst/>
              <a:gdLst>
                <a:gd name="T0" fmla="*/ 494 w 1737"/>
                <a:gd name="T1" fmla="*/ 4322 h 4320"/>
                <a:gd name="T2" fmla="*/ 1737 w 1737"/>
                <a:gd name="T3" fmla="*/ 4333 h 4320"/>
                <a:gd name="T4" fmla="*/ 524 w 1737"/>
                <a:gd name="T5" fmla="*/ 0 h 4320"/>
                <a:gd name="T6" fmla="*/ 0 w 1737"/>
                <a:gd name="T7" fmla="*/ 7 h 4320"/>
                <a:gd name="T8" fmla="*/ 494 w 1737"/>
                <a:gd name="T9" fmla="*/ 4322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33" name="Freeform 4"/>
            <p:cNvSpPr>
              <a:spLocks/>
            </p:cNvSpPr>
            <p:nvPr/>
          </p:nvSpPr>
          <p:spPr bwMode="hidden">
            <a:xfrm>
              <a:off x="0" y="-7"/>
              <a:ext cx="1737" cy="4329"/>
            </a:xfrm>
            <a:custGeom>
              <a:avLst/>
              <a:gdLst>
                <a:gd name="T0" fmla="*/ 494 w 1737"/>
                <a:gd name="T1" fmla="*/ 4318 h 4320"/>
                <a:gd name="T2" fmla="*/ 1737 w 1737"/>
                <a:gd name="T3" fmla="*/ 4329 h 4320"/>
                <a:gd name="T4" fmla="*/ 524 w 1737"/>
                <a:gd name="T5" fmla="*/ 0 h 4320"/>
                <a:gd name="T6" fmla="*/ 0 w 1737"/>
                <a:gd name="T7" fmla="*/ 7 h 4320"/>
                <a:gd name="T8" fmla="*/ 494 w 1737"/>
                <a:gd name="T9" fmla="*/ 4318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34" name="Freeform 5"/>
            <p:cNvSpPr>
              <a:spLocks/>
            </p:cNvSpPr>
            <p:nvPr/>
          </p:nvSpPr>
          <p:spPr bwMode="hidden">
            <a:xfrm>
              <a:off x="3744" y="-4"/>
              <a:ext cx="1739" cy="4330"/>
            </a:xfrm>
            <a:custGeom>
              <a:avLst/>
              <a:gdLst>
                <a:gd name="T0" fmla="*/ 494 w 1739"/>
                <a:gd name="T1" fmla="*/ 4325 h 4420"/>
                <a:gd name="T2" fmla="*/ 1739 w 1739"/>
                <a:gd name="T3" fmla="*/ 4330 h 4420"/>
                <a:gd name="T4" fmla="*/ 524 w 1739"/>
                <a:gd name="T5" fmla="*/ 0 h 4420"/>
                <a:gd name="T6" fmla="*/ 0 w 1739"/>
                <a:gd name="T7" fmla="*/ 7 h 4420"/>
                <a:gd name="T8" fmla="*/ 494 w 1739"/>
                <a:gd name="T9" fmla="*/ 4325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35" name="Freeform 6"/>
            <p:cNvSpPr>
              <a:spLocks/>
            </p:cNvSpPr>
            <p:nvPr/>
          </p:nvSpPr>
          <p:spPr bwMode="hidden">
            <a:xfrm>
              <a:off x="1920" y="-9"/>
              <a:ext cx="2080" cy="4324"/>
            </a:xfrm>
            <a:custGeom>
              <a:avLst/>
              <a:gdLst>
                <a:gd name="T0" fmla="*/ 0 w 2080"/>
                <a:gd name="T1" fmla="*/ 7 h 4338"/>
                <a:gd name="T2" fmla="*/ 1870 w 2080"/>
                <a:gd name="T3" fmla="*/ 4324 h 4338"/>
                <a:gd name="T4" fmla="*/ 2080 w 2080"/>
                <a:gd name="T5" fmla="*/ 4324 h 4338"/>
                <a:gd name="T6" fmla="*/ 1033 w 2080"/>
                <a:gd name="T7" fmla="*/ 0 h 4338"/>
                <a:gd name="T8" fmla="*/ 0 w 2080"/>
                <a:gd name="T9" fmla="*/ 7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75"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7176"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7177"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7178" name="Freeform 10"/>
            <p:cNvSpPr>
              <a:spLocks/>
            </p:cNvSpPr>
            <p:nvPr userDrawn="1"/>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7179"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7180"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7181"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1043"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
          <p:nvSpPr>
            <p:cNvPr id="1044" name="Freeform 15"/>
            <p:cNvSpPr>
              <a:spLocks/>
            </p:cNvSpPr>
            <p:nvPr/>
          </p:nvSpPr>
          <p:spPr bwMode="hidden">
            <a:xfrm>
              <a:off x="1632" y="3956"/>
              <a:ext cx="1737" cy="382"/>
            </a:xfrm>
            <a:custGeom>
              <a:avLst/>
              <a:gdLst>
                <a:gd name="T0" fmla="*/ 494 w 1737"/>
                <a:gd name="T1" fmla="*/ 381 h 4320"/>
                <a:gd name="T2" fmla="*/ 1737 w 1737"/>
                <a:gd name="T3" fmla="*/ 382 h 4320"/>
                <a:gd name="T4" fmla="*/ 524 w 1737"/>
                <a:gd name="T5" fmla="*/ 0 h 4320"/>
                <a:gd name="T6" fmla="*/ 0 w 1737"/>
                <a:gd name="T7" fmla="*/ 1 h 4320"/>
                <a:gd name="T8" fmla="*/ 494 w 1737"/>
                <a:gd name="T9" fmla="*/ 381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45" name="Freeform 16"/>
            <p:cNvSpPr>
              <a:spLocks/>
            </p:cNvSpPr>
            <p:nvPr/>
          </p:nvSpPr>
          <p:spPr bwMode="hidden">
            <a:xfrm>
              <a:off x="0" y="3956"/>
              <a:ext cx="1737" cy="381"/>
            </a:xfrm>
            <a:custGeom>
              <a:avLst/>
              <a:gdLst>
                <a:gd name="T0" fmla="*/ 494 w 1737"/>
                <a:gd name="T1" fmla="*/ 380 h 4320"/>
                <a:gd name="T2" fmla="*/ 1737 w 1737"/>
                <a:gd name="T3" fmla="*/ 381 h 4320"/>
                <a:gd name="T4" fmla="*/ 524 w 1737"/>
                <a:gd name="T5" fmla="*/ 0 h 4320"/>
                <a:gd name="T6" fmla="*/ 0 w 1737"/>
                <a:gd name="T7" fmla="*/ 1 h 4320"/>
                <a:gd name="T8" fmla="*/ 494 w 1737"/>
                <a:gd name="T9" fmla="*/ 380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46" name="Freeform 17"/>
            <p:cNvSpPr>
              <a:spLocks/>
            </p:cNvSpPr>
            <p:nvPr/>
          </p:nvSpPr>
          <p:spPr bwMode="hidden">
            <a:xfrm>
              <a:off x="3744" y="3956"/>
              <a:ext cx="1739" cy="382"/>
            </a:xfrm>
            <a:custGeom>
              <a:avLst/>
              <a:gdLst>
                <a:gd name="T0" fmla="*/ 494 w 1739"/>
                <a:gd name="T1" fmla="*/ 382 h 4420"/>
                <a:gd name="T2" fmla="*/ 1739 w 1739"/>
                <a:gd name="T3" fmla="*/ 382 h 4420"/>
                <a:gd name="T4" fmla="*/ 524 w 1739"/>
                <a:gd name="T5" fmla="*/ 0 h 4420"/>
                <a:gd name="T6" fmla="*/ 0 w 1739"/>
                <a:gd name="T7" fmla="*/ 1 h 4420"/>
                <a:gd name="T8" fmla="*/ 494 w 1739"/>
                <a:gd name="T9" fmla="*/ 382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47" name="Freeform 18"/>
            <p:cNvSpPr>
              <a:spLocks/>
            </p:cNvSpPr>
            <p:nvPr/>
          </p:nvSpPr>
          <p:spPr bwMode="hidden">
            <a:xfrm>
              <a:off x="1920" y="3956"/>
              <a:ext cx="2080" cy="381"/>
            </a:xfrm>
            <a:custGeom>
              <a:avLst/>
              <a:gdLst>
                <a:gd name="T0" fmla="*/ 0 w 2080"/>
                <a:gd name="T1" fmla="*/ 1 h 4338"/>
                <a:gd name="T2" fmla="*/ 1870 w 2080"/>
                <a:gd name="T3" fmla="*/ 381 h 4338"/>
                <a:gd name="T4" fmla="*/ 2080 w 2080"/>
                <a:gd name="T5" fmla="*/ 381 h 4338"/>
                <a:gd name="T6" fmla="*/ 1033 w 2080"/>
                <a:gd name="T7" fmla="*/ 0 h 4338"/>
                <a:gd name="T8" fmla="*/ 0 w 2080"/>
                <a:gd name="T9" fmla="*/ 1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48" name="Rectangle 19"/>
            <p:cNvSpPr>
              <a:spLocks noChangeArrowheads="1"/>
            </p:cNvSpPr>
            <p:nvPr/>
          </p:nvSpPr>
          <p:spPr bwMode="hidden">
            <a:xfrm>
              <a:off x="0" y="3905"/>
              <a:ext cx="5760" cy="432"/>
            </a:xfrm>
            <a:prstGeom prst="rect">
              <a:avLst/>
            </a:prstGeom>
            <a:solidFill>
              <a:schemeClr val="bg2">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
          <p:nvSpPr>
            <p:cNvPr id="7188" name="Freeform 20"/>
            <p:cNvSpPr>
              <a:spLocks/>
            </p:cNvSpPr>
            <p:nvPr/>
          </p:nvSpPr>
          <p:spPr bwMode="hidden">
            <a:xfrm>
              <a:off x="2583" y="3918"/>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7189" name="Freeform 21"/>
            <p:cNvSpPr>
              <a:spLocks/>
            </p:cNvSpPr>
            <p:nvPr/>
          </p:nvSpPr>
          <p:spPr bwMode="hidden">
            <a:xfrm rot="18897039" flipH="1">
              <a:off x="148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7190" name="Freeform 22"/>
            <p:cNvSpPr>
              <a:spLocks/>
            </p:cNvSpPr>
            <p:nvPr/>
          </p:nvSpPr>
          <p:spPr bwMode="hidden">
            <a:xfrm rot="18897039" flipH="1">
              <a:off x="76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7191" name="Freeform 23"/>
            <p:cNvSpPr>
              <a:spLocks/>
            </p:cNvSpPr>
            <p:nvPr/>
          </p:nvSpPr>
          <p:spPr bwMode="hidden">
            <a:xfrm rot="18897039" flipH="1">
              <a:off x="31" y="3854"/>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7192" name="Freeform 24"/>
            <p:cNvSpPr>
              <a:spLocks/>
            </p:cNvSpPr>
            <p:nvPr/>
          </p:nvSpPr>
          <p:spPr bwMode="hidden">
            <a:xfrm flipH="1" flipV="1">
              <a:off x="576" y="3910"/>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7193" name="Freeform 25"/>
            <p:cNvSpPr>
              <a:spLocks/>
            </p:cNvSpPr>
            <p:nvPr/>
          </p:nvSpPr>
          <p:spPr bwMode="hidden">
            <a:xfrm flipH="1" flipV="1">
              <a:off x="240"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7194" name="Freeform 26"/>
            <p:cNvSpPr>
              <a:spLocks/>
            </p:cNvSpPr>
            <p:nvPr/>
          </p:nvSpPr>
          <p:spPr bwMode="hidden">
            <a:xfrm flipH="1" flipV="1">
              <a:off x="3036" y="3958"/>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7195" name="Freeform 27"/>
            <p:cNvSpPr>
              <a:spLocks/>
            </p:cNvSpPr>
            <p:nvPr/>
          </p:nvSpPr>
          <p:spPr bwMode="hidden">
            <a:xfrm flipH="1" flipV="1">
              <a:off x="3984"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7196" name="Freeform 28"/>
            <p:cNvSpPr>
              <a:spLocks/>
            </p:cNvSpPr>
            <p:nvPr/>
          </p:nvSpPr>
          <p:spPr bwMode="hidden">
            <a:xfrm flipH="1" flipV="1">
              <a:off x="3456" y="3910"/>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sp>
          <p:nvSpPr>
            <p:cNvPr id="7197"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p>
          </p:txBody>
        </p:sp>
      </p:grpSp>
      <p:sp>
        <p:nvSpPr>
          <p:cNvPr id="1027" name="Rectangle 30"/>
          <p:cNvSpPr>
            <a:spLocks noGrp="1" noChangeArrowheads="1"/>
          </p:cNvSpPr>
          <p:nvPr>
            <p:ph type="title"/>
          </p:nvPr>
        </p:nvSpPr>
        <p:spPr bwMode="auto">
          <a:xfrm>
            <a:off x="685800" y="465138"/>
            <a:ext cx="7772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ru-RU" smtClean="0"/>
              <a:t>Образец заголовка</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200" name="Rectangle 32"/>
          <p:cNvSpPr>
            <a:spLocks noGrp="1" noChangeArrowheads="1"/>
          </p:cNvSpPr>
          <p:nvPr>
            <p:ph type="dt" sz="half" idx="2"/>
          </p:nvPr>
        </p:nvSpPr>
        <p:spPr bwMode="auto">
          <a:xfrm>
            <a:off x="712788" y="63134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defRPr/>
            </a:pPr>
            <a:endParaRPr lang="ru-RU"/>
          </a:p>
        </p:txBody>
      </p:sp>
      <p:sp>
        <p:nvSpPr>
          <p:cNvPr id="7201" name="Rectangle 33"/>
          <p:cNvSpPr>
            <a:spLocks noGrp="1" noChangeArrowheads="1"/>
          </p:cNvSpPr>
          <p:nvPr>
            <p:ph type="ftr" sz="quarter" idx="3"/>
          </p:nvPr>
        </p:nvSpPr>
        <p:spPr bwMode="auto">
          <a:xfrm>
            <a:off x="3151188" y="63134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a:defRPr/>
            </a:pPr>
            <a:endParaRPr lang="ru-RU"/>
          </a:p>
        </p:txBody>
      </p:sp>
      <p:sp>
        <p:nvSpPr>
          <p:cNvPr id="7202" name="Rectangle 34"/>
          <p:cNvSpPr>
            <a:spLocks noGrp="1" noChangeArrowheads="1"/>
          </p:cNvSpPr>
          <p:nvPr>
            <p:ph type="sldNum" sz="quarter" idx="4"/>
          </p:nvPr>
        </p:nvSpPr>
        <p:spPr bwMode="auto">
          <a:xfrm>
            <a:off x="6580188" y="63134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a:defRPr/>
            </a:pPr>
            <a:fld id="{4F644A19-E101-42DA-BBCC-3FA8BACF14D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brakadabra.fun/uploads/posts/2021-12/1640912274_1-abrakadabra-fun-p-fon-dlya-prezentatsii-po-kulturologii-1.jpg"/>
          <p:cNvPicPr>
            <a:picLocks noChangeAspect="1" noChangeArrowheads="1"/>
          </p:cNvPicPr>
          <p:nvPr/>
        </p:nvPicPr>
        <p:blipFill rotWithShape="1">
          <a:blip r:embed="rId3">
            <a:extLst>
              <a:ext uri="{28A0092B-C50C-407E-A947-70E740481C1C}">
                <a14:useLocalDpi xmlns:a14="http://schemas.microsoft.com/office/drawing/2010/main" val="0"/>
              </a:ext>
            </a:extLst>
          </a:blip>
          <a:srcRect r="18733"/>
          <a:stretch/>
        </p:blipFill>
        <p:spPr bwMode="auto">
          <a:xfrm>
            <a:off x="8460" y="-11653"/>
            <a:ext cx="9140278" cy="70223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188640"/>
            <a:ext cx="5184576" cy="3477875"/>
          </a:xfrm>
          <a:prstGeom prst="rect">
            <a:avLst/>
          </a:prstGeom>
          <a:noFill/>
        </p:spPr>
        <p:txBody>
          <a:bodyPr wrap="square" rtlCol="0">
            <a:spAutoFit/>
          </a:bodyPr>
          <a:lstStyle/>
          <a:p>
            <a:r>
              <a:rPr lang="ru-RU" sz="2800" i="1" dirty="0">
                <a:solidFill>
                  <a:srgbClr val="990000"/>
                </a:solidFill>
              </a:rPr>
              <a:t>Распалась цепь великая.</a:t>
            </a:r>
          </a:p>
          <a:p>
            <a:r>
              <a:rPr lang="ru-RU" sz="2800" i="1" dirty="0">
                <a:solidFill>
                  <a:srgbClr val="990000"/>
                </a:solidFill>
              </a:rPr>
              <a:t>Распалась и ударила</a:t>
            </a:r>
          </a:p>
          <a:p>
            <a:r>
              <a:rPr lang="ru-RU" sz="2800" i="1" dirty="0">
                <a:solidFill>
                  <a:srgbClr val="990000"/>
                </a:solidFill>
              </a:rPr>
              <a:t>Одним концом – по барину,</a:t>
            </a:r>
          </a:p>
          <a:p>
            <a:r>
              <a:rPr lang="ru-RU" sz="2800" i="1" dirty="0">
                <a:solidFill>
                  <a:srgbClr val="990000"/>
                </a:solidFill>
              </a:rPr>
              <a:t>Другим – по мужику.</a:t>
            </a:r>
          </a:p>
          <a:p>
            <a:endParaRPr lang="en-US" sz="2800" i="1" dirty="0" smtClean="0">
              <a:solidFill>
                <a:srgbClr val="990000"/>
              </a:solidFill>
            </a:endParaRPr>
          </a:p>
          <a:p>
            <a:r>
              <a:rPr lang="ru-RU" sz="2800" i="1" dirty="0">
                <a:solidFill>
                  <a:srgbClr val="990000"/>
                </a:solidFill>
              </a:rPr>
              <a:t> </a:t>
            </a:r>
          </a:p>
          <a:p>
            <a:r>
              <a:rPr lang="ru-RU" sz="2800" i="1" dirty="0">
                <a:solidFill>
                  <a:srgbClr val="990000"/>
                </a:solidFill>
              </a:rPr>
              <a:t>Н.А. Некрасов.</a:t>
            </a:r>
          </a:p>
          <a:p>
            <a:endParaRPr lang="ru-RU" dirty="0"/>
          </a:p>
        </p:txBody>
      </p:sp>
      <p:pic>
        <p:nvPicPr>
          <p:cNvPr id="1026" name="Picture 2" descr="https://cbs-bboldino.nnov.muzkult.ru/media/2021/01/29/1247020806/nekr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004048" y="188640"/>
            <a:ext cx="3880148" cy="4776777"/>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220072" y="5085184"/>
            <a:ext cx="3664123" cy="830997"/>
          </a:xfrm>
          <a:prstGeom prst="rect">
            <a:avLst/>
          </a:prstGeom>
          <a:ln>
            <a:solidFill>
              <a:srgbClr val="C00000"/>
            </a:solidFill>
          </a:ln>
        </p:spPr>
        <p:txBody>
          <a:bodyPr wrap="square">
            <a:spAutoFit/>
          </a:bodyPr>
          <a:lstStyle/>
          <a:p>
            <a:r>
              <a:rPr lang="ru-RU" b="1" i="1" dirty="0">
                <a:solidFill>
                  <a:srgbClr val="990000"/>
                </a:solidFill>
              </a:rPr>
              <a:t>Н.А. </a:t>
            </a:r>
            <a:r>
              <a:rPr lang="ru-RU" b="1" i="1" dirty="0" smtClean="0">
                <a:solidFill>
                  <a:srgbClr val="990000"/>
                </a:solidFill>
              </a:rPr>
              <a:t>Некрасов </a:t>
            </a:r>
            <a:r>
              <a:rPr lang="ru-RU" i="1" dirty="0" smtClean="0">
                <a:solidFill>
                  <a:srgbClr val="990000"/>
                </a:solidFill>
              </a:rPr>
              <a:t>- русский поэт, прозаик, публицист</a:t>
            </a:r>
            <a:endParaRPr lang="ru-RU" dirty="0"/>
          </a:p>
        </p:txBody>
      </p:sp>
    </p:spTree>
    <p:extLst>
      <p:ext uri="{BB962C8B-B14F-4D97-AF65-F5344CB8AC3E}">
        <p14:creationId xmlns:p14="http://schemas.microsoft.com/office/powerpoint/2010/main" val="1229460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brakadabra.fun/uploads/posts/2021-12/1640912274_1-abrakadabra-fun-p-fon-dlya-prezentatsii-po-kulturologii-1.jpg"/>
          <p:cNvPicPr>
            <a:picLocks noChangeAspect="1" noChangeArrowheads="1"/>
          </p:cNvPicPr>
          <p:nvPr/>
        </p:nvPicPr>
        <p:blipFill rotWithShape="1">
          <a:blip r:embed="rId2">
            <a:extLst>
              <a:ext uri="{28A0092B-C50C-407E-A947-70E740481C1C}">
                <a14:useLocalDpi xmlns:a14="http://schemas.microsoft.com/office/drawing/2010/main" val="0"/>
              </a:ext>
            </a:extLst>
          </a:blip>
          <a:srcRect r="18733"/>
          <a:stretch/>
        </p:blipFill>
        <p:spPr bwMode="auto">
          <a:xfrm>
            <a:off x="0" y="0"/>
            <a:ext cx="9140278" cy="7022391"/>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260648"/>
            <a:ext cx="5904656" cy="1938992"/>
          </a:xfrm>
          <a:prstGeom prst="rect">
            <a:avLst/>
          </a:prstGeom>
          <a:solidFill>
            <a:srgbClr val="FFFFCC"/>
          </a:solidFill>
          <a:ln>
            <a:solidFill>
              <a:srgbClr val="C0000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b="1" dirty="0" smtClean="0">
                <a:solidFill>
                  <a:srgbClr val="990000"/>
                </a:solidFill>
                <a:latin typeface="Times New Roman" panose="02020603050405020304" pitchFamily="18" charset="0"/>
                <a:cs typeface="Times New Roman" panose="02020603050405020304" pitchFamily="18" charset="0"/>
              </a:rPr>
              <a:t>«</a:t>
            </a:r>
            <a:r>
              <a:rPr lang="ru-RU" b="1" dirty="0" smtClean="0">
                <a:solidFill>
                  <a:srgbClr val="990000"/>
                </a:solidFill>
                <a:latin typeface="Times New Roman" panose="02020603050405020304" pitchFamily="18" charset="0"/>
                <a:cs typeface="Times New Roman" panose="02020603050405020304" pitchFamily="18" charset="0"/>
              </a:rPr>
              <a:t>и сами вы знаете, что существующий порядок владения душами не может оставаться неизменным. Лучше, если это произойдет сверху, нежели ждать, когда это свершится снизу»</a:t>
            </a:r>
            <a:endParaRPr lang="ru-RU" b="1" dirty="0">
              <a:solidFill>
                <a:srgbClr val="990000"/>
              </a:solidFill>
              <a:latin typeface="Times New Roman" panose="02020603050405020304" pitchFamily="18" charset="0"/>
              <a:cs typeface="Times New Roman" panose="02020603050405020304" pitchFamily="18" charset="0"/>
            </a:endParaRPr>
          </a:p>
        </p:txBody>
      </p:sp>
      <p:pic>
        <p:nvPicPr>
          <p:cNvPr id="5122" name="Picture 2" descr="https://www.berluki.ru/wp-content/uploads/2015/02/%D0%98%D0%BC%D0%BF%D0%B5%D1%80%D0%B0%D1%82%D0%BE%D1%80-%D0%90%D0%BB%D0%B5%D0%BA%D1%81%D0%B0%D0%BD%D0%B4%D1%80-I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716016" y="1628800"/>
            <a:ext cx="4306747" cy="514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142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brakadabra.fun/uploads/posts/2021-12/1640912274_1-abrakadabra-fun-p-fon-dlya-prezentatsii-po-kulturologii-1.jpg"/>
          <p:cNvPicPr>
            <a:picLocks noChangeAspect="1" noChangeArrowheads="1"/>
          </p:cNvPicPr>
          <p:nvPr/>
        </p:nvPicPr>
        <p:blipFill rotWithShape="1">
          <a:blip r:embed="rId2">
            <a:extLst>
              <a:ext uri="{28A0092B-C50C-407E-A947-70E740481C1C}">
                <a14:useLocalDpi xmlns:a14="http://schemas.microsoft.com/office/drawing/2010/main" val="0"/>
              </a:ext>
            </a:extLst>
          </a:blip>
          <a:srcRect r="18733"/>
          <a:stretch/>
        </p:blipFill>
        <p:spPr bwMode="auto">
          <a:xfrm>
            <a:off x="0" y="0"/>
            <a:ext cx="9140278" cy="7022391"/>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5536" y="764704"/>
            <a:ext cx="8460432" cy="4462760"/>
          </a:xfrm>
          <a:prstGeom prst="rect">
            <a:avLst/>
          </a:prstGeom>
          <a:solidFill>
            <a:srgbClr val="FFFFCC"/>
          </a:solidFill>
          <a:ln>
            <a:solidFill>
              <a:srgbClr val="C00000"/>
            </a:solidFill>
          </a:ln>
        </p:spPr>
        <p:style>
          <a:lnRef idx="1">
            <a:schemeClr val="accent2"/>
          </a:lnRef>
          <a:fillRef idx="2">
            <a:schemeClr val="accent2"/>
          </a:fillRef>
          <a:effectRef idx="1">
            <a:schemeClr val="accent2"/>
          </a:effectRef>
          <a:fontRef idx="minor">
            <a:schemeClr val="dk1"/>
          </a:fontRef>
        </p:style>
        <p:txBody>
          <a:bodyPr wrap="square">
            <a:spAutoFit/>
          </a:bodyPr>
          <a:lstStyle/>
          <a:p>
            <a:r>
              <a:rPr lang="ru-RU" sz="3600" i="1" dirty="0" smtClean="0">
                <a:solidFill>
                  <a:srgbClr val="990000"/>
                </a:solidFill>
                <a:latin typeface="Times New Roman" panose="02020603050405020304" pitchFamily="18" charset="0"/>
                <a:cs typeface="Times New Roman" panose="02020603050405020304" pitchFamily="18" charset="0"/>
              </a:rPr>
              <a:t> </a:t>
            </a:r>
            <a:r>
              <a:rPr lang="ru-RU" sz="3200" b="1" u="sng" dirty="0" smtClean="0">
                <a:solidFill>
                  <a:srgbClr val="990000"/>
                </a:solidFill>
                <a:latin typeface="Times New Roman" panose="02020603050405020304" pitchFamily="18" charset="0"/>
                <a:cs typeface="Times New Roman" panose="02020603050405020304" pitchFamily="18" charset="0"/>
              </a:rPr>
              <a:t>Этапы </a:t>
            </a:r>
            <a:r>
              <a:rPr lang="ru-RU" sz="3200" b="1" u="sng" dirty="0">
                <a:solidFill>
                  <a:srgbClr val="990000"/>
                </a:solidFill>
                <a:latin typeface="Times New Roman" panose="02020603050405020304" pitchFamily="18" charset="0"/>
                <a:cs typeface="Times New Roman" panose="02020603050405020304" pitchFamily="18" charset="0"/>
              </a:rPr>
              <a:t>подготовки отмены крепостного </a:t>
            </a:r>
            <a:r>
              <a:rPr lang="ru-RU" sz="3200" b="1" u="sng" dirty="0" smtClean="0">
                <a:solidFill>
                  <a:srgbClr val="990000"/>
                </a:solidFill>
                <a:latin typeface="Times New Roman" panose="02020603050405020304" pitchFamily="18" charset="0"/>
                <a:cs typeface="Times New Roman" panose="02020603050405020304" pitchFamily="18" charset="0"/>
              </a:rPr>
              <a:t>права:</a:t>
            </a:r>
            <a:endParaRPr lang="ru-RU" sz="3200" b="1" u="sng" dirty="0">
              <a:solidFill>
                <a:srgbClr val="990000"/>
              </a:solidFill>
              <a:latin typeface="Times New Roman" panose="02020603050405020304" pitchFamily="18" charset="0"/>
              <a:cs typeface="Times New Roman" panose="02020603050405020304" pitchFamily="18" charset="0"/>
            </a:endParaRPr>
          </a:p>
          <a:p>
            <a:r>
              <a:rPr lang="ru-RU" sz="3200" b="1" dirty="0" smtClean="0">
                <a:solidFill>
                  <a:srgbClr val="990000"/>
                </a:solidFill>
                <a:latin typeface="Times New Roman" panose="02020603050405020304" pitchFamily="18" charset="0"/>
                <a:cs typeface="Times New Roman" panose="02020603050405020304" pitchFamily="18" charset="0"/>
              </a:rPr>
              <a:t>1857 </a:t>
            </a:r>
            <a:r>
              <a:rPr lang="ru-RU" sz="3200" b="1" dirty="0">
                <a:solidFill>
                  <a:srgbClr val="990000"/>
                </a:solidFill>
                <a:latin typeface="Times New Roman" panose="02020603050405020304" pitchFamily="18" charset="0"/>
                <a:cs typeface="Times New Roman" panose="02020603050405020304" pitchFamily="18" charset="0"/>
              </a:rPr>
              <a:t>г. </a:t>
            </a:r>
            <a:r>
              <a:rPr lang="ru-RU" sz="2800" dirty="0">
                <a:solidFill>
                  <a:srgbClr val="990000"/>
                </a:solidFill>
                <a:latin typeface="Times New Roman" panose="02020603050405020304" pitchFamily="18" charset="0"/>
                <a:cs typeface="Times New Roman" panose="02020603050405020304" pitchFamily="18" charset="0"/>
              </a:rPr>
              <a:t>– образование Секретного комитета </a:t>
            </a:r>
            <a:endParaRPr lang="ru-RU" sz="2800" dirty="0" smtClean="0">
              <a:solidFill>
                <a:srgbClr val="990000"/>
              </a:solidFill>
              <a:latin typeface="Times New Roman" panose="02020603050405020304" pitchFamily="18" charset="0"/>
              <a:cs typeface="Times New Roman" panose="02020603050405020304" pitchFamily="18" charset="0"/>
            </a:endParaRPr>
          </a:p>
          <a:p>
            <a:r>
              <a:rPr lang="ru-RU" sz="3200" b="1" dirty="0" smtClean="0">
                <a:solidFill>
                  <a:srgbClr val="990000"/>
                </a:solidFill>
                <a:latin typeface="Times New Roman" panose="02020603050405020304" pitchFamily="18" charset="0"/>
                <a:cs typeface="Times New Roman" panose="02020603050405020304" pitchFamily="18" charset="0"/>
              </a:rPr>
              <a:t>1858 </a:t>
            </a:r>
            <a:r>
              <a:rPr lang="ru-RU" sz="3200" b="1" dirty="0">
                <a:solidFill>
                  <a:srgbClr val="990000"/>
                </a:solidFill>
                <a:latin typeface="Times New Roman" panose="02020603050405020304" pitchFamily="18" charset="0"/>
                <a:cs typeface="Times New Roman" panose="02020603050405020304" pitchFamily="18" charset="0"/>
              </a:rPr>
              <a:t>г. </a:t>
            </a:r>
            <a:r>
              <a:rPr lang="ru-RU" sz="2800" dirty="0">
                <a:solidFill>
                  <a:srgbClr val="990000"/>
                </a:solidFill>
                <a:latin typeface="Times New Roman" panose="02020603050405020304" pitchFamily="18" charset="0"/>
                <a:cs typeface="Times New Roman" panose="02020603050405020304" pitchFamily="18" charset="0"/>
              </a:rPr>
              <a:t>– секретный комитет переименован в Главный комитет по крепостному делу.</a:t>
            </a:r>
          </a:p>
          <a:p>
            <a:r>
              <a:rPr lang="ru-RU" sz="3200" b="1" dirty="0" smtClean="0">
                <a:solidFill>
                  <a:srgbClr val="990000"/>
                </a:solidFill>
                <a:latin typeface="Times New Roman" panose="02020603050405020304" pitchFamily="18" charset="0"/>
                <a:cs typeface="Times New Roman" panose="02020603050405020304" pitchFamily="18" charset="0"/>
              </a:rPr>
              <a:t>1859 </a:t>
            </a:r>
            <a:r>
              <a:rPr lang="ru-RU" sz="3200" b="1" dirty="0">
                <a:solidFill>
                  <a:srgbClr val="990000"/>
                </a:solidFill>
                <a:latin typeface="Times New Roman" panose="02020603050405020304" pitchFamily="18" charset="0"/>
                <a:cs typeface="Times New Roman" panose="02020603050405020304" pitchFamily="18" charset="0"/>
              </a:rPr>
              <a:t>г</a:t>
            </a:r>
            <a:r>
              <a:rPr lang="ru-RU" sz="3200" dirty="0">
                <a:solidFill>
                  <a:srgbClr val="990000"/>
                </a:solidFill>
                <a:latin typeface="Times New Roman" panose="02020603050405020304" pitchFamily="18" charset="0"/>
                <a:cs typeface="Times New Roman" panose="02020603050405020304" pitchFamily="18" charset="0"/>
              </a:rPr>
              <a:t>.- </a:t>
            </a:r>
            <a:r>
              <a:rPr lang="ru-RU" sz="2800" dirty="0">
                <a:solidFill>
                  <a:srgbClr val="990000"/>
                </a:solidFill>
                <a:latin typeface="Times New Roman" panose="02020603050405020304" pitchFamily="18" charset="0"/>
                <a:cs typeface="Times New Roman" panose="02020603050405020304" pitchFamily="18" charset="0"/>
              </a:rPr>
              <a:t>учреждена Редакционная комиссия. Председателем назначен генерал Я.И</a:t>
            </a:r>
            <a:r>
              <a:rPr lang="ru-RU" sz="2800" dirty="0" smtClean="0">
                <a:solidFill>
                  <a:srgbClr val="990000"/>
                </a:solidFill>
                <a:latin typeface="Times New Roman" panose="02020603050405020304" pitchFamily="18" charset="0"/>
                <a:cs typeface="Times New Roman" panose="02020603050405020304" pitchFamily="18" charset="0"/>
              </a:rPr>
              <a:t>. Ростовцев</a:t>
            </a:r>
            <a:r>
              <a:rPr lang="ru-RU" sz="2800" dirty="0">
                <a:solidFill>
                  <a:srgbClr val="990000"/>
                </a:solidFill>
                <a:latin typeface="Times New Roman" panose="02020603050405020304" pitchFamily="18" charset="0"/>
                <a:cs typeface="Times New Roman" panose="02020603050405020304" pitchFamily="18" charset="0"/>
              </a:rPr>
              <a:t>.</a:t>
            </a:r>
          </a:p>
          <a:p>
            <a:r>
              <a:rPr lang="ru-RU" sz="3200" b="1" dirty="0">
                <a:solidFill>
                  <a:srgbClr val="990000"/>
                </a:solidFill>
                <a:latin typeface="Times New Roman" panose="02020603050405020304" pitchFamily="18" charset="0"/>
                <a:cs typeface="Times New Roman" panose="02020603050405020304" pitchFamily="18" charset="0"/>
              </a:rPr>
              <a:t>1860 г. </a:t>
            </a:r>
            <a:r>
              <a:rPr lang="ru-RU" sz="2800" dirty="0">
                <a:solidFill>
                  <a:srgbClr val="990000"/>
                </a:solidFill>
                <a:latin typeface="Times New Roman" panose="02020603050405020304" pitchFamily="18" charset="0"/>
                <a:cs typeface="Times New Roman" panose="02020603050405020304" pitchFamily="18" charset="0"/>
              </a:rPr>
              <a:t>– все материалы переданы в главный комитет, а потом в Государственный совет для обсуждения</a:t>
            </a:r>
            <a:r>
              <a:rPr lang="ru-RU" sz="3200" dirty="0">
                <a:solidFill>
                  <a:srgbClr val="99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92528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abrakadabra.fun/uploads/posts/2021-12/1640912274_1-abrakadabra-fun-p-fon-dlya-prezentatsii-po-kulturologii-1.jpg"/>
          <p:cNvPicPr>
            <a:picLocks noChangeAspect="1" noChangeArrowheads="1"/>
          </p:cNvPicPr>
          <p:nvPr/>
        </p:nvPicPr>
        <p:blipFill rotWithShape="1">
          <a:blip r:embed="rId2">
            <a:extLst>
              <a:ext uri="{28A0092B-C50C-407E-A947-70E740481C1C}">
                <a14:useLocalDpi xmlns:a14="http://schemas.microsoft.com/office/drawing/2010/main" val="0"/>
              </a:ext>
            </a:extLst>
          </a:blip>
          <a:srcRect r="18733"/>
          <a:stretch/>
        </p:blipFill>
        <p:spPr bwMode="auto">
          <a:xfrm>
            <a:off x="0" y="0"/>
            <a:ext cx="9140278" cy="7022391"/>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262846"/>
            <a:ext cx="8352928" cy="1815882"/>
          </a:xfrm>
          <a:prstGeom prst="rect">
            <a:avLst/>
          </a:prstGeom>
          <a:solidFill>
            <a:srgbClr val="FFFFCC"/>
          </a:solidFill>
          <a:ln>
            <a:solidFill>
              <a:srgbClr val="C00000"/>
            </a:solidFill>
          </a:ln>
        </p:spPr>
        <p:style>
          <a:lnRef idx="1">
            <a:schemeClr val="accent2"/>
          </a:lnRef>
          <a:fillRef idx="2">
            <a:schemeClr val="accent2"/>
          </a:fillRef>
          <a:effectRef idx="1">
            <a:schemeClr val="accent2"/>
          </a:effectRef>
          <a:fontRef idx="minor">
            <a:schemeClr val="dk1"/>
          </a:fontRef>
        </p:style>
        <p:txBody>
          <a:bodyPr wrap="square">
            <a:spAutoFit/>
          </a:bodyPr>
          <a:lstStyle/>
          <a:p>
            <a:r>
              <a:rPr lang="ru-RU" sz="2800" b="1" dirty="0" smtClean="0">
                <a:solidFill>
                  <a:srgbClr val="990000"/>
                </a:solidFill>
              </a:rPr>
              <a:t>Варианты освобождения крестьян:</a:t>
            </a:r>
          </a:p>
          <a:p>
            <a:pPr marL="457200" indent="-457200">
              <a:buAutoNum type="arabicPeriod"/>
            </a:pPr>
            <a:r>
              <a:rPr lang="ru-RU" sz="2800" dirty="0" smtClean="0">
                <a:solidFill>
                  <a:srgbClr val="990000"/>
                </a:solidFill>
              </a:rPr>
              <a:t>Освобождение крестьян с землей за выкуп.</a:t>
            </a:r>
          </a:p>
          <a:p>
            <a:pPr marL="457200" indent="-457200">
              <a:buAutoNum type="arabicPeriod"/>
            </a:pPr>
            <a:r>
              <a:rPr lang="ru-RU" sz="2800" dirty="0" smtClean="0">
                <a:solidFill>
                  <a:srgbClr val="990000"/>
                </a:solidFill>
              </a:rPr>
              <a:t>Освобождение крестьян без земли.</a:t>
            </a:r>
          </a:p>
          <a:p>
            <a:pPr marL="457200" indent="-457200">
              <a:buAutoNum type="arabicPeriod"/>
            </a:pPr>
            <a:r>
              <a:rPr lang="ru-RU" sz="2800" dirty="0" smtClean="0">
                <a:solidFill>
                  <a:srgbClr val="990000"/>
                </a:solidFill>
              </a:rPr>
              <a:t>Освобождение крестьян с землей без выкупа</a:t>
            </a:r>
            <a:r>
              <a:rPr lang="ru-RU" sz="1800" dirty="0" smtClean="0">
                <a:solidFill>
                  <a:srgbClr val="990000"/>
                </a:solidFill>
              </a:rPr>
              <a:t>.</a:t>
            </a:r>
            <a:endParaRPr lang="ru-RU" sz="1800" dirty="0">
              <a:solidFill>
                <a:srgbClr val="990000"/>
              </a:solidFill>
            </a:endParaRPr>
          </a:p>
        </p:txBody>
      </p:sp>
      <p:pic>
        <p:nvPicPr>
          <p:cNvPr id="8194" name="Picture 2" descr="https://avatars.dzeninfra.ru/get-zen_doc/5022901/pub_63e793dfe6355020557c1ea2_63e79430f6b959602e66bfbd/scale_1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276872"/>
            <a:ext cx="3307312" cy="4266594"/>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488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brakadabra.fun/uploads/posts/2021-12/1640912274_1-abrakadabra-fun-p-fon-dlya-prezentatsii-po-kulturologii-1.jpg"/>
          <p:cNvPicPr>
            <a:picLocks noChangeAspect="1" noChangeArrowheads="1"/>
          </p:cNvPicPr>
          <p:nvPr/>
        </p:nvPicPr>
        <p:blipFill rotWithShape="1">
          <a:blip r:embed="rId2">
            <a:extLst>
              <a:ext uri="{28A0092B-C50C-407E-A947-70E740481C1C}">
                <a14:useLocalDpi xmlns:a14="http://schemas.microsoft.com/office/drawing/2010/main" val="0"/>
              </a:ext>
            </a:extLst>
          </a:blip>
          <a:srcRect r="18733"/>
          <a:stretch/>
        </p:blipFill>
        <p:spPr bwMode="auto">
          <a:xfrm>
            <a:off x="0" y="0"/>
            <a:ext cx="9140278" cy="7022391"/>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260648"/>
            <a:ext cx="8568952" cy="3108543"/>
          </a:xfrm>
          <a:prstGeom prst="rect">
            <a:avLst/>
          </a:prstGeom>
          <a:solidFill>
            <a:srgbClr val="FFFFCC"/>
          </a:solidFill>
          <a:ln>
            <a:solidFill>
              <a:srgbClr val="C00000"/>
            </a:solidFill>
          </a:ln>
        </p:spPr>
        <p:txBody>
          <a:bodyPr wrap="square">
            <a:spAutoFit/>
          </a:bodyPr>
          <a:lstStyle/>
          <a:p>
            <a:pPr algn="just"/>
            <a:r>
              <a:rPr lang="ru-RU" sz="3600" b="1" i="1" dirty="0" smtClean="0">
                <a:solidFill>
                  <a:srgbClr val="990000"/>
                </a:solidFill>
              </a:rPr>
              <a:t>19.02.1861г</a:t>
            </a:r>
            <a:r>
              <a:rPr lang="ru-RU" sz="3600" b="1" i="1" dirty="0">
                <a:solidFill>
                  <a:srgbClr val="990000"/>
                </a:solidFill>
              </a:rPr>
              <a:t>. </a:t>
            </a:r>
            <a:r>
              <a:rPr lang="ru-RU" sz="3600" b="1" i="1" dirty="0" smtClean="0">
                <a:solidFill>
                  <a:srgbClr val="990000"/>
                </a:solidFill>
              </a:rPr>
              <a:t>- </a:t>
            </a:r>
            <a:r>
              <a:rPr lang="ru-RU" sz="3200" dirty="0" smtClean="0">
                <a:solidFill>
                  <a:srgbClr val="990000"/>
                </a:solidFill>
              </a:rPr>
              <a:t>Александр </a:t>
            </a:r>
            <a:r>
              <a:rPr lang="en-US" sz="3200" dirty="0">
                <a:solidFill>
                  <a:srgbClr val="990000"/>
                </a:solidFill>
              </a:rPr>
              <a:t>II</a:t>
            </a:r>
            <a:r>
              <a:rPr lang="ru-RU" sz="3200" dirty="0">
                <a:solidFill>
                  <a:srgbClr val="990000"/>
                </a:solidFill>
              </a:rPr>
              <a:t> подписал Манифест «О даровании крестьянским людям прав состояния свободных сельских обывателей и об устройстве их быта» и «Положение о крестьянах, вышедших из крепостной зависимости»</a:t>
            </a:r>
          </a:p>
        </p:txBody>
      </p:sp>
    </p:spTree>
    <p:extLst>
      <p:ext uri="{BB962C8B-B14F-4D97-AF65-F5344CB8AC3E}">
        <p14:creationId xmlns:p14="http://schemas.microsoft.com/office/powerpoint/2010/main" val="1399821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c.pics.livejournal.com/maugletta/4265637/619301/619301_original.jpg"/>
          <p:cNvPicPr>
            <a:picLocks noChangeAspect="1" noChangeArrowheads="1"/>
          </p:cNvPicPr>
          <p:nvPr/>
        </p:nvPicPr>
        <p:blipFill rotWithShape="1">
          <a:blip r:embed="rId2">
            <a:extLst>
              <a:ext uri="{28A0092B-C50C-407E-A947-70E740481C1C}">
                <a14:useLocalDpi xmlns:a14="http://schemas.microsoft.com/office/drawing/2010/main" val="0"/>
              </a:ext>
            </a:extLst>
          </a:blip>
          <a:srcRect l="7890" t="-429" r="3489" b="1"/>
          <a:stretch/>
        </p:blipFill>
        <p:spPr bwMode="auto">
          <a:xfrm>
            <a:off x="0" y="-99392"/>
            <a:ext cx="9344161" cy="7056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98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brakadabra.fun/uploads/posts/2021-12/1640912274_1-abrakadabra-fun-p-fon-dlya-prezentatsii-po-kulturologii-1.jpg"/>
          <p:cNvPicPr>
            <a:picLocks noChangeAspect="1" noChangeArrowheads="1"/>
          </p:cNvPicPr>
          <p:nvPr/>
        </p:nvPicPr>
        <p:blipFill rotWithShape="1">
          <a:blip r:embed="rId2">
            <a:extLst>
              <a:ext uri="{28A0092B-C50C-407E-A947-70E740481C1C}">
                <a14:useLocalDpi xmlns:a14="http://schemas.microsoft.com/office/drawing/2010/main" val="0"/>
              </a:ext>
            </a:extLst>
          </a:blip>
          <a:srcRect r="18733"/>
          <a:stretch/>
        </p:blipFill>
        <p:spPr bwMode="auto">
          <a:xfrm>
            <a:off x="0" y="0"/>
            <a:ext cx="9140278" cy="7022391"/>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19672" y="332656"/>
            <a:ext cx="6335004" cy="646331"/>
          </a:xfrm>
          <a:prstGeom prst="rect">
            <a:avLst/>
          </a:prstGeom>
        </p:spPr>
        <p:txBody>
          <a:bodyPr wrap="none">
            <a:spAutoFit/>
          </a:bodyPr>
          <a:lstStyle/>
          <a:p>
            <a:r>
              <a:rPr lang="ru-RU" sz="3600" b="1" dirty="0">
                <a:solidFill>
                  <a:srgbClr val="990000"/>
                </a:solidFill>
              </a:rPr>
              <a:t>Крестьяне читают Манифест</a:t>
            </a:r>
          </a:p>
        </p:txBody>
      </p:sp>
      <p:pic>
        <p:nvPicPr>
          <p:cNvPr id="26626" name="Picture 2" descr="C:\Users\1\Desktop\открытый урок\к уроку\реформа.jpg"/>
          <p:cNvPicPr>
            <a:picLocks noChangeAspect="1" noChangeArrowheads="1"/>
          </p:cNvPicPr>
          <p:nvPr/>
        </p:nvPicPr>
        <p:blipFill rotWithShape="1">
          <a:blip r:embed="rId3">
            <a:extLst>
              <a:ext uri="{28A0092B-C50C-407E-A947-70E740481C1C}">
                <a14:useLocalDpi xmlns:a14="http://schemas.microsoft.com/office/drawing/2010/main" val="0"/>
              </a:ext>
            </a:extLst>
          </a:blip>
          <a:srcRect l="-1" t="23204" r="-215"/>
          <a:stretch/>
        </p:blipFill>
        <p:spPr bwMode="auto">
          <a:xfrm>
            <a:off x="30209" y="1373346"/>
            <a:ext cx="9113791" cy="564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242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brakadabra.fun/uploads/posts/2021-12/1640912274_1-abrakadabra-fun-p-fon-dlya-prezentatsii-po-kulturologii-1.jpg"/>
          <p:cNvPicPr>
            <a:picLocks noChangeAspect="1" noChangeArrowheads="1"/>
          </p:cNvPicPr>
          <p:nvPr/>
        </p:nvPicPr>
        <p:blipFill rotWithShape="1">
          <a:blip r:embed="rId2">
            <a:extLst>
              <a:ext uri="{28A0092B-C50C-407E-A947-70E740481C1C}">
                <a14:useLocalDpi xmlns:a14="http://schemas.microsoft.com/office/drawing/2010/main" val="0"/>
              </a:ext>
            </a:extLst>
          </a:blip>
          <a:srcRect r="18733"/>
          <a:stretch/>
        </p:blipFill>
        <p:spPr bwMode="auto">
          <a:xfrm>
            <a:off x="0" y="0"/>
            <a:ext cx="9140278" cy="7022391"/>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pic>
        <p:nvPicPr>
          <p:cNvPr id="8194" name="Picture 2" descr="https://sun9-40.userapi.com/impg/xbS9FmEH6V2JXHNDWjpmp0CoJSC5MZHOPch8NA/KTzGZ742njI.jpg?size=1032x1363&amp;quality=95&amp;sign=b24c08689de102e28af60c49544c50f2&amp;type=album"/>
          <p:cNvPicPr>
            <a:picLocks noChangeAspect="1" noChangeArrowheads="1"/>
          </p:cNvPicPr>
          <p:nvPr/>
        </p:nvPicPr>
        <p:blipFill rotWithShape="1">
          <a:blip r:embed="rId3">
            <a:extLst>
              <a:ext uri="{28A0092B-C50C-407E-A947-70E740481C1C}">
                <a14:useLocalDpi xmlns:a14="http://schemas.microsoft.com/office/drawing/2010/main" val="0"/>
              </a:ext>
            </a:extLst>
          </a:blip>
          <a:srcRect b="39646"/>
          <a:stretch/>
        </p:blipFill>
        <p:spPr bwMode="auto">
          <a:xfrm>
            <a:off x="323528" y="54714"/>
            <a:ext cx="8715942" cy="6947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464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brakadabra.fun/uploads/posts/2021-12/1640912274_1-abrakadabra-fun-p-fon-dlya-prezentatsii-po-kulturologii-1.jpg"/>
          <p:cNvPicPr>
            <a:picLocks noChangeAspect="1" noChangeArrowheads="1"/>
          </p:cNvPicPr>
          <p:nvPr/>
        </p:nvPicPr>
        <p:blipFill rotWithShape="1">
          <a:blip r:embed="rId2">
            <a:extLst>
              <a:ext uri="{28A0092B-C50C-407E-A947-70E740481C1C}">
                <a14:useLocalDpi xmlns:a14="http://schemas.microsoft.com/office/drawing/2010/main" val="0"/>
              </a:ext>
            </a:extLst>
          </a:blip>
          <a:srcRect r="18733"/>
          <a:stretch/>
        </p:blipFill>
        <p:spPr bwMode="auto">
          <a:xfrm>
            <a:off x="0" y="0"/>
            <a:ext cx="9140278" cy="7022391"/>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91579" y="260648"/>
            <a:ext cx="7632848" cy="584775"/>
          </a:xfrm>
          <a:prstGeom prst="rect">
            <a:avLst/>
          </a:prstGeom>
          <a:solidFill>
            <a:srgbClr val="FFFFCC"/>
          </a:solidFill>
          <a:ln>
            <a:solidFill>
              <a:srgbClr val="C00000"/>
            </a:solidFill>
          </a:ln>
        </p:spPr>
        <p:txBody>
          <a:bodyPr wrap="square">
            <a:spAutoFit/>
          </a:bodyPr>
          <a:lstStyle/>
          <a:p>
            <a:r>
              <a:rPr lang="ru-RU" i="1" dirty="0" smtClean="0"/>
              <a:t>   </a:t>
            </a:r>
            <a:r>
              <a:rPr lang="ru-RU" sz="3200" b="1" dirty="0" smtClean="0">
                <a:solidFill>
                  <a:srgbClr val="990000"/>
                </a:solidFill>
              </a:rPr>
              <a:t>Выступление </a:t>
            </a:r>
            <a:r>
              <a:rPr lang="ru-RU" sz="3200" b="1" dirty="0">
                <a:solidFill>
                  <a:srgbClr val="990000"/>
                </a:solidFill>
              </a:rPr>
              <a:t>крестьян в селе Бездна</a:t>
            </a:r>
            <a:r>
              <a:rPr lang="ru-RU" i="1" dirty="0"/>
              <a:t>.</a:t>
            </a:r>
            <a:endParaRPr lang="ru-RU" dirty="0"/>
          </a:p>
        </p:txBody>
      </p:sp>
      <p:pic>
        <p:nvPicPr>
          <p:cNvPr id="25602" name="Picture 2" descr="C:\Users\1\Desktop\открытый урок\к уроку\деревня бездна.jpg"/>
          <p:cNvPicPr>
            <a:picLocks noChangeAspect="1" noChangeArrowheads="1"/>
          </p:cNvPicPr>
          <p:nvPr/>
        </p:nvPicPr>
        <p:blipFill rotWithShape="1">
          <a:blip r:embed="rId3">
            <a:extLst>
              <a:ext uri="{28A0092B-C50C-407E-A947-70E740481C1C}">
                <a14:useLocalDpi xmlns:a14="http://schemas.microsoft.com/office/drawing/2010/main" val="0"/>
              </a:ext>
            </a:extLst>
          </a:blip>
          <a:srcRect l="4834" t="2155" r="4751" b="19018"/>
          <a:stretch/>
        </p:blipFill>
        <p:spPr bwMode="auto">
          <a:xfrm>
            <a:off x="213655" y="1129950"/>
            <a:ext cx="8712967" cy="5607913"/>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867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brakadabra.fun/uploads/posts/2021-12/1640912274_1-abrakadabra-fun-p-fon-dlya-prezentatsii-po-kulturologii-1.jpg"/>
          <p:cNvPicPr>
            <a:picLocks noChangeAspect="1" noChangeArrowheads="1"/>
          </p:cNvPicPr>
          <p:nvPr/>
        </p:nvPicPr>
        <p:blipFill rotWithShape="1">
          <a:blip r:embed="rId3">
            <a:extLst>
              <a:ext uri="{28A0092B-C50C-407E-A947-70E740481C1C}">
                <a14:useLocalDpi xmlns:a14="http://schemas.microsoft.com/office/drawing/2010/main" val="0"/>
              </a:ext>
            </a:extLst>
          </a:blip>
          <a:srcRect r="18733"/>
          <a:stretch/>
        </p:blipFill>
        <p:spPr bwMode="auto">
          <a:xfrm>
            <a:off x="8460" y="-11653"/>
            <a:ext cx="9140278" cy="70223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188640"/>
            <a:ext cx="5184576" cy="3477875"/>
          </a:xfrm>
          <a:prstGeom prst="rect">
            <a:avLst/>
          </a:prstGeom>
          <a:noFill/>
        </p:spPr>
        <p:txBody>
          <a:bodyPr wrap="square" rtlCol="0">
            <a:spAutoFit/>
          </a:bodyPr>
          <a:lstStyle/>
          <a:p>
            <a:r>
              <a:rPr lang="ru-RU" sz="2800" i="1" dirty="0">
                <a:solidFill>
                  <a:srgbClr val="990000"/>
                </a:solidFill>
              </a:rPr>
              <a:t>Распалась цепь великая.</a:t>
            </a:r>
          </a:p>
          <a:p>
            <a:r>
              <a:rPr lang="ru-RU" sz="2800" i="1" dirty="0">
                <a:solidFill>
                  <a:srgbClr val="990000"/>
                </a:solidFill>
              </a:rPr>
              <a:t>Распалась и ударила</a:t>
            </a:r>
          </a:p>
          <a:p>
            <a:r>
              <a:rPr lang="ru-RU" sz="2800" i="1" dirty="0">
                <a:solidFill>
                  <a:srgbClr val="990000"/>
                </a:solidFill>
              </a:rPr>
              <a:t>Одним концом – по барину,</a:t>
            </a:r>
          </a:p>
          <a:p>
            <a:r>
              <a:rPr lang="ru-RU" sz="2800" i="1" dirty="0">
                <a:solidFill>
                  <a:srgbClr val="990000"/>
                </a:solidFill>
              </a:rPr>
              <a:t>Другим – по мужику.</a:t>
            </a:r>
          </a:p>
          <a:p>
            <a:endParaRPr lang="en-US" sz="2800" i="1" dirty="0" smtClean="0">
              <a:solidFill>
                <a:srgbClr val="990000"/>
              </a:solidFill>
            </a:endParaRPr>
          </a:p>
          <a:p>
            <a:r>
              <a:rPr lang="ru-RU" sz="2800" i="1" dirty="0">
                <a:solidFill>
                  <a:srgbClr val="990000"/>
                </a:solidFill>
              </a:rPr>
              <a:t> </a:t>
            </a:r>
          </a:p>
          <a:p>
            <a:r>
              <a:rPr lang="ru-RU" sz="2800" i="1" dirty="0">
                <a:solidFill>
                  <a:srgbClr val="990000"/>
                </a:solidFill>
              </a:rPr>
              <a:t>Н.А. Некрасов.</a:t>
            </a:r>
          </a:p>
          <a:p>
            <a:endParaRPr lang="ru-RU" dirty="0"/>
          </a:p>
        </p:txBody>
      </p:sp>
      <p:pic>
        <p:nvPicPr>
          <p:cNvPr id="1026" name="Picture 2" descr="https://cbs-bboldino.nnov.muzkult.ru/media/2021/01/29/1247020806/nekr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004048" y="188640"/>
            <a:ext cx="3880148" cy="4776777"/>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220072" y="5085184"/>
            <a:ext cx="3664123" cy="830997"/>
          </a:xfrm>
          <a:prstGeom prst="rect">
            <a:avLst/>
          </a:prstGeom>
          <a:ln>
            <a:solidFill>
              <a:srgbClr val="C00000"/>
            </a:solidFill>
          </a:ln>
        </p:spPr>
        <p:txBody>
          <a:bodyPr wrap="square">
            <a:spAutoFit/>
          </a:bodyPr>
          <a:lstStyle/>
          <a:p>
            <a:r>
              <a:rPr lang="ru-RU" b="1" i="1" dirty="0">
                <a:solidFill>
                  <a:srgbClr val="990000"/>
                </a:solidFill>
              </a:rPr>
              <a:t>Н.А. </a:t>
            </a:r>
            <a:r>
              <a:rPr lang="ru-RU" b="1" i="1" dirty="0" smtClean="0">
                <a:solidFill>
                  <a:srgbClr val="990000"/>
                </a:solidFill>
              </a:rPr>
              <a:t>Некрасов </a:t>
            </a:r>
            <a:r>
              <a:rPr lang="ru-RU" i="1" dirty="0" smtClean="0">
                <a:solidFill>
                  <a:srgbClr val="990000"/>
                </a:solidFill>
              </a:rPr>
              <a:t>- русский поэт, прозаик, публицист</a:t>
            </a:r>
            <a:endParaRPr lang="ru-RU" dirty="0"/>
          </a:p>
        </p:txBody>
      </p:sp>
    </p:spTree>
    <p:extLst>
      <p:ext uri="{BB962C8B-B14F-4D97-AF65-F5344CB8AC3E}">
        <p14:creationId xmlns:p14="http://schemas.microsoft.com/office/powerpoint/2010/main" val="4169434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abrakadabra.fun/uploads/posts/2021-12/1640912274_1-abrakadabra-fun-p-fon-dlya-prezentatsii-po-kulturologii-1.jpg"/>
          <p:cNvPicPr>
            <a:picLocks noChangeAspect="1" noChangeArrowheads="1"/>
          </p:cNvPicPr>
          <p:nvPr/>
        </p:nvPicPr>
        <p:blipFill rotWithShape="1">
          <a:blip r:embed="rId2">
            <a:extLst>
              <a:ext uri="{28A0092B-C50C-407E-A947-70E740481C1C}">
                <a14:useLocalDpi xmlns:a14="http://schemas.microsoft.com/office/drawing/2010/main" val="0"/>
              </a:ext>
            </a:extLst>
          </a:blip>
          <a:srcRect r="18733"/>
          <a:stretch/>
        </p:blipFill>
        <p:spPr bwMode="auto">
          <a:xfrm>
            <a:off x="8460" y="-11653"/>
            <a:ext cx="9140278" cy="702239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88072" y="416340"/>
            <a:ext cx="7920880" cy="707886"/>
          </a:xfrm>
          <a:prstGeom prst="rect">
            <a:avLst/>
          </a:prstGeom>
        </p:spPr>
        <p:txBody>
          <a:bodyPr wrap="square">
            <a:spAutoFit/>
          </a:bodyPr>
          <a:lstStyle/>
          <a:p>
            <a:r>
              <a:rPr lang="ru-RU" sz="4000" b="1" dirty="0" smtClean="0"/>
              <a:t>                         </a:t>
            </a:r>
            <a:r>
              <a:rPr lang="en-US" sz="4000" b="1" dirty="0" smtClean="0"/>
              <a:t> </a:t>
            </a:r>
            <a:endParaRPr lang="ru-RU" sz="4000" b="1" dirty="0"/>
          </a:p>
        </p:txBody>
      </p:sp>
      <p:graphicFrame>
        <p:nvGraphicFramePr>
          <p:cNvPr id="4" name="Таблица 3"/>
          <p:cNvGraphicFramePr>
            <a:graphicFrameLocks noGrp="1"/>
          </p:cNvGraphicFramePr>
          <p:nvPr>
            <p:extLst>
              <p:ext uri="{D42A27DB-BD31-4B8C-83A1-F6EECF244321}">
                <p14:modId xmlns:p14="http://schemas.microsoft.com/office/powerpoint/2010/main" val="1325617545"/>
              </p:ext>
            </p:extLst>
          </p:nvPr>
        </p:nvGraphicFramePr>
        <p:xfrm>
          <a:off x="340000" y="908720"/>
          <a:ext cx="8568952" cy="5048827"/>
        </p:xfrm>
        <a:graphic>
          <a:graphicData uri="http://schemas.openxmlformats.org/drawingml/2006/table">
            <a:tbl>
              <a:tblPr firstRow="1" bandRow="1">
                <a:tableStyleId>{8A107856-5554-42FB-B03E-39F5DBC370BA}</a:tableStyleId>
              </a:tblPr>
              <a:tblGrid>
                <a:gridCol w="1983900">
                  <a:extLst>
                    <a:ext uri="{9D8B030D-6E8A-4147-A177-3AD203B41FA5}">
                      <a16:colId xmlns:a16="http://schemas.microsoft.com/office/drawing/2014/main" val="20000"/>
                    </a:ext>
                  </a:extLst>
                </a:gridCol>
                <a:gridCol w="19765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448272">
                  <a:extLst>
                    <a:ext uri="{9D8B030D-6E8A-4147-A177-3AD203B41FA5}">
                      <a16:colId xmlns:a16="http://schemas.microsoft.com/office/drawing/2014/main" val="20003"/>
                    </a:ext>
                  </a:extLst>
                </a:gridCol>
              </a:tblGrid>
              <a:tr h="545470">
                <a:tc gridSpan="2">
                  <a:txBody>
                    <a:bodyPr/>
                    <a:lstStyle/>
                    <a:p>
                      <a:pPr algn="ctr">
                        <a:lnSpc>
                          <a:spcPct val="115000"/>
                        </a:lnSpc>
                        <a:spcAft>
                          <a:spcPts val="0"/>
                        </a:spcAft>
                      </a:pPr>
                      <a:r>
                        <a:rPr lang="ru-RU" sz="3200" i="0" dirty="0">
                          <a:solidFill>
                            <a:srgbClr val="990000"/>
                          </a:solidFill>
                          <a:effectLst/>
                          <a:latin typeface="Times New Roman"/>
                          <a:ea typeface="Calibri"/>
                          <a:cs typeface="Times New Roman"/>
                        </a:rPr>
                        <a:t>Крестьяне</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just">
                        <a:lnSpc>
                          <a:spcPct val="115000"/>
                        </a:lnSpc>
                        <a:spcAft>
                          <a:spcPts val="0"/>
                        </a:spcAft>
                      </a:pPr>
                      <a:endParaRPr lang="ru-RU" sz="1400" dirty="0">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3200" i="0" dirty="0" smtClean="0">
                          <a:solidFill>
                            <a:srgbClr val="990000"/>
                          </a:solidFill>
                          <a:effectLst/>
                          <a:latin typeface="Times New Roman"/>
                          <a:ea typeface="Calibri"/>
                          <a:cs typeface="Times New Roman"/>
                        </a:rPr>
                        <a:t>Помещики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lnSpc>
                          <a:spcPct val="115000"/>
                        </a:lnSpc>
                        <a:spcAft>
                          <a:spcPts val="0"/>
                        </a:spcAft>
                      </a:pPr>
                      <a:endParaRPr lang="ru-RU" sz="3200" b="1" i="1" dirty="0">
                        <a:solidFill>
                          <a:schemeClr val="tx1">
                            <a:lumMod val="60000"/>
                            <a:lumOff val="4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1296">
                <a:tc>
                  <a:txBody>
                    <a:bodyPr/>
                    <a:lstStyle/>
                    <a:p>
                      <a:pPr algn="ctr">
                        <a:lnSpc>
                          <a:spcPct val="115000"/>
                        </a:lnSpc>
                        <a:spcAft>
                          <a:spcPts val="0"/>
                        </a:spcAft>
                      </a:pPr>
                      <a:r>
                        <a:rPr lang="ru-RU" sz="4400" b="1" i="0" dirty="0" smtClean="0">
                          <a:solidFill>
                            <a:srgbClr val="990000"/>
                          </a:solidFill>
                          <a:effectLst/>
                          <a:latin typeface="Times New Roman"/>
                          <a:ea typeface="Calibri"/>
                          <a:cs typeface="Times New Roman"/>
                        </a:rPr>
                        <a:t>+</a:t>
                      </a:r>
                      <a:endParaRPr lang="ru-RU" sz="4400" b="1" i="0" dirty="0">
                        <a:solidFill>
                          <a:srgbClr val="99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15000"/>
                        </a:lnSpc>
                        <a:spcAft>
                          <a:spcPts val="0"/>
                        </a:spcAft>
                      </a:pPr>
                      <a:r>
                        <a:rPr lang="ru-RU" sz="4400" b="1" i="0" dirty="0" smtClean="0">
                          <a:solidFill>
                            <a:srgbClr val="990000"/>
                          </a:solidFill>
                          <a:effectLst/>
                          <a:latin typeface="Times New Roman"/>
                          <a:ea typeface="Calibri"/>
                          <a:cs typeface="Times New Roman"/>
                        </a:rPr>
                        <a:t>-</a:t>
                      </a:r>
                      <a:endParaRPr lang="ru-RU" sz="4400" b="1" i="0" dirty="0">
                        <a:solidFill>
                          <a:srgbClr val="99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15000"/>
                        </a:lnSpc>
                        <a:spcAft>
                          <a:spcPts val="0"/>
                        </a:spcAft>
                      </a:pPr>
                      <a:r>
                        <a:rPr lang="ru-RU" sz="4400" b="1" i="0" dirty="0" smtClean="0">
                          <a:solidFill>
                            <a:srgbClr val="990000"/>
                          </a:solidFill>
                          <a:effectLst/>
                          <a:latin typeface="Times New Roman"/>
                          <a:ea typeface="Calibri"/>
                          <a:cs typeface="Times New Roman"/>
                        </a:rPr>
                        <a:t>+</a:t>
                      </a:r>
                      <a:endParaRPr lang="ru-RU" sz="4400" b="1" i="0" dirty="0">
                        <a:solidFill>
                          <a:srgbClr val="99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15000"/>
                        </a:lnSpc>
                        <a:spcAft>
                          <a:spcPts val="0"/>
                        </a:spcAft>
                      </a:pPr>
                      <a:r>
                        <a:rPr lang="ru-RU" sz="4400" b="1" i="0" dirty="0" smtClean="0">
                          <a:solidFill>
                            <a:srgbClr val="990000"/>
                          </a:solidFill>
                          <a:effectLst/>
                          <a:latin typeface="Times New Roman"/>
                          <a:ea typeface="Calibri"/>
                          <a:cs typeface="Times New Roman"/>
                        </a:rPr>
                        <a:t>-</a:t>
                      </a:r>
                      <a:endParaRPr lang="ru-RU" sz="4400" b="1" i="0" dirty="0">
                        <a:solidFill>
                          <a:srgbClr val="99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875055">
                <a:tc>
                  <a:txBody>
                    <a:bodyPr/>
                    <a:lstStyle/>
                    <a:p>
                      <a:pPr algn="just">
                        <a:lnSpc>
                          <a:spcPct val="115000"/>
                        </a:lnSpc>
                        <a:spcAft>
                          <a:spcPts val="0"/>
                        </a:spcAft>
                      </a:pPr>
                      <a:endParaRPr lang="ru-RU" sz="2200" i="0" dirty="0">
                        <a:solidFill>
                          <a:srgbClr val="99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just">
                        <a:lnSpc>
                          <a:spcPct val="115000"/>
                        </a:lnSpc>
                        <a:spcAft>
                          <a:spcPts val="0"/>
                        </a:spcAft>
                      </a:pPr>
                      <a:r>
                        <a:rPr lang="ru-RU" sz="2200" i="0" dirty="0">
                          <a:solidFill>
                            <a:srgbClr val="990000"/>
                          </a:solidFill>
                          <a:effectLst/>
                          <a:latin typeface="Times New Roman"/>
                          <a:ea typeface="Calibri"/>
                          <a:cs typeface="Times New Roman"/>
                        </a:rPr>
                        <a:t>мало земли,</a:t>
                      </a:r>
                    </a:p>
                    <a:p>
                      <a:pPr algn="just">
                        <a:lnSpc>
                          <a:spcPct val="115000"/>
                        </a:lnSpc>
                        <a:spcAft>
                          <a:spcPts val="0"/>
                        </a:spcAft>
                      </a:pPr>
                      <a:r>
                        <a:rPr lang="ru-RU" sz="2200" i="0" dirty="0">
                          <a:solidFill>
                            <a:srgbClr val="990000"/>
                          </a:solidFill>
                          <a:effectLst/>
                          <a:latin typeface="Times New Roman"/>
                          <a:ea typeface="Calibri"/>
                          <a:cs typeface="Times New Roman"/>
                        </a:rPr>
                        <a:t>долги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just">
                        <a:lnSpc>
                          <a:spcPct val="115000"/>
                        </a:lnSpc>
                        <a:spcAft>
                          <a:spcPts val="0"/>
                        </a:spcAft>
                      </a:pPr>
                      <a:endParaRPr lang="ru-RU" sz="2200" i="0" dirty="0">
                        <a:solidFill>
                          <a:srgbClr val="99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just">
                        <a:lnSpc>
                          <a:spcPct val="115000"/>
                        </a:lnSpc>
                        <a:spcAft>
                          <a:spcPts val="0"/>
                        </a:spcAft>
                      </a:pPr>
                      <a:r>
                        <a:rPr lang="ru-RU" sz="2200" i="0" dirty="0">
                          <a:solidFill>
                            <a:srgbClr val="990000"/>
                          </a:solidFill>
                          <a:effectLst/>
                          <a:latin typeface="Times New Roman"/>
                          <a:ea typeface="Calibri"/>
                          <a:cs typeface="Times New Roman"/>
                        </a:rPr>
                        <a:t>получили лишь часть компенсации, </a:t>
                      </a:r>
                    </a:p>
                    <a:p>
                      <a:pPr algn="just">
                        <a:lnSpc>
                          <a:spcPct val="115000"/>
                        </a:lnSpc>
                        <a:spcAft>
                          <a:spcPts val="0"/>
                        </a:spcAft>
                      </a:pPr>
                      <a:r>
                        <a:rPr lang="ru-RU" sz="2200" i="0" dirty="0">
                          <a:solidFill>
                            <a:srgbClr val="990000"/>
                          </a:solidFill>
                          <a:effectLst/>
                          <a:latin typeface="Times New Roman"/>
                          <a:ea typeface="Calibri"/>
                          <a:cs typeface="Times New Roman"/>
                        </a:rPr>
                        <a:t>т.к. многие имения заложены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1875055">
                <a:tc>
                  <a:txBody>
                    <a:bodyPr/>
                    <a:lstStyle/>
                    <a:p>
                      <a:pPr algn="just">
                        <a:lnSpc>
                          <a:spcPct val="115000"/>
                        </a:lnSpc>
                        <a:spcAft>
                          <a:spcPts val="0"/>
                        </a:spcAft>
                      </a:pPr>
                      <a:r>
                        <a:rPr lang="ru-RU" sz="2200" i="0" dirty="0">
                          <a:solidFill>
                            <a:srgbClr val="990000"/>
                          </a:solidFill>
                          <a:effectLst/>
                          <a:latin typeface="Times New Roman"/>
                          <a:ea typeface="Calibri"/>
                          <a:cs typeface="Times New Roman"/>
                        </a:rPr>
                        <a:t>некоторые гражданские права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just">
                        <a:lnSpc>
                          <a:spcPct val="115000"/>
                        </a:lnSpc>
                        <a:spcAft>
                          <a:spcPts val="0"/>
                        </a:spcAft>
                      </a:pPr>
                      <a:endParaRPr lang="ru-RU" sz="2200" i="0" dirty="0">
                        <a:solidFill>
                          <a:srgbClr val="99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just">
                        <a:lnSpc>
                          <a:spcPct val="115000"/>
                        </a:lnSpc>
                        <a:spcAft>
                          <a:spcPts val="0"/>
                        </a:spcAft>
                      </a:pPr>
                      <a:r>
                        <a:rPr lang="ru-RU" sz="2200" i="0" dirty="0">
                          <a:solidFill>
                            <a:srgbClr val="990000"/>
                          </a:solidFill>
                          <a:effectLst/>
                          <a:latin typeface="Times New Roman"/>
                          <a:ea typeface="Calibri"/>
                          <a:cs typeface="Times New Roman"/>
                        </a:rPr>
                        <a:t>возможность ещё несколько лет эксплуатировать крестьян</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just">
                        <a:lnSpc>
                          <a:spcPct val="115000"/>
                        </a:lnSpc>
                        <a:spcAft>
                          <a:spcPts val="0"/>
                        </a:spcAft>
                      </a:pPr>
                      <a:endParaRPr lang="ru-RU" sz="2200" i="0" dirty="0">
                        <a:solidFill>
                          <a:srgbClr val="99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61921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brakadabra.fun/uploads/posts/2021-12/1640912274_1-abrakadabra-fun-p-fon-dlya-prezentatsii-po-kulturologii-1.jpg"/>
          <p:cNvPicPr>
            <a:picLocks noChangeAspect="1" noChangeArrowheads="1"/>
          </p:cNvPicPr>
          <p:nvPr/>
        </p:nvPicPr>
        <p:blipFill rotWithShape="1">
          <a:blip r:embed="rId2">
            <a:extLst>
              <a:ext uri="{28A0092B-C50C-407E-A947-70E740481C1C}">
                <a14:useLocalDpi xmlns:a14="http://schemas.microsoft.com/office/drawing/2010/main" val="0"/>
              </a:ext>
            </a:extLst>
          </a:blip>
          <a:srcRect r="18733"/>
          <a:stretch/>
        </p:blipFill>
        <p:spPr bwMode="auto">
          <a:xfrm>
            <a:off x="8460" y="-11653"/>
            <a:ext cx="9140278" cy="702239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188640"/>
            <a:ext cx="8565110" cy="3477875"/>
          </a:xfrm>
          <a:prstGeom prst="rect">
            <a:avLst/>
          </a:prstGeom>
          <a:ln>
            <a:solidFill>
              <a:srgbClr val="C00000"/>
            </a:solidFill>
          </a:ln>
        </p:spPr>
        <p:txBody>
          <a:bodyPr wrap="square">
            <a:spAutoFit/>
          </a:bodyPr>
          <a:lstStyle/>
          <a:p>
            <a:r>
              <a:rPr lang="ru-RU" sz="4400" dirty="0" smtClean="0">
                <a:solidFill>
                  <a:srgbClr val="990000"/>
                </a:solidFill>
                <a:latin typeface="Monotype Corsiva" pitchFamily="66" charset="0"/>
              </a:rPr>
              <a:t>Тема урока: </a:t>
            </a:r>
          </a:p>
          <a:p>
            <a:r>
              <a:rPr lang="ru-RU" sz="4400" b="1" dirty="0" smtClean="0">
                <a:solidFill>
                  <a:srgbClr val="990000"/>
                </a:solidFill>
                <a:latin typeface="Monotype Corsiva" pitchFamily="66" charset="0"/>
              </a:rPr>
              <a:t>Европейская индустриализация и предпосылки реформ в России. Александр </a:t>
            </a:r>
            <a:r>
              <a:rPr lang="en-US" sz="4400" b="1" smtClean="0">
                <a:solidFill>
                  <a:srgbClr val="990000"/>
                </a:solidFill>
                <a:latin typeface="Monotype Corsiva" pitchFamily="66" charset="0"/>
              </a:rPr>
              <a:t>II</a:t>
            </a:r>
            <a:r>
              <a:rPr lang="ru-RU" sz="4400" b="1" smtClean="0">
                <a:solidFill>
                  <a:srgbClr val="990000"/>
                </a:solidFill>
                <a:latin typeface="Monotype Corsiva" pitchFamily="66" charset="0"/>
              </a:rPr>
              <a:t>: Начало правления. </a:t>
            </a:r>
            <a:r>
              <a:rPr lang="ru-RU" sz="4400" b="1" dirty="0" smtClean="0">
                <a:solidFill>
                  <a:srgbClr val="990000"/>
                </a:solidFill>
                <a:latin typeface="Monotype Corsiva" pitchFamily="66" charset="0"/>
              </a:rPr>
              <a:t>Крестьянская реформа 1861 г.</a:t>
            </a:r>
            <a:endParaRPr lang="ru-RU" sz="4400" b="1" dirty="0">
              <a:solidFill>
                <a:srgbClr val="990000"/>
              </a:solidFill>
              <a:latin typeface="Monotype Corsiva" pitchFamily="66" charset="0"/>
            </a:endParaRPr>
          </a:p>
        </p:txBody>
      </p:sp>
    </p:spTree>
    <p:extLst>
      <p:ext uri="{BB962C8B-B14F-4D97-AF65-F5344CB8AC3E}">
        <p14:creationId xmlns:p14="http://schemas.microsoft.com/office/powerpoint/2010/main" val="2966951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brakadabra.fun/uploads/posts/2021-12/1640912274_1-abrakadabra-fun-p-fon-dlya-prezentatsii-po-kulturologii-1.jpg"/>
          <p:cNvPicPr>
            <a:picLocks noChangeAspect="1" noChangeArrowheads="1"/>
          </p:cNvPicPr>
          <p:nvPr/>
        </p:nvPicPr>
        <p:blipFill rotWithShape="1">
          <a:blip r:embed="rId2">
            <a:extLst>
              <a:ext uri="{28A0092B-C50C-407E-A947-70E740481C1C}">
                <a14:useLocalDpi xmlns:a14="http://schemas.microsoft.com/office/drawing/2010/main" val="0"/>
              </a:ext>
            </a:extLst>
          </a:blip>
          <a:srcRect r="18733"/>
          <a:stretch/>
        </p:blipFill>
        <p:spPr bwMode="auto">
          <a:xfrm>
            <a:off x="8460" y="-11653"/>
            <a:ext cx="9140278" cy="7022391"/>
          </a:xfrm>
          <a:prstGeom prst="rect">
            <a:avLst/>
          </a:prstGeom>
          <a:solidFill>
            <a:srgbClr val="FFFFCC"/>
          </a:solidFill>
          <a:ln>
            <a:solidFill>
              <a:srgbClr val="C00000"/>
            </a:solidFill>
          </a:ln>
        </p:spPr>
      </p:pic>
      <p:sp>
        <p:nvSpPr>
          <p:cNvPr id="2" name="Прямоугольник 1"/>
          <p:cNvSpPr/>
          <p:nvPr/>
        </p:nvSpPr>
        <p:spPr>
          <a:xfrm>
            <a:off x="330127" y="591053"/>
            <a:ext cx="8496944" cy="5816977"/>
          </a:xfrm>
          <a:prstGeom prst="rect">
            <a:avLst/>
          </a:prstGeom>
          <a:solidFill>
            <a:srgbClr val="FFFFCC"/>
          </a:solidFill>
          <a:ln>
            <a:solidFill>
              <a:srgbClr val="C0000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ru-RU" sz="3600" b="1" i="1" dirty="0" smtClean="0"/>
              <a:t> </a:t>
            </a:r>
            <a:r>
              <a:rPr lang="ru-RU" sz="4000" b="1" i="1" dirty="0" smtClean="0">
                <a:solidFill>
                  <a:srgbClr val="990000"/>
                </a:solidFill>
                <a:latin typeface="Times New Roman" panose="02020603050405020304" pitchFamily="18" charset="0"/>
                <a:cs typeface="Times New Roman" panose="02020603050405020304" pitchFamily="18" charset="0"/>
              </a:rPr>
              <a:t>Значение </a:t>
            </a:r>
            <a:r>
              <a:rPr lang="ru-RU" sz="4000" b="1" i="1" dirty="0">
                <a:solidFill>
                  <a:srgbClr val="990000"/>
                </a:solidFill>
                <a:latin typeface="Times New Roman" panose="02020603050405020304" pitchFamily="18" charset="0"/>
                <a:cs typeface="Times New Roman" panose="02020603050405020304" pitchFamily="18" charset="0"/>
              </a:rPr>
              <a:t>отмены крепостного </a:t>
            </a:r>
            <a:r>
              <a:rPr lang="ru-RU" sz="4000" b="1" i="1" dirty="0" smtClean="0">
                <a:solidFill>
                  <a:srgbClr val="990000"/>
                </a:solidFill>
                <a:latin typeface="Times New Roman" panose="02020603050405020304" pitchFamily="18" charset="0"/>
                <a:cs typeface="Times New Roman" panose="02020603050405020304" pitchFamily="18" charset="0"/>
              </a:rPr>
              <a:t>права:</a:t>
            </a:r>
          </a:p>
          <a:p>
            <a:pPr algn="just"/>
            <a:endParaRPr lang="ru-RU" sz="4000" b="1" i="1" dirty="0" smtClean="0">
              <a:solidFill>
                <a:srgbClr val="990000"/>
              </a:solidFill>
              <a:latin typeface="Times New Roman" panose="02020603050405020304" pitchFamily="18" charset="0"/>
              <a:cs typeface="Times New Roman" panose="02020603050405020304" pitchFamily="18" charset="0"/>
            </a:endParaRPr>
          </a:p>
          <a:p>
            <a:pPr algn="just"/>
            <a:r>
              <a:rPr lang="ru-RU" dirty="0">
                <a:solidFill>
                  <a:srgbClr val="990000"/>
                </a:solidFill>
                <a:latin typeface="Times New Roman" panose="02020603050405020304" pitchFamily="18" charset="0"/>
                <a:cs typeface="Times New Roman" panose="02020603050405020304" pitchFamily="18" charset="0"/>
              </a:rPr>
              <a:t>Реформа 1861 года вызвала недовольство и помещиков и крестьян. Однако, несмотря ни на что, отмена крепостного права имела огромное значение для России. Теперь все россияне становились свободными. Перед нашей страной открылась возможность развития новых хозяйственных отношений. Александр II за эту историческую реформу получил почётное звание царь-освободитель. Крестьянская реформа повлекла за собой преобразование всех сторон государственной и общественной жизни.</a:t>
            </a:r>
          </a:p>
          <a:p>
            <a:endParaRPr lang="ru-RU" sz="3600" b="1" dirty="0"/>
          </a:p>
        </p:txBody>
      </p:sp>
    </p:spTree>
    <p:extLst>
      <p:ext uri="{BB962C8B-B14F-4D97-AF65-F5344CB8AC3E}">
        <p14:creationId xmlns:p14="http://schemas.microsoft.com/office/powerpoint/2010/main" val="3639425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brakadabra.fun/uploads/posts/2021-12/1640912274_1-abrakadabra-fun-p-fon-dlya-prezentatsii-po-kulturologii-1.jpg"/>
          <p:cNvPicPr>
            <a:picLocks noChangeAspect="1" noChangeArrowheads="1"/>
          </p:cNvPicPr>
          <p:nvPr/>
        </p:nvPicPr>
        <p:blipFill rotWithShape="1">
          <a:blip r:embed="rId2">
            <a:extLst>
              <a:ext uri="{28A0092B-C50C-407E-A947-70E740481C1C}">
                <a14:useLocalDpi xmlns:a14="http://schemas.microsoft.com/office/drawing/2010/main" val="0"/>
              </a:ext>
            </a:extLst>
          </a:blip>
          <a:srcRect l="42896" t="-801" r="-1515" b="801"/>
          <a:stretch/>
        </p:blipFill>
        <p:spPr bwMode="auto">
          <a:xfrm>
            <a:off x="8110" y="0"/>
            <a:ext cx="9360842" cy="7022391"/>
          </a:xfrm>
          <a:prstGeom prst="rect">
            <a:avLst/>
          </a:prstGeom>
          <a:solidFill>
            <a:srgbClr val="FFFFCC"/>
          </a:solidFill>
          <a:ln>
            <a:solidFill>
              <a:srgbClr val="C00000"/>
            </a:solidFill>
          </a:ln>
        </p:spPr>
      </p:pic>
      <p:sp>
        <p:nvSpPr>
          <p:cNvPr id="2" name="Прямоугольник 1"/>
          <p:cNvSpPr/>
          <p:nvPr/>
        </p:nvSpPr>
        <p:spPr>
          <a:xfrm>
            <a:off x="107504" y="548680"/>
            <a:ext cx="9036496" cy="5940088"/>
          </a:xfrm>
          <a:prstGeom prst="rect">
            <a:avLst/>
          </a:prstGeom>
        </p:spPr>
        <p:txBody>
          <a:bodyPr wrap="square">
            <a:spAutoFit/>
          </a:bodyPr>
          <a:lstStyle/>
          <a:p>
            <a:pPr>
              <a:spcAft>
                <a:spcPts val="750"/>
              </a:spcAft>
            </a:pPr>
            <a:r>
              <a:rPr lang="ru-RU" b="1" dirty="0">
                <a:solidFill>
                  <a:srgbClr val="333333"/>
                </a:solidFill>
                <a:ea typeface="Times New Roman" panose="02020603050405020304" pitchFamily="18" charset="0"/>
              </a:rPr>
              <a:t>1.Когда был обнародован манифест «О даровании крепостным</a:t>
            </a:r>
            <a:r>
              <a:rPr lang="ru-RU" dirty="0">
                <a:solidFill>
                  <a:srgbClr val="333333"/>
                </a:solidFill>
                <a:ea typeface="Times New Roman" panose="02020603050405020304" pitchFamily="18" charset="0"/>
              </a:rPr>
              <a:t> </a:t>
            </a:r>
            <a:r>
              <a:rPr lang="ru-RU" b="1" dirty="0">
                <a:solidFill>
                  <a:srgbClr val="333333"/>
                </a:solidFill>
                <a:ea typeface="Times New Roman" panose="02020603050405020304" pitchFamily="18" charset="0"/>
              </a:rPr>
              <a:t>людям прав состояния свободных сельских обывателей и об устройстве их быта»?</a:t>
            </a:r>
            <a:endParaRPr lang="ru-RU" sz="3200" dirty="0">
              <a:ea typeface="Times New Roman" panose="02020603050405020304" pitchFamily="18" charset="0"/>
            </a:endParaRPr>
          </a:p>
          <a:p>
            <a:pPr>
              <a:spcAft>
                <a:spcPts val="0"/>
              </a:spcAft>
            </a:pPr>
            <a:r>
              <a:rPr lang="ru-RU" dirty="0">
                <a:solidFill>
                  <a:srgbClr val="333333"/>
                </a:solidFill>
                <a:ea typeface="Times New Roman" panose="02020603050405020304" pitchFamily="18" charset="0"/>
              </a:rPr>
              <a:t>1) В 1851г.</a:t>
            </a:r>
            <a:endParaRPr lang="ru-RU" sz="3200" dirty="0">
              <a:ea typeface="Times New Roman" panose="02020603050405020304" pitchFamily="18" charset="0"/>
            </a:endParaRPr>
          </a:p>
          <a:p>
            <a:pPr>
              <a:spcAft>
                <a:spcPts val="0"/>
              </a:spcAft>
            </a:pPr>
            <a:r>
              <a:rPr lang="ru-RU" dirty="0">
                <a:solidFill>
                  <a:srgbClr val="333333"/>
                </a:solidFill>
                <a:ea typeface="Times New Roman" panose="02020603050405020304" pitchFamily="18" charset="0"/>
              </a:rPr>
              <a:t>2) В 1861г.</a:t>
            </a:r>
            <a:endParaRPr lang="ru-RU" sz="3200" dirty="0">
              <a:ea typeface="Times New Roman" panose="02020603050405020304" pitchFamily="18" charset="0"/>
            </a:endParaRPr>
          </a:p>
          <a:p>
            <a:pPr>
              <a:spcAft>
                <a:spcPts val="0"/>
              </a:spcAft>
            </a:pPr>
            <a:r>
              <a:rPr lang="ru-RU" dirty="0">
                <a:solidFill>
                  <a:srgbClr val="333333"/>
                </a:solidFill>
                <a:ea typeface="Times New Roman" panose="02020603050405020304" pitchFamily="18" charset="0"/>
              </a:rPr>
              <a:t>3) В 1871г.</a:t>
            </a:r>
            <a:endParaRPr lang="ru-RU" sz="3200" dirty="0">
              <a:ea typeface="Times New Roman" panose="02020603050405020304" pitchFamily="18" charset="0"/>
            </a:endParaRPr>
          </a:p>
          <a:p>
            <a:pPr>
              <a:spcAft>
                <a:spcPts val="750"/>
              </a:spcAft>
            </a:pPr>
            <a:r>
              <a:rPr lang="ru-RU" b="1" dirty="0">
                <a:solidFill>
                  <a:srgbClr val="333333"/>
                </a:solidFill>
                <a:ea typeface="Times New Roman" panose="02020603050405020304" pitchFamily="18" charset="0"/>
              </a:rPr>
              <a:t>2.Что было одной из причин отмены крепостного права?</a:t>
            </a:r>
            <a:endParaRPr lang="ru-RU" sz="3200" dirty="0">
              <a:ea typeface="Times New Roman" panose="02020603050405020304" pitchFamily="18" charset="0"/>
            </a:endParaRPr>
          </a:p>
          <a:p>
            <a:pPr>
              <a:spcAft>
                <a:spcPts val="0"/>
              </a:spcAft>
            </a:pPr>
            <a:r>
              <a:rPr lang="ru-RU" dirty="0">
                <a:solidFill>
                  <a:srgbClr val="333333"/>
                </a:solidFill>
                <a:ea typeface="Times New Roman" panose="02020603050405020304" pitchFamily="18" charset="0"/>
              </a:rPr>
              <a:t>1)Поражение России в Крымской войне.</a:t>
            </a:r>
            <a:endParaRPr lang="ru-RU" sz="3200" dirty="0">
              <a:ea typeface="Times New Roman" panose="02020603050405020304" pitchFamily="18" charset="0"/>
            </a:endParaRPr>
          </a:p>
          <a:p>
            <a:pPr>
              <a:spcAft>
                <a:spcPts val="0"/>
              </a:spcAft>
            </a:pPr>
            <a:r>
              <a:rPr lang="ru-RU" dirty="0">
                <a:solidFill>
                  <a:srgbClr val="333333"/>
                </a:solidFill>
                <a:ea typeface="Times New Roman" panose="02020603050405020304" pitchFamily="18" charset="0"/>
              </a:rPr>
              <a:t>2)Стремление Александра II сделать Россию правовым государством.</a:t>
            </a:r>
            <a:endParaRPr lang="ru-RU" sz="3200" dirty="0">
              <a:ea typeface="Times New Roman" panose="02020603050405020304" pitchFamily="18" charset="0"/>
            </a:endParaRPr>
          </a:p>
          <a:p>
            <a:pPr>
              <a:spcAft>
                <a:spcPts val="0"/>
              </a:spcAft>
            </a:pPr>
            <a:r>
              <a:rPr lang="ru-RU" dirty="0">
                <a:solidFill>
                  <a:srgbClr val="333333"/>
                </a:solidFill>
                <a:ea typeface="Times New Roman" panose="02020603050405020304" pitchFamily="18" charset="0"/>
              </a:rPr>
              <a:t>3)Решение, принятое Государственной думой.</a:t>
            </a:r>
            <a:endParaRPr lang="ru-RU" sz="3200" dirty="0">
              <a:ea typeface="Times New Roman" panose="02020603050405020304" pitchFamily="18" charset="0"/>
            </a:endParaRPr>
          </a:p>
          <a:p>
            <a:pPr>
              <a:spcAft>
                <a:spcPts val="750"/>
              </a:spcAft>
            </a:pPr>
            <a:r>
              <a:rPr lang="ru-RU" b="1" dirty="0">
                <a:solidFill>
                  <a:srgbClr val="333333"/>
                </a:solidFill>
                <a:ea typeface="Times New Roman" panose="02020603050405020304" pitchFamily="18" charset="0"/>
              </a:rPr>
              <a:t>3.Что получили крестьяне в 1861г.?</a:t>
            </a:r>
            <a:endParaRPr lang="ru-RU" sz="3200" dirty="0">
              <a:ea typeface="Times New Roman" panose="02020603050405020304" pitchFamily="18" charset="0"/>
            </a:endParaRPr>
          </a:p>
          <a:p>
            <a:pPr>
              <a:spcAft>
                <a:spcPts val="750"/>
              </a:spcAft>
            </a:pPr>
            <a:r>
              <a:rPr lang="ru-RU" dirty="0">
                <a:solidFill>
                  <a:srgbClr val="333333"/>
                </a:solidFill>
                <a:ea typeface="Times New Roman" panose="02020603050405020304" pitchFamily="18" charset="0"/>
              </a:rPr>
              <a:t>1)Свободу от государственных повинностей.</a:t>
            </a:r>
            <a:br>
              <a:rPr lang="ru-RU" dirty="0">
                <a:solidFill>
                  <a:srgbClr val="333333"/>
                </a:solidFill>
                <a:ea typeface="Times New Roman" panose="02020603050405020304" pitchFamily="18" charset="0"/>
              </a:rPr>
            </a:br>
            <a:r>
              <a:rPr lang="ru-RU" dirty="0">
                <a:solidFill>
                  <a:srgbClr val="333333"/>
                </a:solidFill>
                <a:ea typeface="Times New Roman" panose="02020603050405020304" pitchFamily="18" charset="0"/>
              </a:rPr>
              <a:t>2)Личную свободу.</a:t>
            </a:r>
            <a:br>
              <a:rPr lang="ru-RU" dirty="0">
                <a:solidFill>
                  <a:srgbClr val="333333"/>
                </a:solidFill>
                <a:ea typeface="Times New Roman" panose="02020603050405020304" pitchFamily="18" charset="0"/>
              </a:rPr>
            </a:br>
            <a:r>
              <a:rPr lang="ru-RU" dirty="0">
                <a:solidFill>
                  <a:srgbClr val="333333"/>
                </a:solidFill>
                <a:ea typeface="Times New Roman" panose="02020603050405020304" pitchFamily="18" charset="0"/>
              </a:rPr>
              <a:t>3)Право выхода из крестьянской общины.</a:t>
            </a:r>
            <a:endParaRPr lang="ru-RU" sz="3200" dirty="0">
              <a:ea typeface="Times New Roman" panose="02020603050405020304" pitchFamily="18" charset="0"/>
            </a:endParaRPr>
          </a:p>
        </p:txBody>
      </p:sp>
    </p:spTree>
    <p:extLst>
      <p:ext uri="{BB962C8B-B14F-4D97-AF65-F5344CB8AC3E}">
        <p14:creationId xmlns:p14="http://schemas.microsoft.com/office/powerpoint/2010/main" val="3850679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brakadabra.fun/uploads/posts/2021-12/1640912274_1-abrakadabra-fun-p-fon-dlya-prezentatsii-po-kulturologii-1.jpg"/>
          <p:cNvPicPr>
            <a:picLocks noChangeAspect="1" noChangeArrowheads="1"/>
          </p:cNvPicPr>
          <p:nvPr/>
        </p:nvPicPr>
        <p:blipFill rotWithShape="1">
          <a:blip r:embed="rId2">
            <a:extLst>
              <a:ext uri="{28A0092B-C50C-407E-A947-70E740481C1C}">
                <a14:useLocalDpi xmlns:a14="http://schemas.microsoft.com/office/drawing/2010/main" val="0"/>
              </a:ext>
            </a:extLst>
          </a:blip>
          <a:srcRect l="42896" t="-801" r="-1515" b="801"/>
          <a:stretch/>
        </p:blipFill>
        <p:spPr bwMode="auto">
          <a:xfrm>
            <a:off x="8110" y="0"/>
            <a:ext cx="9360842" cy="7022391"/>
          </a:xfrm>
          <a:prstGeom prst="rect">
            <a:avLst/>
          </a:prstGeom>
          <a:solidFill>
            <a:srgbClr val="FFFFCC"/>
          </a:solidFill>
          <a:ln>
            <a:solidFill>
              <a:srgbClr val="C00000"/>
            </a:solidFill>
          </a:ln>
        </p:spPr>
      </p:pic>
      <p:sp>
        <p:nvSpPr>
          <p:cNvPr id="2" name="Прямоугольник 1"/>
          <p:cNvSpPr/>
          <p:nvPr/>
        </p:nvSpPr>
        <p:spPr>
          <a:xfrm>
            <a:off x="215008" y="332656"/>
            <a:ext cx="8928992" cy="5940088"/>
          </a:xfrm>
          <a:prstGeom prst="rect">
            <a:avLst/>
          </a:prstGeom>
        </p:spPr>
        <p:txBody>
          <a:bodyPr wrap="square">
            <a:spAutoFit/>
          </a:bodyPr>
          <a:lstStyle/>
          <a:p>
            <a:pPr>
              <a:spcAft>
                <a:spcPts val="750"/>
              </a:spcAft>
            </a:pPr>
            <a:r>
              <a:rPr lang="ru-RU" b="1" dirty="0">
                <a:solidFill>
                  <a:srgbClr val="333333"/>
                </a:solidFill>
                <a:ea typeface="Times New Roman" panose="02020603050405020304" pitchFamily="18" charset="0"/>
              </a:rPr>
              <a:t>4.Крестьянина, который до совершения выкупной сделки должен был платить оброк и отбывать барщину в пользу помещика, называли?</a:t>
            </a:r>
            <a:endParaRPr lang="ru-RU" sz="3200" dirty="0">
              <a:ea typeface="Times New Roman" panose="02020603050405020304" pitchFamily="18" charset="0"/>
            </a:endParaRPr>
          </a:p>
          <a:p>
            <a:pPr>
              <a:spcAft>
                <a:spcPts val="0"/>
              </a:spcAft>
            </a:pPr>
            <a:r>
              <a:rPr lang="ru-RU" dirty="0">
                <a:solidFill>
                  <a:srgbClr val="333333"/>
                </a:solidFill>
                <a:ea typeface="Times New Roman" panose="02020603050405020304" pitchFamily="18" charset="0"/>
              </a:rPr>
              <a:t>1)Крепостным.</a:t>
            </a:r>
            <a:endParaRPr lang="ru-RU" sz="3200" dirty="0">
              <a:ea typeface="Times New Roman" panose="02020603050405020304" pitchFamily="18" charset="0"/>
            </a:endParaRPr>
          </a:p>
          <a:p>
            <a:pPr>
              <a:spcAft>
                <a:spcPts val="0"/>
              </a:spcAft>
            </a:pPr>
            <a:r>
              <a:rPr lang="ru-RU" dirty="0">
                <a:solidFill>
                  <a:srgbClr val="333333"/>
                </a:solidFill>
                <a:ea typeface="Times New Roman" panose="02020603050405020304" pitchFamily="18" charset="0"/>
              </a:rPr>
              <a:t>2)</a:t>
            </a:r>
            <a:r>
              <a:rPr lang="ru-RU" dirty="0" err="1">
                <a:solidFill>
                  <a:srgbClr val="333333"/>
                </a:solidFill>
                <a:ea typeface="Times New Roman" panose="02020603050405020304" pitchFamily="18" charset="0"/>
              </a:rPr>
              <a:t>Временнообязанным</a:t>
            </a:r>
            <a:r>
              <a:rPr lang="ru-RU" dirty="0">
                <a:solidFill>
                  <a:srgbClr val="333333"/>
                </a:solidFill>
                <a:ea typeface="Times New Roman" panose="02020603050405020304" pitchFamily="18" charset="0"/>
              </a:rPr>
              <a:t>.</a:t>
            </a:r>
            <a:endParaRPr lang="ru-RU" sz="3200" dirty="0">
              <a:ea typeface="Times New Roman" panose="02020603050405020304" pitchFamily="18" charset="0"/>
            </a:endParaRPr>
          </a:p>
          <a:p>
            <a:pPr>
              <a:spcAft>
                <a:spcPts val="0"/>
              </a:spcAft>
            </a:pPr>
            <a:r>
              <a:rPr lang="ru-RU" dirty="0">
                <a:solidFill>
                  <a:srgbClr val="333333"/>
                </a:solidFill>
                <a:ea typeface="Times New Roman" panose="02020603050405020304" pitchFamily="18" charset="0"/>
              </a:rPr>
              <a:t>3)Свободным.</a:t>
            </a:r>
            <a:endParaRPr lang="ru-RU" sz="3200" dirty="0">
              <a:ea typeface="Times New Roman" panose="02020603050405020304" pitchFamily="18" charset="0"/>
            </a:endParaRPr>
          </a:p>
          <a:p>
            <a:pPr>
              <a:spcAft>
                <a:spcPts val="750"/>
              </a:spcAft>
            </a:pPr>
            <a:r>
              <a:rPr lang="ru-RU" b="1" dirty="0">
                <a:solidFill>
                  <a:srgbClr val="333333"/>
                </a:solidFill>
                <a:ea typeface="Times New Roman" panose="02020603050405020304" pitchFamily="18" charset="0"/>
              </a:rPr>
              <a:t>5.В чем состояло главное значение крестьянской реформы?</a:t>
            </a:r>
            <a:endParaRPr lang="ru-RU" sz="3200" dirty="0">
              <a:ea typeface="Times New Roman" panose="02020603050405020304" pitchFamily="18" charset="0"/>
            </a:endParaRPr>
          </a:p>
          <a:p>
            <a:pPr>
              <a:spcAft>
                <a:spcPts val="0"/>
              </a:spcAft>
            </a:pPr>
            <a:r>
              <a:rPr lang="ru-RU" dirty="0">
                <a:solidFill>
                  <a:srgbClr val="333333"/>
                </a:solidFill>
                <a:ea typeface="Times New Roman" panose="02020603050405020304" pitchFamily="18" charset="0"/>
              </a:rPr>
              <a:t>1) В ликвидации общины.</a:t>
            </a:r>
            <a:endParaRPr lang="ru-RU" sz="3200" dirty="0">
              <a:ea typeface="Times New Roman" panose="02020603050405020304" pitchFamily="18" charset="0"/>
            </a:endParaRPr>
          </a:p>
          <a:p>
            <a:pPr>
              <a:spcAft>
                <a:spcPts val="0"/>
              </a:spcAft>
            </a:pPr>
            <a:r>
              <a:rPr lang="ru-RU" dirty="0">
                <a:solidFill>
                  <a:srgbClr val="333333"/>
                </a:solidFill>
                <a:ea typeface="Times New Roman" panose="02020603050405020304" pitchFamily="18" charset="0"/>
              </a:rPr>
              <a:t>2) В личном освобождении крестьян.</a:t>
            </a:r>
            <a:endParaRPr lang="ru-RU" sz="3200" dirty="0">
              <a:ea typeface="Times New Roman" panose="02020603050405020304" pitchFamily="18" charset="0"/>
            </a:endParaRPr>
          </a:p>
          <a:p>
            <a:pPr>
              <a:spcAft>
                <a:spcPts val="0"/>
              </a:spcAft>
            </a:pPr>
            <a:r>
              <a:rPr lang="ru-RU" dirty="0">
                <a:solidFill>
                  <a:srgbClr val="333333"/>
                </a:solidFill>
                <a:ea typeface="Times New Roman" panose="02020603050405020304" pitchFamily="18" charset="0"/>
              </a:rPr>
              <a:t>3) В освобождении крестьян с землей без выкупа.</a:t>
            </a:r>
            <a:endParaRPr lang="ru-RU" sz="3200" dirty="0">
              <a:ea typeface="Times New Roman" panose="02020603050405020304" pitchFamily="18" charset="0"/>
            </a:endParaRPr>
          </a:p>
          <a:p>
            <a:pPr>
              <a:spcAft>
                <a:spcPts val="750"/>
              </a:spcAft>
            </a:pPr>
            <a:r>
              <a:rPr lang="ru-RU" b="1" dirty="0">
                <a:solidFill>
                  <a:srgbClr val="333333"/>
                </a:solidFill>
                <a:ea typeface="Times New Roman" panose="02020603050405020304" pitchFamily="18" charset="0"/>
              </a:rPr>
              <a:t>6.</a:t>
            </a:r>
            <a:r>
              <a:rPr lang="ru-RU" dirty="0">
                <a:solidFill>
                  <a:srgbClr val="333333"/>
                </a:solidFill>
                <a:ea typeface="Times New Roman" panose="02020603050405020304" pitchFamily="18" charset="0"/>
              </a:rPr>
              <a:t> </a:t>
            </a:r>
            <a:r>
              <a:rPr lang="ru-RU" b="1" dirty="0">
                <a:solidFill>
                  <a:srgbClr val="333333"/>
                </a:solidFill>
                <a:ea typeface="Times New Roman" panose="02020603050405020304" pitchFamily="18" charset="0"/>
              </a:rPr>
              <a:t>На каких условиях реформа 1861г. предоставляла землю крестьянам?</a:t>
            </a:r>
            <a:endParaRPr lang="ru-RU" sz="3200" dirty="0">
              <a:ea typeface="Times New Roman" panose="02020603050405020304" pitchFamily="18" charset="0"/>
            </a:endParaRPr>
          </a:p>
          <a:p>
            <a:pPr>
              <a:spcAft>
                <a:spcPts val="0"/>
              </a:spcAft>
            </a:pPr>
            <a:r>
              <a:rPr lang="ru-RU" dirty="0">
                <a:solidFill>
                  <a:srgbClr val="333333"/>
                </a:solidFill>
                <a:ea typeface="Times New Roman" panose="02020603050405020304" pitchFamily="18" charset="0"/>
              </a:rPr>
              <a:t>1) Полностью за счет государственной казны.</a:t>
            </a:r>
            <a:br>
              <a:rPr lang="ru-RU" dirty="0">
                <a:solidFill>
                  <a:srgbClr val="333333"/>
                </a:solidFill>
                <a:ea typeface="Times New Roman" panose="02020603050405020304" pitchFamily="18" charset="0"/>
              </a:rPr>
            </a:br>
            <a:r>
              <a:rPr lang="ru-RU" dirty="0">
                <a:solidFill>
                  <a:srgbClr val="333333"/>
                </a:solidFill>
                <a:ea typeface="Times New Roman" panose="02020603050405020304" pitchFamily="18" charset="0"/>
              </a:rPr>
              <a:t>2) Бесплатно.</a:t>
            </a:r>
            <a:endParaRPr lang="ru-RU" sz="3200" dirty="0">
              <a:ea typeface="Times New Roman" panose="02020603050405020304" pitchFamily="18" charset="0"/>
            </a:endParaRPr>
          </a:p>
          <a:p>
            <a:pPr>
              <a:spcAft>
                <a:spcPts val="0"/>
              </a:spcAft>
            </a:pPr>
            <a:r>
              <a:rPr lang="ru-RU" dirty="0">
                <a:solidFill>
                  <a:srgbClr val="333333"/>
                </a:solidFill>
                <a:ea typeface="Times New Roman" panose="02020603050405020304" pitchFamily="18" charset="0"/>
              </a:rPr>
              <a:t>3) За выкуп.</a:t>
            </a:r>
            <a:endParaRPr lang="ru-RU" sz="3200" dirty="0">
              <a:ea typeface="Times New Roman" panose="02020603050405020304" pitchFamily="18" charset="0"/>
            </a:endParaRPr>
          </a:p>
        </p:txBody>
      </p:sp>
    </p:spTree>
    <p:extLst>
      <p:ext uri="{BB962C8B-B14F-4D97-AF65-F5344CB8AC3E}">
        <p14:creationId xmlns:p14="http://schemas.microsoft.com/office/powerpoint/2010/main" val="2341266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095144"/>
            <a:ext cx="8064896" cy="584775"/>
          </a:xfrm>
          <a:prstGeom prst="rect">
            <a:avLst/>
          </a:prstGeom>
        </p:spPr>
        <p:txBody>
          <a:bodyPr wrap="square">
            <a:spAutoFit/>
          </a:bodyPr>
          <a:lstStyle/>
          <a:p>
            <a:r>
              <a:rPr lang="ru-RU" sz="3200" b="1" dirty="0" smtClean="0"/>
              <a:t>.</a:t>
            </a:r>
            <a:endParaRPr lang="ru-RU" sz="3200" b="1" dirty="0"/>
          </a:p>
        </p:txBody>
      </p:sp>
      <p:pic>
        <p:nvPicPr>
          <p:cNvPr id="1026" name="Picture 2" descr="http://vl-club.com/uploads/posts/2013-03/xn--90abblb4cxai4d.xn--p1ai_13645474722.jpe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7306" y="404664"/>
            <a:ext cx="8352928" cy="60815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5" name="Picture 2" descr="https://abrakadabra.fun/uploads/posts/2021-12/1640912274_1-abrakadabra-fun-p-fon-dlya-prezentatsii-po-kulturologii-1.jpg"/>
          <p:cNvPicPr>
            <a:picLocks noChangeAspect="1" noChangeArrowheads="1"/>
          </p:cNvPicPr>
          <p:nvPr/>
        </p:nvPicPr>
        <p:blipFill rotWithShape="1">
          <a:blip r:embed="rId3">
            <a:extLst>
              <a:ext uri="{28A0092B-C50C-407E-A947-70E740481C1C}">
                <a14:useLocalDpi xmlns:a14="http://schemas.microsoft.com/office/drawing/2010/main" val="0"/>
              </a:ext>
            </a:extLst>
          </a:blip>
          <a:srcRect l="42896" t="-801" r="-1515" b="801"/>
          <a:stretch/>
        </p:blipFill>
        <p:spPr bwMode="auto">
          <a:xfrm>
            <a:off x="8110" y="0"/>
            <a:ext cx="9360842" cy="7022391"/>
          </a:xfrm>
          <a:prstGeom prst="rect">
            <a:avLst/>
          </a:prstGeom>
          <a:solidFill>
            <a:srgbClr val="FFFFCC"/>
          </a:solidFill>
          <a:ln>
            <a:solidFill>
              <a:srgbClr val="C00000"/>
            </a:solidFill>
          </a:ln>
        </p:spPr>
      </p:pic>
      <p:sp>
        <p:nvSpPr>
          <p:cNvPr id="3" name="Прямоугольник 2"/>
          <p:cNvSpPr/>
          <p:nvPr/>
        </p:nvSpPr>
        <p:spPr>
          <a:xfrm>
            <a:off x="683568" y="620688"/>
            <a:ext cx="7848872" cy="6001643"/>
          </a:xfrm>
          <a:prstGeom prst="rect">
            <a:avLst/>
          </a:prstGeom>
        </p:spPr>
        <p:txBody>
          <a:bodyPr wrap="square">
            <a:spAutoFit/>
          </a:bodyPr>
          <a:lstStyle/>
          <a:p>
            <a:r>
              <a:rPr lang="ru-RU" sz="3200" b="1" dirty="0" smtClean="0">
                <a:solidFill>
                  <a:srgbClr val="990000"/>
                </a:solidFill>
              </a:rPr>
              <a:t>Домашнее задание: </a:t>
            </a:r>
          </a:p>
          <a:p>
            <a:r>
              <a:rPr lang="ru-RU" sz="3200" dirty="0" smtClean="0">
                <a:solidFill>
                  <a:srgbClr val="990000"/>
                </a:solidFill>
              </a:rPr>
              <a:t>параграф </a:t>
            </a:r>
            <a:r>
              <a:rPr lang="ru-RU" sz="3200" dirty="0">
                <a:solidFill>
                  <a:srgbClr val="990000"/>
                </a:solidFill>
              </a:rPr>
              <a:t>№ </a:t>
            </a:r>
            <a:r>
              <a:rPr lang="ru-RU" sz="3200" dirty="0" smtClean="0">
                <a:solidFill>
                  <a:srgbClr val="990000"/>
                </a:solidFill>
              </a:rPr>
              <a:t>17,18, </a:t>
            </a:r>
            <a:r>
              <a:rPr lang="ru-RU" sz="3200" dirty="0">
                <a:solidFill>
                  <a:srgbClr val="990000"/>
                </a:solidFill>
              </a:rPr>
              <a:t>выучить новые понятия.</a:t>
            </a:r>
          </a:p>
          <a:p>
            <a:r>
              <a:rPr lang="ru-RU" sz="3200" dirty="0" smtClean="0">
                <a:solidFill>
                  <a:srgbClr val="990000"/>
                </a:solidFill>
              </a:rPr>
              <a:t>                </a:t>
            </a:r>
            <a:endParaRPr lang="ru-RU" sz="3200" dirty="0" smtClean="0">
              <a:solidFill>
                <a:srgbClr val="990000"/>
              </a:solidFill>
            </a:endParaRPr>
          </a:p>
          <a:p>
            <a:r>
              <a:rPr lang="ru-RU" sz="3200" dirty="0" smtClean="0">
                <a:solidFill>
                  <a:srgbClr val="990000"/>
                </a:solidFill>
              </a:rPr>
              <a:t>Творческое </a:t>
            </a:r>
            <a:r>
              <a:rPr lang="ru-RU" sz="3200" dirty="0">
                <a:solidFill>
                  <a:srgbClr val="990000"/>
                </a:solidFill>
              </a:rPr>
              <a:t>задание:</a:t>
            </a:r>
          </a:p>
          <a:p>
            <a:r>
              <a:rPr lang="ru-RU" sz="3200" dirty="0">
                <a:solidFill>
                  <a:srgbClr val="990000"/>
                </a:solidFill>
              </a:rPr>
              <a:t>- написать письмо (по выбору)</a:t>
            </a:r>
          </a:p>
          <a:p>
            <a:r>
              <a:rPr lang="ru-RU" sz="3200" dirty="0">
                <a:solidFill>
                  <a:srgbClr val="990000"/>
                </a:solidFill>
              </a:rPr>
              <a:t>1.От лица освобожденного крестьянина на имя «царя Батюшки».</a:t>
            </a:r>
          </a:p>
          <a:p>
            <a:r>
              <a:rPr lang="ru-RU" sz="3200" dirty="0">
                <a:solidFill>
                  <a:srgbClr val="990000"/>
                </a:solidFill>
              </a:rPr>
              <a:t>2.От помещика, отпустившего крестьян на свободу на имя императора Александра </a:t>
            </a:r>
            <a:r>
              <a:rPr lang="en-US" sz="3200" dirty="0">
                <a:solidFill>
                  <a:srgbClr val="990000"/>
                </a:solidFill>
              </a:rPr>
              <a:t>II</a:t>
            </a:r>
            <a:r>
              <a:rPr lang="ru-RU" sz="3200" dirty="0" smtClean="0">
                <a:solidFill>
                  <a:srgbClr val="990000"/>
                </a:solidFill>
              </a:rPr>
              <a:t>.</a:t>
            </a:r>
          </a:p>
          <a:p>
            <a:endParaRPr lang="ru-RU" sz="3200" dirty="0">
              <a:solidFill>
                <a:schemeClr val="accent2">
                  <a:lumMod val="10000"/>
                </a:schemeClr>
              </a:solidFill>
            </a:endParaRPr>
          </a:p>
          <a:p>
            <a:r>
              <a:rPr lang="ru-RU" sz="3200" dirty="0" smtClean="0">
                <a:solidFill>
                  <a:schemeClr val="accent2">
                    <a:lumMod val="10000"/>
                  </a:schemeClr>
                </a:solidFill>
              </a:rPr>
              <a:t>                    </a:t>
            </a:r>
          </a:p>
          <a:p>
            <a:r>
              <a:rPr lang="ru-RU" sz="3200" dirty="0">
                <a:solidFill>
                  <a:schemeClr val="accent2">
                    <a:lumMod val="10000"/>
                  </a:schemeClr>
                </a:solidFill>
              </a:rPr>
              <a:t> </a:t>
            </a:r>
            <a:r>
              <a:rPr lang="ru-RU" sz="3200" dirty="0" smtClean="0">
                <a:solidFill>
                  <a:schemeClr val="accent2">
                    <a:lumMod val="10000"/>
                  </a:schemeClr>
                </a:solidFill>
              </a:rPr>
              <a:t>             </a:t>
            </a:r>
            <a:endParaRPr lang="ru-RU" sz="4400" b="1" dirty="0">
              <a:solidFill>
                <a:srgbClr val="C00000"/>
              </a:solidFill>
            </a:endParaRPr>
          </a:p>
        </p:txBody>
      </p:sp>
    </p:spTree>
    <p:extLst>
      <p:ext uri="{BB962C8B-B14F-4D97-AF65-F5344CB8AC3E}">
        <p14:creationId xmlns:p14="http://schemas.microsoft.com/office/powerpoint/2010/main" val="2485761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brakadabra.fun/uploads/posts/2021-12/1640912274_1-abrakadabra-fun-p-fon-dlya-prezentatsii-po-kulturologii-1.jpg"/>
          <p:cNvPicPr>
            <a:picLocks noChangeAspect="1" noChangeArrowheads="1"/>
          </p:cNvPicPr>
          <p:nvPr/>
        </p:nvPicPr>
        <p:blipFill rotWithShape="1">
          <a:blip r:embed="rId2">
            <a:extLst>
              <a:ext uri="{28A0092B-C50C-407E-A947-70E740481C1C}">
                <a14:useLocalDpi xmlns:a14="http://schemas.microsoft.com/office/drawing/2010/main" val="0"/>
              </a:ext>
            </a:extLst>
          </a:blip>
          <a:srcRect l="42896" t="-801" r="-1515" b="801"/>
          <a:stretch/>
        </p:blipFill>
        <p:spPr bwMode="auto">
          <a:xfrm>
            <a:off x="8110" y="0"/>
            <a:ext cx="9360842" cy="7022391"/>
          </a:xfrm>
          <a:prstGeom prst="rect">
            <a:avLst/>
          </a:prstGeom>
          <a:solidFill>
            <a:srgbClr val="FFFFCC"/>
          </a:solidFill>
          <a:ln>
            <a:solidFill>
              <a:srgbClr val="C00000"/>
            </a:solidFill>
          </a:ln>
        </p:spPr>
      </p:pic>
      <p:pic>
        <p:nvPicPr>
          <p:cNvPr id="4" name="Рисунок 3" descr="https://fs.znanio.ru/d5af0e/1e/bf/96141c2f546862734727dd8cc3631c8418.jpg"/>
          <p:cNvPicPr/>
          <p:nvPr/>
        </p:nvPicPr>
        <p:blipFill rotWithShape="1">
          <a:blip r:embed="rId3" cstate="print">
            <a:extLst>
              <a:ext uri="{28A0092B-C50C-407E-A947-70E740481C1C}">
                <a14:useLocalDpi xmlns:a14="http://schemas.microsoft.com/office/drawing/2010/main" val="0"/>
              </a:ext>
            </a:extLst>
          </a:blip>
          <a:srcRect l="2032" t="37139" r="1625" b="14769"/>
          <a:stretch/>
        </p:blipFill>
        <p:spPr bwMode="auto">
          <a:xfrm>
            <a:off x="8110" y="1556792"/>
            <a:ext cx="9316418" cy="386132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0358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brakadabra.fun/uploads/posts/2021-12/1640912274_1-abrakadabra-fun-p-fon-dlya-prezentatsii-po-kulturologii-1.jpg"/>
          <p:cNvPicPr>
            <a:picLocks noChangeAspect="1" noChangeArrowheads="1"/>
          </p:cNvPicPr>
          <p:nvPr/>
        </p:nvPicPr>
        <p:blipFill rotWithShape="1">
          <a:blip r:embed="rId2">
            <a:extLst>
              <a:ext uri="{28A0092B-C50C-407E-A947-70E740481C1C}">
                <a14:useLocalDpi xmlns:a14="http://schemas.microsoft.com/office/drawing/2010/main" val="0"/>
              </a:ext>
            </a:extLst>
          </a:blip>
          <a:srcRect r="18733"/>
          <a:stretch/>
        </p:blipFill>
        <p:spPr bwMode="auto">
          <a:xfrm>
            <a:off x="0" y="0"/>
            <a:ext cx="9140278" cy="70223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404664"/>
            <a:ext cx="9649072" cy="1200329"/>
          </a:xfrm>
          <a:prstGeom prst="rect">
            <a:avLst/>
          </a:prstGeom>
          <a:noFill/>
        </p:spPr>
        <p:txBody>
          <a:bodyPr wrap="square" rtlCol="0">
            <a:spAutoFit/>
          </a:bodyPr>
          <a:lstStyle/>
          <a:p>
            <a:r>
              <a:rPr lang="ru-RU" sz="3600" dirty="0" smtClean="0">
                <a:solidFill>
                  <a:srgbClr val="990000"/>
                </a:solidFill>
              </a:rPr>
              <a:t>Какова цель урока? Давайте сформулируем вместе</a:t>
            </a:r>
            <a:r>
              <a:rPr lang="ru-RU" dirty="0" smtClean="0">
                <a:solidFill>
                  <a:srgbClr val="990000"/>
                </a:solidFill>
              </a:rPr>
              <a:t>.</a:t>
            </a:r>
            <a:endParaRPr lang="ru-RU" dirty="0">
              <a:solidFill>
                <a:srgbClr val="990000"/>
              </a:solidFill>
            </a:endParaRPr>
          </a:p>
        </p:txBody>
      </p:sp>
      <p:sp>
        <p:nvSpPr>
          <p:cNvPr id="3" name="TextBox 2"/>
          <p:cNvSpPr txBox="1"/>
          <p:nvPr/>
        </p:nvSpPr>
        <p:spPr>
          <a:xfrm>
            <a:off x="2555776" y="1700808"/>
            <a:ext cx="5832648" cy="3170099"/>
          </a:xfrm>
          <a:prstGeom prst="rect">
            <a:avLst/>
          </a:prstGeom>
          <a:noFill/>
        </p:spPr>
        <p:txBody>
          <a:bodyPr wrap="square" rtlCol="0">
            <a:spAutoFit/>
          </a:bodyPr>
          <a:lstStyle/>
          <a:p>
            <a:pPr algn="r"/>
            <a:r>
              <a:rPr lang="ru-RU" sz="4000" dirty="0">
                <a:solidFill>
                  <a:srgbClr val="990000"/>
                </a:solidFill>
              </a:rPr>
              <a:t>Узнаем… </a:t>
            </a:r>
            <a:endParaRPr lang="ru-RU" sz="4000" dirty="0" smtClean="0">
              <a:solidFill>
                <a:srgbClr val="990000"/>
              </a:solidFill>
            </a:endParaRPr>
          </a:p>
          <a:p>
            <a:pPr algn="r"/>
            <a:r>
              <a:rPr lang="ru-RU" sz="4000" dirty="0" smtClean="0">
                <a:solidFill>
                  <a:srgbClr val="990000"/>
                </a:solidFill>
              </a:rPr>
              <a:t>Рассмотрим</a:t>
            </a:r>
            <a:r>
              <a:rPr lang="ru-RU" sz="4000" dirty="0">
                <a:solidFill>
                  <a:srgbClr val="990000"/>
                </a:solidFill>
              </a:rPr>
              <a:t>… </a:t>
            </a:r>
            <a:endParaRPr lang="ru-RU" sz="4000" dirty="0" smtClean="0">
              <a:solidFill>
                <a:srgbClr val="990000"/>
              </a:solidFill>
            </a:endParaRPr>
          </a:p>
          <a:p>
            <a:pPr algn="r"/>
            <a:r>
              <a:rPr lang="ru-RU" sz="4000" dirty="0" smtClean="0">
                <a:solidFill>
                  <a:srgbClr val="990000"/>
                </a:solidFill>
              </a:rPr>
              <a:t>Поймем </a:t>
            </a:r>
            <a:r>
              <a:rPr lang="ru-RU" sz="4000" dirty="0">
                <a:solidFill>
                  <a:srgbClr val="990000"/>
                </a:solidFill>
              </a:rPr>
              <a:t>… </a:t>
            </a:r>
            <a:endParaRPr lang="ru-RU" sz="4000" dirty="0" smtClean="0">
              <a:solidFill>
                <a:srgbClr val="990000"/>
              </a:solidFill>
            </a:endParaRPr>
          </a:p>
          <a:p>
            <a:pPr algn="r"/>
            <a:r>
              <a:rPr lang="ru-RU" sz="4000" dirty="0" smtClean="0">
                <a:solidFill>
                  <a:srgbClr val="990000"/>
                </a:solidFill>
              </a:rPr>
              <a:t>Обсудим</a:t>
            </a:r>
            <a:r>
              <a:rPr lang="ru-RU" sz="4000" dirty="0">
                <a:solidFill>
                  <a:srgbClr val="990000"/>
                </a:solidFill>
              </a:rPr>
              <a:t>… </a:t>
            </a:r>
            <a:endParaRPr lang="ru-RU" sz="4000" dirty="0" smtClean="0">
              <a:solidFill>
                <a:srgbClr val="990000"/>
              </a:solidFill>
            </a:endParaRPr>
          </a:p>
          <a:p>
            <a:pPr algn="r"/>
            <a:r>
              <a:rPr lang="ru-RU" sz="4000" dirty="0" smtClean="0">
                <a:solidFill>
                  <a:srgbClr val="990000"/>
                </a:solidFill>
              </a:rPr>
              <a:t>Закрепим</a:t>
            </a:r>
            <a:r>
              <a:rPr lang="ru-RU" sz="4000" dirty="0">
                <a:solidFill>
                  <a:srgbClr val="990000"/>
                </a:solidFill>
              </a:rPr>
              <a:t>…</a:t>
            </a:r>
          </a:p>
        </p:txBody>
      </p:sp>
    </p:spTree>
    <p:extLst>
      <p:ext uri="{BB962C8B-B14F-4D97-AF65-F5344CB8AC3E}">
        <p14:creationId xmlns:p14="http://schemas.microsoft.com/office/powerpoint/2010/main" val="2230123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brakadabra.fun/uploads/posts/2021-12/1640912274_1-abrakadabra-fun-p-fon-dlya-prezentatsii-po-kulturologii-1.jpg"/>
          <p:cNvPicPr>
            <a:picLocks noChangeAspect="1" noChangeArrowheads="1"/>
          </p:cNvPicPr>
          <p:nvPr/>
        </p:nvPicPr>
        <p:blipFill rotWithShape="1">
          <a:blip r:embed="rId2">
            <a:extLst>
              <a:ext uri="{28A0092B-C50C-407E-A947-70E740481C1C}">
                <a14:useLocalDpi xmlns:a14="http://schemas.microsoft.com/office/drawing/2010/main" val="0"/>
              </a:ext>
            </a:extLst>
          </a:blip>
          <a:srcRect r="18733"/>
          <a:stretch/>
        </p:blipFill>
        <p:spPr bwMode="auto">
          <a:xfrm>
            <a:off x="0" y="0"/>
            <a:ext cx="9140278" cy="702239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7651" y="116632"/>
            <a:ext cx="8784976" cy="3883499"/>
          </a:xfrm>
          <a:prstGeom prst="rect">
            <a:avLst/>
          </a:prstGeom>
          <a:ln>
            <a:solidFill>
              <a:srgbClr val="C00000"/>
            </a:solidFill>
          </a:ln>
        </p:spPr>
        <p:txBody>
          <a:bodyPr wrap="square">
            <a:spAutoFit/>
          </a:bodyPr>
          <a:lstStyle/>
          <a:p>
            <a:pPr algn="ctr">
              <a:lnSpc>
                <a:spcPct val="107000"/>
              </a:lnSpc>
              <a:spcAft>
                <a:spcPts val="800"/>
              </a:spcAft>
            </a:pPr>
            <a:r>
              <a:rPr lang="ru-RU" sz="3200" b="1" dirty="0">
                <a:solidFill>
                  <a:srgbClr val="990000"/>
                </a:solidFill>
                <a:ea typeface="Calibri" panose="020F0502020204030204" pitchFamily="34" charset="0"/>
                <a:cs typeface="Times New Roman" panose="02020603050405020304" pitchFamily="18" charset="0"/>
              </a:rPr>
              <a:t>План урока: </a:t>
            </a:r>
            <a:endParaRPr lang="ru-RU" sz="3200" b="1" dirty="0">
              <a:solidFill>
                <a:srgbClr val="99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3200" dirty="0">
                <a:solidFill>
                  <a:srgbClr val="990000"/>
                </a:solidFill>
                <a:ea typeface="Calibri" panose="020F0502020204030204" pitchFamily="34" charset="0"/>
                <a:cs typeface="Times New Roman" panose="02020603050405020304" pitchFamily="18" charset="0"/>
              </a:rPr>
              <a:t>1) Личность императора Александра </a:t>
            </a:r>
            <a:r>
              <a:rPr lang="en-US" sz="3200" dirty="0">
                <a:solidFill>
                  <a:srgbClr val="990000"/>
                </a:solidFill>
                <a:ea typeface="Calibri" panose="020F0502020204030204" pitchFamily="34" charset="0"/>
                <a:cs typeface="Times New Roman" panose="02020603050405020304" pitchFamily="18" charset="0"/>
              </a:rPr>
              <a:t>II</a:t>
            </a:r>
            <a:endParaRPr lang="ru-RU" sz="3200" dirty="0">
              <a:solidFill>
                <a:srgbClr val="99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3200" dirty="0">
                <a:solidFill>
                  <a:srgbClr val="990000"/>
                </a:solidFill>
                <a:ea typeface="Calibri" panose="020F0502020204030204" pitchFamily="34" charset="0"/>
                <a:cs typeface="Times New Roman" panose="02020603050405020304" pitchFamily="18" charset="0"/>
              </a:rPr>
              <a:t>2) </a:t>
            </a:r>
            <a:r>
              <a:rPr lang="ru-RU" sz="3200" dirty="0" smtClean="0">
                <a:solidFill>
                  <a:srgbClr val="990000"/>
                </a:solidFill>
                <a:ea typeface="Calibri" panose="020F0502020204030204" pitchFamily="34" charset="0"/>
                <a:cs typeface="Times New Roman" panose="02020603050405020304" pitchFamily="18" charset="0"/>
              </a:rPr>
              <a:t>Предпосылки и причины </a:t>
            </a:r>
            <a:r>
              <a:rPr lang="ru-RU" sz="3200" dirty="0">
                <a:solidFill>
                  <a:srgbClr val="990000"/>
                </a:solidFill>
                <a:ea typeface="Calibri" panose="020F0502020204030204" pitchFamily="34" charset="0"/>
                <a:cs typeface="Times New Roman" panose="02020603050405020304" pitchFamily="18" charset="0"/>
              </a:rPr>
              <a:t>отмены крепостного права</a:t>
            </a:r>
            <a:endParaRPr lang="ru-RU" sz="3200" dirty="0">
              <a:solidFill>
                <a:srgbClr val="99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3200" dirty="0">
                <a:solidFill>
                  <a:srgbClr val="990000"/>
                </a:solidFill>
                <a:ea typeface="Calibri" panose="020F0502020204030204" pitchFamily="34" charset="0"/>
                <a:cs typeface="Times New Roman" panose="02020603050405020304" pitchFamily="18" charset="0"/>
              </a:rPr>
              <a:t>3</a:t>
            </a:r>
            <a:r>
              <a:rPr lang="ru-RU" sz="3200" dirty="0" smtClean="0">
                <a:solidFill>
                  <a:srgbClr val="990000"/>
                </a:solidFill>
                <a:ea typeface="Calibri" panose="020F0502020204030204" pitchFamily="34" charset="0"/>
                <a:cs typeface="Times New Roman" panose="02020603050405020304" pitchFamily="18" charset="0"/>
              </a:rPr>
              <a:t>) </a:t>
            </a:r>
            <a:r>
              <a:rPr lang="ru-RU" sz="3200" dirty="0">
                <a:solidFill>
                  <a:srgbClr val="990000"/>
                </a:solidFill>
                <a:ea typeface="Calibri" panose="020F0502020204030204" pitchFamily="34" charset="0"/>
                <a:cs typeface="Times New Roman" panose="02020603050405020304" pitchFamily="18" charset="0"/>
              </a:rPr>
              <a:t>Подготовка крестьянской реформы</a:t>
            </a:r>
            <a:endParaRPr lang="ru-RU" sz="3200" dirty="0">
              <a:solidFill>
                <a:srgbClr val="99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3200" dirty="0">
                <a:solidFill>
                  <a:srgbClr val="990000"/>
                </a:solidFill>
                <a:ea typeface="Calibri" panose="020F0502020204030204" pitchFamily="34" charset="0"/>
                <a:cs typeface="Times New Roman" panose="02020603050405020304" pitchFamily="18" charset="0"/>
              </a:rPr>
              <a:t>4</a:t>
            </a:r>
            <a:r>
              <a:rPr lang="ru-RU" sz="3200" dirty="0" smtClean="0">
                <a:solidFill>
                  <a:srgbClr val="990000"/>
                </a:solidFill>
                <a:ea typeface="Calibri" panose="020F0502020204030204" pitchFamily="34" charset="0"/>
                <a:cs typeface="Times New Roman" panose="02020603050405020304" pitchFamily="18" charset="0"/>
              </a:rPr>
              <a:t>) </a:t>
            </a:r>
            <a:r>
              <a:rPr lang="ru-RU" sz="3200" dirty="0">
                <a:solidFill>
                  <a:srgbClr val="990000"/>
                </a:solidFill>
                <a:ea typeface="Calibri" panose="020F0502020204030204" pitchFamily="34" charset="0"/>
                <a:cs typeface="Times New Roman" panose="02020603050405020304" pitchFamily="18" charset="0"/>
              </a:rPr>
              <a:t>Основные положения крестьянской реформы</a:t>
            </a:r>
            <a:endParaRPr lang="ru-RU" sz="3200" dirty="0">
              <a:solidFill>
                <a:srgbClr val="99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3200" dirty="0">
                <a:solidFill>
                  <a:srgbClr val="990000"/>
                </a:solidFill>
                <a:ea typeface="Calibri" panose="020F0502020204030204" pitchFamily="34" charset="0"/>
                <a:cs typeface="Times New Roman" panose="02020603050405020304" pitchFamily="18" charset="0"/>
              </a:rPr>
              <a:t>5</a:t>
            </a:r>
            <a:r>
              <a:rPr lang="ru-RU" sz="3200" dirty="0" smtClean="0">
                <a:solidFill>
                  <a:srgbClr val="990000"/>
                </a:solidFill>
                <a:ea typeface="Calibri" panose="020F0502020204030204" pitchFamily="34" charset="0"/>
                <a:cs typeface="Times New Roman" panose="02020603050405020304" pitchFamily="18" charset="0"/>
              </a:rPr>
              <a:t>) </a:t>
            </a:r>
            <a:r>
              <a:rPr lang="ru-RU" sz="3200" dirty="0">
                <a:solidFill>
                  <a:srgbClr val="990000"/>
                </a:solidFill>
                <a:ea typeface="Calibri" panose="020F0502020204030204" pitchFamily="34" charset="0"/>
                <a:cs typeface="Times New Roman" panose="02020603050405020304" pitchFamily="18" charset="0"/>
              </a:rPr>
              <a:t>Значение отмены крепостного права.</a:t>
            </a:r>
            <a:endParaRPr lang="ru-RU" sz="3200" dirty="0">
              <a:solidFill>
                <a:srgbClr val="99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7016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brakadabra.fun/uploads/posts/2021-12/1640912274_1-abrakadabra-fun-p-fon-dlya-prezentatsii-po-kulturologii-1.jpg"/>
          <p:cNvPicPr>
            <a:picLocks noChangeAspect="1" noChangeArrowheads="1"/>
          </p:cNvPicPr>
          <p:nvPr/>
        </p:nvPicPr>
        <p:blipFill rotWithShape="1">
          <a:blip r:embed="rId2">
            <a:extLst>
              <a:ext uri="{28A0092B-C50C-407E-A947-70E740481C1C}">
                <a14:useLocalDpi xmlns:a14="http://schemas.microsoft.com/office/drawing/2010/main" val="0"/>
              </a:ext>
            </a:extLst>
          </a:blip>
          <a:srcRect r="18733"/>
          <a:stretch/>
        </p:blipFill>
        <p:spPr bwMode="auto">
          <a:xfrm>
            <a:off x="0" y="0"/>
            <a:ext cx="9140278" cy="702239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540539" y="6237312"/>
            <a:ext cx="2353016" cy="461665"/>
          </a:xfrm>
          <a:prstGeom prst="rect">
            <a:avLst/>
          </a:prstGeom>
          <a:ln>
            <a:solidFill>
              <a:srgbClr val="C00000"/>
            </a:solidFill>
          </a:ln>
        </p:spPr>
        <p:txBody>
          <a:bodyPr wrap="none">
            <a:spAutoFit/>
          </a:bodyPr>
          <a:lstStyle/>
          <a:p>
            <a:pPr eaLnBrk="1" hangingPunct="1"/>
            <a:r>
              <a:rPr lang="ru-RU" b="1" i="1" dirty="0">
                <a:solidFill>
                  <a:srgbClr val="990000"/>
                </a:solidFill>
              </a:rPr>
              <a:t>АЛЕКСАНДР </a:t>
            </a:r>
            <a:r>
              <a:rPr lang="en-US" b="1" i="1" dirty="0">
                <a:solidFill>
                  <a:srgbClr val="990000"/>
                </a:solidFill>
              </a:rPr>
              <a:t>II</a:t>
            </a:r>
            <a:endParaRPr lang="ru-RU" b="1" i="1" dirty="0">
              <a:solidFill>
                <a:srgbClr val="990000"/>
              </a:solidFill>
            </a:endParaRPr>
          </a:p>
        </p:txBody>
      </p:sp>
      <p:pic>
        <p:nvPicPr>
          <p:cNvPr id="3" name="Picture 2" descr="https://tochka-py.ru/mustknow-raw/img/29246-aleksand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382974"/>
            <a:ext cx="4290095" cy="5530924"/>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7504" y="857260"/>
            <a:ext cx="4572000" cy="1938992"/>
          </a:xfrm>
          <a:prstGeom prst="rect">
            <a:avLst/>
          </a:prstGeom>
        </p:spPr>
        <p:txBody>
          <a:bodyPr>
            <a:spAutoFit/>
          </a:bodyPr>
          <a:lstStyle/>
          <a:p>
            <a:r>
              <a:rPr lang="ru-RU" b="1" dirty="0" smtClean="0">
                <a:solidFill>
                  <a:srgbClr val="333333"/>
                </a:solidFill>
                <a:cs typeface="Times New Roman" panose="02020603050405020304" pitchFamily="18" charset="0"/>
              </a:rPr>
              <a:t>Александр</a:t>
            </a:r>
            <a:r>
              <a:rPr lang="ru-RU" dirty="0">
                <a:solidFill>
                  <a:srgbClr val="333333"/>
                </a:solidFill>
                <a:cs typeface="Times New Roman" panose="02020603050405020304" pitchFamily="18" charset="0"/>
              </a:rPr>
              <a:t> </a:t>
            </a:r>
            <a:r>
              <a:rPr lang="ru-RU" b="1" dirty="0">
                <a:solidFill>
                  <a:srgbClr val="333333"/>
                </a:solidFill>
                <a:cs typeface="Times New Roman" panose="02020603050405020304" pitchFamily="18" charset="0"/>
              </a:rPr>
              <a:t>II</a:t>
            </a:r>
            <a:r>
              <a:rPr lang="ru-RU" dirty="0">
                <a:solidFill>
                  <a:srgbClr val="333333"/>
                </a:solidFill>
                <a:cs typeface="Times New Roman" panose="02020603050405020304" pitchFamily="18" charset="0"/>
              </a:rPr>
              <a:t> Николаевич — российский император </a:t>
            </a:r>
            <a:endParaRPr lang="ru-RU" dirty="0" smtClean="0">
              <a:solidFill>
                <a:srgbClr val="333333"/>
              </a:solidFill>
              <a:cs typeface="Times New Roman" panose="02020603050405020304" pitchFamily="18" charset="0"/>
            </a:endParaRPr>
          </a:p>
          <a:p>
            <a:r>
              <a:rPr lang="ru-RU" dirty="0" smtClean="0">
                <a:solidFill>
                  <a:srgbClr val="333333"/>
                </a:solidFill>
                <a:cs typeface="Times New Roman" panose="02020603050405020304" pitchFamily="18" charset="0"/>
              </a:rPr>
              <a:t>(</a:t>
            </a:r>
            <a:r>
              <a:rPr lang="ru-RU" dirty="0">
                <a:solidFill>
                  <a:srgbClr val="333333"/>
                </a:solidFill>
                <a:cs typeface="Times New Roman" panose="02020603050405020304" pitchFamily="18" charset="0"/>
              </a:rPr>
              <a:t>1855—1881 гг.) из династии Романовых, проводивший широкомасштабные реформы.</a:t>
            </a:r>
            <a:endParaRPr lang="ru-RU" dirty="0">
              <a:cs typeface="Times New Roman" panose="02020603050405020304" pitchFamily="18" charset="0"/>
            </a:endParaRPr>
          </a:p>
        </p:txBody>
      </p:sp>
    </p:spTree>
    <p:extLst>
      <p:ext uri="{BB962C8B-B14F-4D97-AF65-F5344CB8AC3E}">
        <p14:creationId xmlns:p14="http://schemas.microsoft.com/office/powerpoint/2010/main" val="31958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abrakadabra.fun/uploads/posts/2021-12/1640912274_1-abrakadabra-fun-p-fon-dlya-prezentatsii-po-kulturologii-1.jpg"/>
          <p:cNvPicPr>
            <a:picLocks noChangeAspect="1" noChangeArrowheads="1"/>
          </p:cNvPicPr>
          <p:nvPr/>
        </p:nvPicPr>
        <p:blipFill rotWithShape="1">
          <a:blip r:embed="rId2">
            <a:extLst>
              <a:ext uri="{28A0092B-C50C-407E-A947-70E740481C1C}">
                <a14:useLocalDpi xmlns:a14="http://schemas.microsoft.com/office/drawing/2010/main" val="0"/>
              </a:ext>
            </a:extLst>
          </a:blip>
          <a:srcRect r="18733"/>
          <a:stretch/>
        </p:blipFill>
        <p:spPr bwMode="auto">
          <a:xfrm>
            <a:off x="0" y="0"/>
            <a:ext cx="9140278" cy="702239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332656"/>
            <a:ext cx="8496944" cy="1913665"/>
          </a:xfrm>
          <a:prstGeom prst="rect">
            <a:avLst/>
          </a:prstGeom>
        </p:spPr>
        <p:txBody>
          <a:bodyPr wrap="square">
            <a:spAutoFit/>
          </a:bodyPr>
          <a:lstStyle/>
          <a:p>
            <a:pPr marR="8890" algn="just">
              <a:lnSpc>
                <a:spcPct val="107000"/>
              </a:lnSpc>
              <a:spcAft>
                <a:spcPts val="0"/>
              </a:spcAft>
            </a:pPr>
            <a:r>
              <a:rPr lang="ru-RU" sz="2800" b="1" u="sng" dirty="0">
                <a:solidFill>
                  <a:srgbClr val="99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Крепостное право</a:t>
            </a:r>
            <a:r>
              <a:rPr lang="ru-RU" sz="2800" u="sng" dirty="0">
                <a:solidFill>
                  <a:srgbClr val="99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ru-RU" sz="2800" dirty="0">
                <a:solidFill>
                  <a:srgbClr val="990000"/>
                </a:solidFill>
                <a:ea typeface="Calibri" panose="020F0502020204030204" pitchFamily="34" charset="0"/>
                <a:cs typeface="Times New Roman" panose="02020603050405020304" pitchFamily="18" charset="0"/>
              </a:rPr>
              <a:t>- форма зависимости крестьян, при которой они наделяются землёй, неся за пользование ею повинности. Крестьянин является собственностью барина.</a:t>
            </a:r>
            <a:endParaRPr lang="ru-RU" sz="2800" dirty="0">
              <a:solidFill>
                <a:srgbClr val="99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https://webpulse.imgsmail.ru/imgpreview?mb=webpulse&amp;key=pulse_cabinet-image-cc9a75d0-de34-4842-950f-8caf72cf67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243660"/>
            <a:ext cx="6840760" cy="4661404"/>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95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avatars.dzeninfra.ru/get-zen_doc/2352854/pub_651403bc0e8a54683f7b9ba1_65140e352742217629a39714/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 y="-60961"/>
            <a:ext cx="9144000" cy="691896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67544" y="5661248"/>
            <a:ext cx="6552728" cy="954107"/>
          </a:xfrm>
          <a:solidFill>
            <a:srgbClr val="FFFFCC"/>
          </a:solidFill>
          <a:ln>
            <a:solidFill>
              <a:srgbClr val="C00000"/>
            </a:solidFill>
          </a:ln>
        </p:spPr>
        <p:txBody>
          <a:bodyPr/>
          <a:lstStyle/>
          <a:p>
            <a:r>
              <a:rPr lang="ru-RU" sz="2800" b="1" dirty="0" smtClean="0">
                <a:solidFill>
                  <a:srgbClr val="990000"/>
                </a:solidFill>
                <a:latin typeface="Times New Roman" panose="02020603050405020304" pitchFamily="18" charset="0"/>
                <a:cs typeface="Times New Roman" panose="02020603050405020304" pitchFamily="18" charset="0"/>
              </a:rPr>
              <a:t>И</a:t>
            </a:r>
            <a:r>
              <a:rPr lang="ru-RU" sz="2800" b="1" dirty="0" smtClean="0">
                <a:solidFill>
                  <a:srgbClr val="990000"/>
                </a:solidFill>
                <a:latin typeface="Times New Roman" panose="02020603050405020304" pitchFamily="18" charset="0"/>
                <a:cs typeface="Times New Roman" panose="02020603050405020304" pitchFamily="18" charset="0"/>
              </a:rPr>
              <a:t>. Ижакевич </a:t>
            </a:r>
            <a:r>
              <a:rPr lang="ru-RU" sz="2800" b="1" dirty="0" smtClean="0">
                <a:solidFill>
                  <a:srgbClr val="990000"/>
                </a:solidFill>
                <a:latin typeface="Times New Roman" panose="02020603050405020304" pitchFamily="18" charset="0"/>
                <a:cs typeface="Times New Roman" panose="02020603050405020304" pitchFamily="18" charset="0"/>
              </a:rPr>
              <a:t/>
            </a:r>
            <a:br>
              <a:rPr lang="ru-RU" sz="2800" b="1" dirty="0" smtClean="0">
                <a:solidFill>
                  <a:srgbClr val="990000"/>
                </a:solidFill>
                <a:latin typeface="Times New Roman" panose="02020603050405020304" pitchFamily="18" charset="0"/>
                <a:cs typeface="Times New Roman" panose="02020603050405020304" pitchFamily="18" charset="0"/>
              </a:rPr>
            </a:br>
            <a:r>
              <a:rPr lang="ru-RU" sz="2800" b="1" dirty="0" smtClean="0">
                <a:solidFill>
                  <a:srgbClr val="990000"/>
                </a:solidFill>
                <a:latin typeface="Times New Roman" panose="02020603050405020304" pitchFamily="18" charset="0"/>
                <a:cs typeface="Times New Roman" panose="02020603050405020304" pitchFamily="18" charset="0"/>
              </a:rPr>
              <a:t>«</a:t>
            </a:r>
            <a:r>
              <a:rPr lang="ru-RU" sz="2800" b="1" dirty="0">
                <a:solidFill>
                  <a:srgbClr val="990000"/>
                </a:solidFill>
                <a:latin typeface="Times New Roman" panose="02020603050405020304" pitchFamily="18" charset="0"/>
                <a:cs typeface="Times New Roman" panose="02020603050405020304" pitchFamily="18" charset="0"/>
              </a:rPr>
              <a:t>Крепостных меняют на собак</a:t>
            </a:r>
            <a:r>
              <a:rPr lang="ru-RU" sz="2800" b="1" dirty="0" smtClean="0">
                <a:solidFill>
                  <a:srgbClr val="990000"/>
                </a:solidFill>
                <a:latin typeface="Times New Roman" panose="02020603050405020304" pitchFamily="18" charset="0"/>
                <a:cs typeface="Times New Roman" panose="02020603050405020304" pitchFamily="18" charset="0"/>
              </a:rPr>
              <a:t>»</a:t>
            </a:r>
            <a:endParaRPr lang="ru-RU" sz="3600" b="1" dirty="0">
              <a:solidFill>
                <a:srgbClr val="99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4619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abrakadabra.fun/uploads/posts/2021-12/1640912274_1-abrakadabra-fun-p-fon-dlya-prezentatsii-po-kulturologii-1.jpg"/>
          <p:cNvPicPr>
            <a:picLocks noChangeAspect="1" noChangeArrowheads="1"/>
          </p:cNvPicPr>
          <p:nvPr/>
        </p:nvPicPr>
        <p:blipFill rotWithShape="1">
          <a:blip r:embed="rId2">
            <a:extLst>
              <a:ext uri="{28A0092B-C50C-407E-A947-70E740481C1C}">
                <a14:useLocalDpi xmlns:a14="http://schemas.microsoft.com/office/drawing/2010/main" val="0"/>
              </a:ext>
            </a:extLst>
          </a:blip>
          <a:srcRect r="18733"/>
          <a:stretch/>
        </p:blipFill>
        <p:spPr bwMode="auto">
          <a:xfrm>
            <a:off x="0" y="0"/>
            <a:ext cx="9140278" cy="702239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bwMode="auto">
          <a:xfrm>
            <a:off x="1761827" y="188640"/>
            <a:ext cx="5616624" cy="1080120"/>
          </a:xfrm>
          <a:prstGeom prst="rect">
            <a:avLst/>
          </a:prstGeom>
          <a:solidFill>
            <a:srgbClr val="FFFFCC"/>
          </a:solidFill>
          <a:ln w="9525" cap="flat" cmpd="sng" algn="ctr">
            <a:solidFill>
              <a:srgbClr val="C0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00"/>
                </a:solidFill>
              </a:rPr>
              <a:t>Основные предпосылки отмены</a:t>
            </a:r>
          </a:p>
          <a:p>
            <a:pPr marL="0" marR="0" indent="0"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00"/>
                </a:solidFill>
              </a:rPr>
              <a:t>крепостного права</a:t>
            </a:r>
            <a:endParaRPr kumimoji="0" lang="ru-RU" sz="2800" b="1" i="0" u="none" strike="noStrike" cap="none" normalizeH="0" baseline="0" dirty="0" smtClean="0">
              <a:ln>
                <a:noFill/>
              </a:ln>
              <a:solidFill>
                <a:srgbClr val="990000"/>
              </a:solidFill>
              <a:effectLst/>
            </a:endParaRPr>
          </a:p>
        </p:txBody>
      </p:sp>
      <p:cxnSp>
        <p:nvCxnSpPr>
          <p:cNvPr id="6" name="Прямая со стрелкой 5"/>
          <p:cNvCxnSpPr/>
          <p:nvPr/>
        </p:nvCxnSpPr>
        <p:spPr bwMode="auto">
          <a:xfrm>
            <a:off x="4570139" y="1268760"/>
            <a:ext cx="0" cy="2952328"/>
          </a:xfrm>
          <a:prstGeom prst="straightConnector1">
            <a:avLst/>
          </a:prstGeom>
          <a:ln>
            <a:solidFill>
              <a:srgbClr val="C00000"/>
            </a:solidFill>
            <a:headEnd type="none" w="med" len="med"/>
            <a:tailEnd type="triangle"/>
          </a:ln>
          <a:extLst/>
        </p:spPr>
        <p:style>
          <a:lnRef idx="3">
            <a:schemeClr val="accent4"/>
          </a:lnRef>
          <a:fillRef idx="0">
            <a:schemeClr val="accent4"/>
          </a:fillRef>
          <a:effectRef idx="2">
            <a:schemeClr val="accent4"/>
          </a:effectRef>
          <a:fontRef idx="minor">
            <a:schemeClr val="tx1"/>
          </a:fontRef>
        </p:style>
      </p:cxnSp>
      <p:cxnSp>
        <p:nvCxnSpPr>
          <p:cNvPr id="8" name="Прямая со стрелкой 7"/>
          <p:cNvCxnSpPr/>
          <p:nvPr/>
        </p:nvCxnSpPr>
        <p:spPr bwMode="auto">
          <a:xfrm flipH="1">
            <a:off x="2949959" y="1298621"/>
            <a:ext cx="1620180" cy="1008112"/>
          </a:xfrm>
          <a:prstGeom prst="straightConnector1">
            <a:avLst/>
          </a:prstGeom>
          <a:ln>
            <a:solidFill>
              <a:srgbClr val="C00000"/>
            </a:solidFill>
            <a:headEnd type="none" w="med" len="med"/>
            <a:tailEnd type="triangle"/>
          </a:ln>
          <a:extLst/>
        </p:spPr>
        <p:style>
          <a:lnRef idx="3">
            <a:schemeClr val="dk1"/>
          </a:lnRef>
          <a:fillRef idx="0">
            <a:schemeClr val="dk1"/>
          </a:fillRef>
          <a:effectRef idx="2">
            <a:schemeClr val="dk1"/>
          </a:effectRef>
          <a:fontRef idx="minor">
            <a:schemeClr val="tx1"/>
          </a:fontRef>
        </p:style>
      </p:cxnSp>
      <p:cxnSp>
        <p:nvCxnSpPr>
          <p:cNvPr id="11" name="Прямая со стрелкой 10"/>
          <p:cNvCxnSpPr/>
          <p:nvPr/>
        </p:nvCxnSpPr>
        <p:spPr bwMode="auto">
          <a:xfrm>
            <a:off x="4570139" y="1270951"/>
            <a:ext cx="1682295" cy="1077929"/>
          </a:xfrm>
          <a:prstGeom prst="straightConnector1">
            <a:avLst/>
          </a:prstGeom>
          <a:ln>
            <a:solidFill>
              <a:srgbClr val="C00000"/>
            </a:solidFill>
            <a:headEnd type="none" w="med" len="med"/>
            <a:tailEnd type="triangle"/>
          </a:ln>
          <a:extLst/>
        </p:spPr>
        <p:style>
          <a:lnRef idx="3">
            <a:schemeClr val="dk1"/>
          </a:lnRef>
          <a:fillRef idx="0">
            <a:schemeClr val="dk1"/>
          </a:fillRef>
          <a:effectRef idx="2">
            <a:schemeClr val="dk1"/>
          </a:effectRef>
          <a:fontRef idx="minor">
            <a:schemeClr val="tx1"/>
          </a:fontRef>
        </p:style>
      </p:cxnSp>
      <p:sp>
        <p:nvSpPr>
          <p:cNvPr id="16" name="Прямоугольник 15"/>
          <p:cNvSpPr/>
          <p:nvPr/>
        </p:nvSpPr>
        <p:spPr bwMode="auto">
          <a:xfrm>
            <a:off x="3021967" y="4345315"/>
            <a:ext cx="3230467" cy="1359532"/>
          </a:xfrm>
          <a:prstGeom prst="rect">
            <a:avLst/>
          </a:prstGeom>
          <a:solidFill>
            <a:srgbClr val="FFFFCC"/>
          </a:solidFill>
          <a:ln w="9525" cap="flat" cmpd="sng" algn="ctr">
            <a:solidFill>
              <a:srgbClr val="C0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990000"/>
                </a:solidFill>
                <a:effectLst/>
                <a:latin typeface="Times New Roman" pitchFamily="18" charset="0"/>
              </a:rPr>
              <a:t>Военно-техническая </a:t>
            </a:r>
          </a:p>
          <a:p>
            <a:pPr marL="0" marR="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990000"/>
                </a:solidFill>
                <a:effectLst/>
                <a:latin typeface="Times New Roman" pitchFamily="18" charset="0"/>
              </a:rPr>
              <a:t>отсталость</a:t>
            </a:r>
            <a:r>
              <a:rPr kumimoji="0" lang="ru-RU" sz="2400" b="1" i="0" u="none" strike="noStrike" cap="none" normalizeH="0" dirty="0" smtClean="0">
                <a:ln>
                  <a:noFill/>
                </a:ln>
                <a:solidFill>
                  <a:srgbClr val="990000"/>
                </a:solidFill>
                <a:effectLst/>
                <a:latin typeface="Times New Roman" pitchFamily="18" charset="0"/>
              </a:rPr>
              <a:t> России </a:t>
            </a:r>
          </a:p>
          <a:p>
            <a:pPr marL="0" marR="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dirty="0" smtClean="0">
                <a:ln>
                  <a:noFill/>
                </a:ln>
                <a:solidFill>
                  <a:srgbClr val="990000"/>
                </a:solidFill>
                <a:effectLst/>
                <a:latin typeface="Times New Roman" pitchFamily="18" charset="0"/>
              </a:rPr>
              <a:t>(Крымская война)</a:t>
            </a:r>
            <a:endParaRPr kumimoji="0" lang="ru-RU" sz="2400" b="1" i="0" u="none" strike="noStrike" cap="none" normalizeH="0" baseline="0" dirty="0" smtClean="0">
              <a:ln>
                <a:noFill/>
              </a:ln>
              <a:solidFill>
                <a:srgbClr val="990000"/>
              </a:solidFill>
              <a:effectLst/>
              <a:latin typeface="Times New Roman" pitchFamily="18" charset="0"/>
            </a:endParaRPr>
          </a:p>
        </p:txBody>
      </p:sp>
      <p:sp>
        <p:nvSpPr>
          <p:cNvPr id="17" name="Прямоугольник 16"/>
          <p:cNvSpPr/>
          <p:nvPr/>
        </p:nvSpPr>
        <p:spPr bwMode="auto">
          <a:xfrm>
            <a:off x="4734167" y="2360866"/>
            <a:ext cx="4208238" cy="1512168"/>
          </a:xfrm>
          <a:prstGeom prst="rect">
            <a:avLst/>
          </a:prstGeom>
          <a:solidFill>
            <a:srgbClr val="FFFFCC"/>
          </a:solidFill>
          <a:ln w="9525" cap="flat" cmpd="sng" algn="ctr">
            <a:solidFill>
              <a:srgbClr val="C0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solidFill>
                  <a:srgbClr val="990000"/>
                </a:solidFill>
                <a:effectLst/>
                <a:latin typeface="Times New Roman" pitchFamily="18" charset="0"/>
              </a:rPr>
              <a:t>Рост крестьянских восстаний.</a:t>
            </a:r>
            <a:r>
              <a:rPr kumimoji="0" lang="ru-RU" sz="2400" b="1" u="none" strike="noStrike" cap="none" normalizeH="0" dirty="0" smtClean="0">
                <a:ln>
                  <a:noFill/>
                </a:ln>
                <a:solidFill>
                  <a:srgbClr val="990000"/>
                </a:solidFill>
                <a:effectLst/>
                <a:latin typeface="Times New Roman" pitchFamily="18" charset="0"/>
              </a:rPr>
              <a:t> </a:t>
            </a:r>
          </a:p>
          <a:p>
            <a:pPr marL="0" marR="0" indent="0" algn="l"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dirty="0" smtClean="0">
                <a:ln>
                  <a:noFill/>
                </a:ln>
                <a:solidFill>
                  <a:srgbClr val="990000"/>
                </a:solidFill>
                <a:effectLst/>
                <a:latin typeface="Times New Roman" pitchFamily="18" charset="0"/>
              </a:rPr>
              <a:t>Возможность новой </a:t>
            </a:r>
          </a:p>
          <a:p>
            <a:pPr marL="0" marR="0" indent="0" algn="l"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dirty="0" smtClean="0">
                <a:ln>
                  <a:noFill/>
                </a:ln>
                <a:solidFill>
                  <a:srgbClr val="990000"/>
                </a:solidFill>
                <a:effectLst/>
                <a:latin typeface="Times New Roman" pitchFamily="18" charset="0"/>
              </a:rPr>
              <a:t>«пугачевщины» в России</a:t>
            </a:r>
            <a:endParaRPr kumimoji="0" lang="ru-RU" sz="2400" b="1" u="none" strike="noStrike" cap="none" normalizeH="0" baseline="0" dirty="0" smtClean="0">
              <a:ln>
                <a:noFill/>
              </a:ln>
              <a:solidFill>
                <a:srgbClr val="990000"/>
              </a:solidFill>
              <a:effectLst/>
              <a:latin typeface="Times New Roman" pitchFamily="18" charset="0"/>
            </a:endParaRPr>
          </a:p>
        </p:txBody>
      </p:sp>
      <p:sp>
        <p:nvSpPr>
          <p:cNvPr id="21" name="Прямоугольник 20"/>
          <p:cNvSpPr/>
          <p:nvPr/>
        </p:nvSpPr>
        <p:spPr bwMode="auto">
          <a:xfrm>
            <a:off x="263642" y="2364247"/>
            <a:ext cx="4208238" cy="1512168"/>
          </a:xfrm>
          <a:prstGeom prst="rect">
            <a:avLst/>
          </a:prstGeom>
          <a:solidFill>
            <a:srgbClr val="FFFFCC"/>
          </a:solidFill>
          <a:ln w="9525" cap="flat" cmpd="sng" algn="ctr">
            <a:solidFill>
              <a:srgbClr val="C0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990000"/>
                </a:solidFill>
                <a:effectLst/>
                <a:latin typeface="Times New Roman" pitchFamily="18" charset="0"/>
              </a:rPr>
              <a:t>Кризис </a:t>
            </a:r>
          </a:p>
          <a:p>
            <a:pPr marL="0" marR="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990000"/>
                </a:solidFill>
                <a:effectLst/>
                <a:latin typeface="Times New Roman" pitchFamily="18" charset="0"/>
              </a:rPr>
              <a:t>феодально-крепостнической</a:t>
            </a:r>
            <a:r>
              <a:rPr kumimoji="0" lang="ru-RU" sz="2400" b="1" i="0" u="none" strike="noStrike" cap="none" normalizeH="0" dirty="0" smtClean="0">
                <a:ln>
                  <a:noFill/>
                </a:ln>
                <a:solidFill>
                  <a:srgbClr val="990000"/>
                </a:solidFill>
                <a:effectLst/>
                <a:latin typeface="Times New Roman" pitchFamily="18" charset="0"/>
              </a:rPr>
              <a:t> </a:t>
            </a:r>
          </a:p>
          <a:p>
            <a:pPr marL="0" marR="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dirty="0" smtClean="0">
                <a:ln>
                  <a:noFill/>
                </a:ln>
                <a:solidFill>
                  <a:srgbClr val="990000"/>
                </a:solidFill>
                <a:effectLst/>
                <a:latin typeface="Times New Roman" pitchFamily="18" charset="0"/>
              </a:rPr>
              <a:t>системы хозяйствования</a:t>
            </a:r>
            <a:endParaRPr kumimoji="0" lang="ru-RU" sz="2400" b="1" i="0" u="none" strike="noStrike" cap="none" normalizeH="0" baseline="0" dirty="0" smtClean="0">
              <a:ln>
                <a:noFill/>
              </a:ln>
              <a:solidFill>
                <a:srgbClr val="990000"/>
              </a:solidFill>
              <a:effectLst/>
              <a:latin typeface="Times New Roman" pitchFamily="18" charset="0"/>
            </a:endParaRPr>
          </a:p>
        </p:txBody>
      </p:sp>
    </p:spTree>
    <p:extLst>
      <p:ext uri="{BB962C8B-B14F-4D97-AF65-F5344CB8AC3E}">
        <p14:creationId xmlns:p14="http://schemas.microsoft.com/office/powerpoint/2010/main" val="1994417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9868" y="416340"/>
            <a:ext cx="7920880" cy="707886"/>
          </a:xfrm>
          <a:prstGeom prst="rect">
            <a:avLst/>
          </a:prstGeom>
        </p:spPr>
        <p:txBody>
          <a:bodyPr wrap="square">
            <a:spAutoFit/>
          </a:bodyPr>
          <a:lstStyle/>
          <a:p>
            <a:r>
              <a:rPr lang="ru-RU" sz="4000" b="1" dirty="0" smtClean="0"/>
              <a:t>                         </a:t>
            </a:r>
            <a:r>
              <a:rPr lang="en-US" sz="4000" b="1" dirty="0" smtClean="0"/>
              <a:t> </a:t>
            </a:r>
            <a:endParaRPr lang="ru-RU" sz="4000" b="1" dirty="0"/>
          </a:p>
        </p:txBody>
      </p:sp>
      <p:pic>
        <p:nvPicPr>
          <p:cNvPr id="5" name="Picture 2" descr="https://abrakadabra.fun/uploads/posts/2021-12/1640912274_1-abrakadabra-fun-p-fon-dlya-prezentatsii-po-kulturologii-1.jpg"/>
          <p:cNvPicPr>
            <a:picLocks noChangeAspect="1" noChangeArrowheads="1"/>
          </p:cNvPicPr>
          <p:nvPr/>
        </p:nvPicPr>
        <p:blipFill rotWithShape="1">
          <a:blip r:embed="rId2">
            <a:extLst>
              <a:ext uri="{28A0092B-C50C-407E-A947-70E740481C1C}">
                <a14:useLocalDpi xmlns:a14="http://schemas.microsoft.com/office/drawing/2010/main" val="0"/>
              </a:ext>
            </a:extLst>
          </a:blip>
          <a:srcRect r="18733"/>
          <a:stretch/>
        </p:blipFill>
        <p:spPr bwMode="auto">
          <a:xfrm>
            <a:off x="0" y="0"/>
            <a:ext cx="9140278" cy="702239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84157" y="568740"/>
            <a:ext cx="8088991" cy="4339650"/>
          </a:xfrm>
          <a:prstGeom prst="rect">
            <a:avLst/>
          </a:prstGeom>
        </p:spPr>
        <p:txBody>
          <a:bodyPr wrap="square">
            <a:spAutoFit/>
          </a:bodyPr>
          <a:lstStyle/>
          <a:p>
            <a:pPr algn="ctr"/>
            <a:r>
              <a:rPr lang="ru-RU" sz="3600" b="1" dirty="0" smtClean="0">
                <a:solidFill>
                  <a:srgbClr val="990000"/>
                </a:solidFill>
              </a:rPr>
              <a:t>Проверь себя:</a:t>
            </a:r>
            <a:r>
              <a:rPr lang="ru-RU" sz="4400" b="1" i="1" dirty="0" smtClean="0">
                <a:solidFill>
                  <a:srgbClr val="990000"/>
                </a:solidFill>
              </a:rPr>
              <a:t> </a:t>
            </a:r>
            <a:endParaRPr lang="ru-RU" sz="4400" b="1" i="1" dirty="0" smtClean="0">
              <a:solidFill>
                <a:srgbClr val="990000"/>
              </a:solidFill>
            </a:endParaRPr>
          </a:p>
          <a:p>
            <a:pPr algn="ctr"/>
            <a:endParaRPr lang="ru-RU" sz="3200" b="1" i="1" dirty="0">
              <a:solidFill>
                <a:schemeClr val="accent4">
                  <a:lumMod val="75000"/>
                  <a:lumOff val="25000"/>
                </a:schemeClr>
              </a:solidFill>
            </a:endParaRPr>
          </a:p>
          <a:p>
            <a:endParaRPr lang="ru-RU" sz="4000" b="1" i="1" dirty="0" smtClean="0"/>
          </a:p>
          <a:p>
            <a:endParaRPr lang="ru-RU" sz="4000" b="1" i="1" dirty="0"/>
          </a:p>
          <a:p>
            <a:endParaRPr lang="ru-RU" sz="4000" b="1" i="1" dirty="0" smtClean="0"/>
          </a:p>
          <a:p>
            <a:endParaRPr lang="ru-RU" sz="4000" b="1" i="1" dirty="0"/>
          </a:p>
          <a:p>
            <a:r>
              <a:rPr lang="en-US" sz="4000" b="1" dirty="0" smtClean="0"/>
              <a:t> </a:t>
            </a:r>
            <a:endParaRPr lang="ru-RU" sz="4000" b="1" dirty="0"/>
          </a:p>
        </p:txBody>
      </p:sp>
      <p:graphicFrame>
        <p:nvGraphicFramePr>
          <p:cNvPr id="4" name="Таблица 3"/>
          <p:cNvGraphicFramePr>
            <a:graphicFrameLocks noGrp="1"/>
          </p:cNvGraphicFramePr>
          <p:nvPr>
            <p:extLst>
              <p:ext uri="{D42A27DB-BD31-4B8C-83A1-F6EECF244321}">
                <p14:modId xmlns:p14="http://schemas.microsoft.com/office/powerpoint/2010/main" val="2143032778"/>
              </p:ext>
            </p:extLst>
          </p:nvPr>
        </p:nvGraphicFramePr>
        <p:xfrm>
          <a:off x="484157" y="1556792"/>
          <a:ext cx="8120291" cy="4550221"/>
        </p:xfrm>
        <a:graphic>
          <a:graphicData uri="http://schemas.openxmlformats.org/drawingml/2006/table">
            <a:tbl>
              <a:tblPr firstRow="1" bandRow="1">
                <a:tableStyleId>{8A107856-5554-42FB-B03E-39F5DBC370BA}</a:tableStyleId>
              </a:tblPr>
              <a:tblGrid>
                <a:gridCol w="2575675">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4248472">
                  <a:extLst>
                    <a:ext uri="{9D8B030D-6E8A-4147-A177-3AD203B41FA5}">
                      <a16:colId xmlns:a16="http://schemas.microsoft.com/office/drawing/2014/main" val="20002"/>
                    </a:ext>
                  </a:extLst>
                </a:gridCol>
              </a:tblGrid>
              <a:tr h="1368152">
                <a:tc>
                  <a:txBody>
                    <a:bodyPr/>
                    <a:lstStyle/>
                    <a:p>
                      <a:pPr algn="ctr">
                        <a:lnSpc>
                          <a:spcPct val="115000"/>
                        </a:lnSpc>
                        <a:spcAft>
                          <a:spcPts val="0"/>
                        </a:spcAft>
                      </a:pPr>
                      <a:r>
                        <a:rPr lang="ru-RU" sz="3200" dirty="0">
                          <a:ln>
                            <a:noFill/>
                          </a:ln>
                          <a:solidFill>
                            <a:srgbClr val="990000"/>
                          </a:solidFill>
                          <a:effectLst/>
                        </a:rPr>
                        <a:t>Павел </a:t>
                      </a:r>
                      <a:r>
                        <a:rPr lang="en-US" sz="3200" dirty="0">
                          <a:ln>
                            <a:noFill/>
                          </a:ln>
                          <a:solidFill>
                            <a:srgbClr val="990000"/>
                          </a:solidFill>
                          <a:effectLst/>
                        </a:rPr>
                        <a:t>I</a:t>
                      </a:r>
                      <a:endParaRPr lang="ru-RU" sz="3200" b="1" dirty="0">
                        <a:ln>
                          <a:noFill/>
                        </a:ln>
                        <a:solidFill>
                          <a:srgbClr val="99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15000"/>
                        </a:lnSpc>
                        <a:spcAft>
                          <a:spcPts val="0"/>
                        </a:spcAft>
                      </a:pPr>
                      <a:r>
                        <a:rPr lang="ru-RU" sz="3600" dirty="0">
                          <a:ln>
                            <a:noFill/>
                          </a:ln>
                          <a:solidFill>
                            <a:srgbClr val="990000"/>
                          </a:solidFill>
                          <a:effectLst/>
                        </a:rPr>
                        <a:t>1797</a:t>
                      </a:r>
                      <a:endParaRPr lang="ru-RU" sz="3600" b="1" dirty="0">
                        <a:ln>
                          <a:noFill/>
                        </a:ln>
                        <a:solidFill>
                          <a:srgbClr val="99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3200" b="1" i="0" u="none" strike="noStrike" kern="1200" cap="none" spc="0" normalizeH="0" baseline="0" noProof="0" dirty="0" smtClean="0">
                          <a:ln>
                            <a:noFill/>
                          </a:ln>
                          <a:solidFill>
                            <a:srgbClr val="990000"/>
                          </a:solidFill>
                          <a:effectLst/>
                          <a:uLnTx/>
                          <a:uFillTx/>
                          <a:latin typeface="+mn-lt"/>
                          <a:ea typeface="+mn-ea"/>
                          <a:cs typeface="+mn-cs"/>
                        </a:rPr>
                        <a:t>Указ о трехдневной барщине</a:t>
                      </a:r>
                      <a:endParaRPr kumimoji="0" lang="ru-RU" sz="3200" b="1" i="0" u="none" strike="noStrike" kern="1200" cap="none" spc="0" normalizeH="0" baseline="0" noProof="0" dirty="0" smtClean="0">
                        <a:ln>
                          <a:noFill/>
                        </a:ln>
                        <a:solidFill>
                          <a:srgbClr val="990000"/>
                        </a:solidFill>
                        <a:effectLst/>
                        <a:uLnTx/>
                        <a:uFillTx/>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1544531">
                <a:tc>
                  <a:txBody>
                    <a:bodyPr/>
                    <a:lstStyle/>
                    <a:p>
                      <a:pPr algn="ctr">
                        <a:lnSpc>
                          <a:spcPct val="115000"/>
                        </a:lnSpc>
                        <a:spcAft>
                          <a:spcPts val="0"/>
                        </a:spcAft>
                      </a:pPr>
                      <a:r>
                        <a:rPr lang="ru-RU" sz="3200" b="1" dirty="0">
                          <a:ln>
                            <a:noFill/>
                          </a:ln>
                          <a:solidFill>
                            <a:srgbClr val="990000"/>
                          </a:solidFill>
                          <a:effectLst/>
                        </a:rPr>
                        <a:t>Александр </a:t>
                      </a:r>
                      <a:r>
                        <a:rPr lang="en-US" sz="3200" b="1" dirty="0">
                          <a:ln>
                            <a:noFill/>
                          </a:ln>
                          <a:solidFill>
                            <a:srgbClr val="990000"/>
                          </a:solidFill>
                          <a:effectLst/>
                        </a:rPr>
                        <a:t>I</a:t>
                      </a:r>
                      <a:endParaRPr lang="ru-RU" sz="3200" b="1" dirty="0">
                        <a:ln>
                          <a:noFill/>
                        </a:ln>
                        <a:solidFill>
                          <a:srgbClr val="99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15000"/>
                        </a:lnSpc>
                        <a:spcAft>
                          <a:spcPts val="0"/>
                        </a:spcAft>
                      </a:pPr>
                      <a:r>
                        <a:rPr lang="ru-RU" sz="3600" b="1" dirty="0">
                          <a:ln>
                            <a:noFill/>
                          </a:ln>
                          <a:solidFill>
                            <a:srgbClr val="990000"/>
                          </a:solidFill>
                          <a:effectLst/>
                        </a:rPr>
                        <a:t>1803</a:t>
                      </a:r>
                      <a:endParaRPr lang="ru-RU" sz="3600" b="1" dirty="0">
                        <a:ln>
                          <a:noFill/>
                        </a:ln>
                        <a:solidFill>
                          <a:srgbClr val="99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3200" b="1" i="0" u="none" strike="noStrike" kern="1200" cap="none" spc="0" normalizeH="0" baseline="0" noProof="0" dirty="0" smtClean="0">
                          <a:ln>
                            <a:noFill/>
                          </a:ln>
                          <a:solidFill>
                            <a:srgbClr val="990000"/>
                          </a:solidFill>
                          <a:effectLst/>
                          <a:uLnTx/>
                          <a:uFillTx/>
                          <a:latin typeface="+mn-lt"/>
                          <a:ea typeface="+mn-ea"/>
                          <a:cs typeface="+mn-cs"/>
                        </a:rPr>
                        <a:t>Указ о вольных хлебопашцах</a:t>
                      </a:r>
                      <a:endParaRPr kumimoji="0" lang="ru-RU" sz="3200" b="1" i="0" u="none" strike="noStrike" kern="1200" cap="none" spc="0" normalizeH="0" baseline="0" noProof="0" dirty="0" smtClean="0">
                        <a:ln>
                          <a:noFill/>
                        </a:ln>
                        <a:solidFill>
                          <a:srgbClr val="990000"/>
                        </a:solidFill>
                        <a:effectLst/>
                        <a:uLnTx/>
                        <a:uFillTx/>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154192">
                <a:tc>
                  <a:txBody>
                    <a:bodyPr/>
                    <a:lstStyle/>
                    <a:p>
                      <a:pPr algn="ctr">
                        <a:lnSpc>
                          <a:spcPct val="115000"/>
                        </a:lnSpc>
                        <a:spcAft>
                          <a:spcPts val="0"/>
                        </a:spcAft>
                      </a:pPr>
                      <a:r>
                        <a:rPr lang="ru-RU" sz="3200" b="1" dirty="0">
                          <a:ln>
                            <a:noFill/>
                          </a:ln>
                          <a:solidFill>
                            <a:srgbClr val="990000"/>
                          </a:solidFill>
                          <a:effectLst/>
                        </a:rPr>
                        <a:t>Николай </a:t>
                      </a:r>
                      <a:r>
                        <a:rPr lang="en-US" sz="3200" b="1" dirty="0">
                          <a:ln>
                            <a:noFill/>
                          </a:ln>
                          <a:solidFill>
                            <a:srgbClr val="990000"/>
                          </a:solidFill>
                          <a:effectLst/>
                        </a:rPr>
                        <a:t>I</a:t>
                      </a:r>
                      <a:endParaRPr lang="ru-RU" sz="3200" b="1" dirty="0">
                        <a:ln>
                          <a:noFill/>
                        </a:ln>
                        <a:solidFill>
                          <a:srgbClr val="99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15000"/>
                        </a:lnSpc>
                        <a:spcAft>
                          <a:spcPts val="0"/>
                        </a:spcAft>
                      </a:pPr>
                      <a:r>
                        <a:rPr lang="ru-RU" sz="3600" b="1" dirty="0">
                          <a:ln>
                            <a:noFill/>
                          </a:ln>
                          <a:solidFill>
                            <a:srgbClr val="990000"/>
                          </a:solidFill>
                          <a:effectLst/>
                        </a:rPr>
                        <a:t>1842</a:t>
                      </a:r>
                      <a:endParaRPr lang="ru-RU" sz="3600" b="1" dirty="0">
                        <a:ln>
                          <a:noFill/>
                        </a:ln>
                        <a:solidFill>
                          <a:srgbClr val="99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3200" b="1" i="0" u="none" strike="noStrike" kern="1200" cap="none" spc="0" normalizeH="0" baseline="0" noProof="0" dirty="0" smtClean="0">
                          <a:ln>
                            <a:noFill/>
                          </a:ln>
                          <a:solidFill>
                            <a:srgbClr val="990000"/>
                          </a:solidFill>
                          <a:effectLst/>
                          <a:uLnTx/>
                          <a:uFillTx/>
                          <a:latin typeface="+mn-lt"/>
                          <a:ea typeface="+mn-ea"/>
                          <a:cs typeface="+mn-cs"/>
                        </a:rPr>
                        <a:t>Указ об обязанных крестьянах</a:t>
                      </a:r>
                      <a:endParaRPr kumimoji="0" lang="ru-RU" sz="3200" b="1" i="0" u="none" strike="noStrike" kern="1200" cap="none" spc="0" normalizeH="0" baseline="0" noProof="0" dirty="0" smtClean="0">
                        <a:ln>
                          <a:noFill/>
                        </a:ln>
                        <a:solidFill>
                          <a:srgbClr val="990000"/>
                        </a:solidFill>
                        <a:effectLst/>
                        <a:uLnTx/>
                        <a:uFillTx/>
                        <a:latin typeface="Times New Roman"/>
                        <a:ea typeface="Calibri"/>
                        <a:cs typeface="Times New Roman"/>
                      </a:endParaRPr>
                    </a:p>
                    <a:p>
                      <a:pPr algn="ctr">
                        <a:lnSpc>
                          <a:spcPct val="115000"/>
                        </a:lnSpc>
                        <a:spcAft>
                          <a:spcPts val="0"/>
                        </a:spcAft>
                      </a:pPr>
                      <a:endParaRPr lang="ru-RU" sz="3200" b="1" dirty="0">
                        <a:ln>
                          <a:noFill/>
                        </a:ln>
                        <a:solidFill>
                          <a:srgbClr val="99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67510799"/>
      </p:ext>
    </p:extLst>
  </p:cSld>
  <p:clrMapOvr>
    <a:masterClrMapping/>
  </p:clrMapOvr>
</p:sld>
</file>

<file path=ppt/theme/theme1.xml><?xml version="1.0" encoding="utf-8"?>
<a:theme xmlns:a="http://schemas.openxmlformats.org/drawingml/2006/main" name="Электронная паутина">
  <a:themeElements>
    <a:clrScheme name="Электронная паутина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fontScheme name="Электронная паутина">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Электронная паутина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Электронная паутина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Электронная паутина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Электронная паутина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Электронная паутина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Электронная паутина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Designs\Синий обелиск.pot</Template>
  <TotalTime>1285</TotalTime>
  <Words>677</Words>
  <Application>Microsoft Office PowerPoint</Application>
  <PresentationFormat>Экран (4:3)</PresentationFormat>
  <Paragraphs>126</Paragraphs>
  <Slides>24</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24</vt:i4>
      </vt:variant>
    </vt:vector>
  </HeadingPairs>
  <TitlesOfParts>
    <vt:vector size="31" baseType="lpstr">
      <vt:lpstr>Arial</vt:lpstr>
      <vt:lpstr>Arial Black</vt:lpstr>
      <vt:lpstr>Calibri</vt:lpstr>
      <vt:lpstr>Monotype Corsiva</vt:lpstr>
      <vt:lpstr>Times New Roman</vt:lpstr>
      <vt:lpstr>Wingdings</vt:lpstr>
      <vt:lpstr>Электронная паутина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 Ижакевич  «Крепостных меняют на собак»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Student</dc:creator>
  <cp:lastModifiedBy>Инна</cp:lastModifiedBy>
  <cp:revision>59</cp:revision>
  <dcterms:created xsi:type="dcterms:W3CDTF">2004-02-18T10:47:59Z</dcterms:created>
  <dcterms:modified xsi:type="dcterms:W3CDTF">2024-01-24T20:32:31Z</dcterms:modified>
</cp:coreProperties>
</file>