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2" r:id="rId2"/>
    <p:sldId id="260" r:id="rId3"/>
    <p:sldId id="261" r:id="rId4"/>
    <p:sldId id="258" r:id="rId5"/>
    <p:sldId id="257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B46C7-F0FC-4255-B18D-9053D168AF0C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D6FEA-D14D-4B30-A577-9CC4D95947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394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91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187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074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304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656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927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671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405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5083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22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4036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44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59;&#1095;&#1080;&#1090;&#1077;&#1083;&#1100;%20&#1075;&#1086;&#1076;&#1072;\2%20&#1101;&#1090;&#1072;&#1087;%20-%20&#1088;&#1072;&#1079;&#1088;&#1072;&#1073;&#1086;&#1090;&#1072;&#1090;&#1100;\&#1054;&#1090;&#1082;&#1088;&#1099;&#1090;&#1099;&#1081;%20&#1091;&#1088;&#1086;&#1082;%20-%20&#1055;&#1083;&#1072;&#1074;&#1072;&#1085;&#1080;&#1077;\&#1055;&#1088;&#1080;&#1083;&#1086;&#1078;&#1077;&#1085;&#1080;&#1077;%206%20&#1059;&#1087;&#1088;&#1072;&#1078;&#1085;&#1077;&#1085;&#1080;&#1103;%20&#1087;&#1086;%20&#1086;&#1073;&#1091;&#1095;&#1077;&#1085;&#1080;&#1102;%20&#1087;&#1083;&#1072;&#1074;&#1072;&#1085;&#1080;&#1102;%20(&#1076;&#1083;&#1103;%20&#1091;&#1088;&#1086;&#1082;&#1072;).mp4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u="sng" dirty="0" smtClean="0"/>
              <a:t>Тема урока</a:t>
            </a:r>
            <a:endParaRPr lang="ru-RU" sz="54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59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Плавание. Техника безопасности на воде. Ознакомительные упражнения</a:t>
            </a:r>
            <a:endParaRPr lang="ru-RU" sz="4400" dirty="0"/>
          </a:p>
        </p:txBody>
      </p:sp>
      <p:pic>
        <p:nvPicPr>
          <p:cNvPr id="4" name="Рисунок 3" descr="f4266c6775deb341c058e03737e70d34.jpeg"/>
          <p:cNvPicPr>
            <a:picLocks noChangeAspect="1"/>
          </p:cNvPicPr>
          <p:nvPr/>
        </p:nvPicPr>
        <p:blipFill>
          <a:blip r:embed="rId2"/>
          <a:srcRect l="4687" t="45833" r="18750" b="5208"/>
          <a:stretch>
            <a:fillRect/>
          </a:stretch>
        </p:blipFill>
        <p:spPr>
          <a:xfrm>
            <a:off x="1500166" y="3714752"/>
            <a:ext cx="6000792" cy="28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52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5143536" cy="2368544"/>
          </a:xfrm>
        </p:spPr>
        <p:txBody>
          <a:bodyPr>
            <a:normAutofit/>
          </a:bodyPr>
          <a:lstStyle/>
          <a:p>
            <a:r>
              <a:rPr lang="ru-RU" sz="5400" b="1" u="sng" dirty="0" smtClean="0"/>
              <a:t>Цель урока</a:t>
            </a:r>
            <a:br>
              <a:rPr lang="ru-RU" sz="5400" b="1" u="sng" dirty="0" smtClean="0"/>
            </a:br>
            <a:endParaRPr lang="ru-RU" sz="54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728" y="3143248"/>
            <a:ext cx="7258072" cy="2982915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Изучить правила пребывания граждан на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воде.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Иметь представление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об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упражнениях ознакомительного характера при обучении плаванию.</a:t>
            </a:r>
          </a:p>
        </p:txBody>
      </p:sp>
      <p:pic>
        <p:nvPicPr>
          <p:cNvPr id="4" name="Рисунок 3" descr="znaki_prepinaniya.jpg"/>
          <p:cNvPicPr>
            <a:picLocks noChangeAspect="1"/>
          </p:cNvPicPr>
          <p:nvPr/>
        </p:nvPicPr>
        <p:blipFill>
          <a:blip r:embed="rId2"/>
          <a:srcRect l="29687" t="9427" r="35156"/>
          <a:stretch>
            <a:fillRect/>
          </a:stretch>
        </p:blipFill>
        <p:spPr>
          <a:xfrm>
            <a:off x="6500826" y="357166"/>
            <a:ext cx="1748646" cy="2428892"/>
          </a:xfrm>
          <a:prstGeom prst="rect">
            <a:avLst/>
          </a:prstGeom>
        </p:spPr>
      </p:pic>
      <p:pic>
        <p:nvPicPr>
          <p:cNvPr id="5" name="Рисунок 4" descr="znaki_prepinaniya.jpg"/>
          <p:cNvPicPr>
            <a:picLocks noChangeAspect="1"/>
          </p:cNvPicPr>
          <p:nvPr/>
        </p:nvPicPr>
        <p:blipFill>
          <a:blip r:embed="rId3" cstate="print"/>
          <a:srcRect l="75000" t="3631"/>
          <a:stretch>
            <a:fillRect/>
          </a:stretch>
        </p:blipFill>
        <p:spPr>
          <a:xfrm>
            <a:off x="428596" y="3714752"/>
            <a:ext cx="876699" cy="182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31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u="sng" dirty="0" smtClean="0"/>
              <a:t>Алгоритм КСО</a:t>
            </a:r>
            <a:endParaRPr lang="ru-RU" sz="48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7472386" cy="3686187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600" dirty="0"/>
              <a:t>Почему пары называются парами сменного </a:t>
            </a:r>
            <a:r>
              <a:rPr lang="ru-RU" sz="3600" dirty="0" smtClean="0"/>
              <a:t>состава?</a:t>
            </a:r>
          </a:p>
          <a:p>
            <a:pPr marL="514350" lvl="0" indent="-514350">
              <a:lnSpc>
                <a:spcPct val="120000"/>
              </a:lnSpc>
              <a:buNone/>
            </a:pPr>
            <a:endParaRPr lang="ru-RU" sz="1100" dirty="0"/>
          </a:p>
          <a:p>
            <a:pPr marL="514350" lvl="0" indent="-514350">
              <a:lnSpc>
                <a:spcPct val="120000"/>
              </a:lnSpc>
              <a:buNone/>
            </a:pPr>
            <a:r>
              <a:rPr lang="ru-RU" sz="3600" dirty="0" smtClean="0"/>
              <a:t>2. Как </a:t>
            </a:r>
            <a:r>
              <a:rPr lang="ru-RU" sz="3600" dirty="0"/>
              <a:t>работает </a:t>
            </a:r>
            <a:r>
              <a:rPr lang="ru-RU" sz="3600" dirty="0" smtClean="0"/>
              <a:t>учитель?</a:t>
            </a:r>
          </a:p>
          <a:p>
            <a:pPr marL="514350" lvl="0" indent="-514350">
              <a:lnSpc>
                <a:spcPct val="120000"/>
              </a:lnSpc>
              <a:buNone/>
            </a:pPr>
            <a:endParaRPr lang="ru-RU" sz="1100" dirty="0"/>
          </a:p>
          <a:p>
            <a:pPr marL="514350" lvl="0" indent="-514350">
              <a:lnSpc>
                <a:spcPct val="120000"/>
              </a:lnSpc>
              <a:buNone/>
            </a:pPr>
            <a:r>
              <a:rPr lang="ru-RU" sz="3600" dirty="0" smtClean="0"/>
              <a:t>3. Как </a:t>
            </a:r>
            <a:r>
              <a:rPr lang="ru-RU" sz="3600" dirty="0"/>
              <a:t>работает ученик? </a:t>
            </a:r>
          </a:p>
          <a:p>
            <a:endParaRPr lang="ru-RU" dirty="0"/>
          </a:p>
        </p:txBody>
      </p:sp>
      <p:pic>
        <p:nvPicPr>
          <p:cNvPr id="4" name="Рисунок 3" descr="1684322828_polinka-top-p-uchitel-s-detmi-kartinki-dlya-prezentatsii-13.jpg"/>
          <p:cNvPicPr>
            <a:picLocks noChangeAspect="1"/>
          </p:cNvPicPr>
          <p:nvPr/>
        </p:nvPicPr>
        <p:blipFill>
          <a:blip r:embed="rId2" cstate="print"/>
          <a:srcRect l="3689" t="13541" r="3689" b="9375"/>
          <a:stretch>
            <a:fillRect/>
          </a:stretch>
        </p:blipFill>
        <p:spPr>
          <a:xfrm>
            <a:off x="5929322" y="3643314"/>
            <a:ext cx="2849797" cy="2571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34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2547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Задание 1.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7158" y="1643051"/>
          <a:ext cx="8429684" cy="4876704"/>
        </p:xfrm>
        <a:graphic>
          <a:graphicData uri="http://schemas.openxmlformats.org/drawingml/2006/table">
            <a:tbl>
              <a:tblPr/>
              <a:tblGrid>
                <a:gridCol w="1500579"/>
                <a:gridCol w="4025181"/>
                <a:gridCol w="1005555"/>
                <a:gridCol w="1898369"/>
              </a:tblGrid>
              <a:tr h="8246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ФИО ученика: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Баллы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200">
                          <a:latin typeface="Times New Roman"/>
                          <a:ea typeface="Calibri"/>
                          <a:cs typeface="Times New Roman"/>
                        </a:rPr>
                        <a:t>max</a:t>
                      </a: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Всего баллов (заработал)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3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Задание 1.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Пересказ текста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Задание 2. 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Подготовить вопрос, который начинается с вопросительного слова: Что? Где? Когда?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6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Задание 3. 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latin typeface="Times New Roman"/>
                          <a:ea typeface="Calibri"/>
                          <a:cs typeface="Times New Roman"/>
                        </a:rPr>
                        <a:t>Подготовить вопрос, который начинается с вопросительного слова: Почему?</a:t>
                      </a:r>
                      <a:endParaRPr lang="ru-RU" sz="2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652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57224" y="1071546"/>
            <a:ext cx="27860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Карточка КСО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Задание 2.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857232"/>
          <a:ext cx="8572560" cy="5797569"/>
        </p:xfrm>
        <a:graphic>
          <a:graphicData uri="http://schemas.openxmlformats.org/drawingml/2006/table">
            <a:tbl>
              <a:tblPr/>
              <a:tblGrid>
                <a:gridCol w="8572560"/>
              </a:tblGrid>
              <a:tr h="5797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Для предупреждения несчастных случаев и травм необходимо соблюдать следующие требования и правила</a:t>
                      </a: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Купаться только в хорошо знакомых и разрешенных для этого местах, не заплывая за пределы обозначенных границ.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Поддерживать </a:t>
                      </a: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на занятиях строгую дисциплину: нельзя толкать друг друга, хватать за ноги, подавать ложные сигналы тревоги.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учиться плавать одному без взрослых. Это опасно даже тогда, когда умеешь неплохо держаться на воде.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прыгать в воду, если не знаешь глубину водоёма и не уверен в отсутствии там посторонних предметов.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Нельзя </a:t>
                      </a: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нырять, задерживая дыхание на длительное время.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При </a:t>
                      </a: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появлении признаков переохлаждения («гусиная кожа», озноб, посинение губ) надо выйти из воды и согреться (энергичные движения, тёплый душ, растирание сухим полотенцем).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приступать к занятиям плаванием раньше чем через 40 – 60 минут после еды.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Научиться </a:t>
                      </a: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пользоваться поддерживающими средствами (доски, круги), не терять чувств самообладания и ответственности.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700" dirty="0" smtClean="0">
                          <a:latin typeface="+mn-lt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700" dirty="0">
                          <a:latin typeface="+mn-lt"/>
                          <a:ea typeface="Times New Roman"/>
                          <a:cs typeface="Times New Roman"/>
                        </a:rPr>
                        <a:t>следует купаться при плохом самочувствии (насморк, кашель)</a:t>
                      </a:r>
                    </a:p>
                  </a:txBody>
                  <a:tcPr marL="33409" marR="334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/>
          <a:lstStyle/>
          <a:p>
            <a:r>
              <a:rPr lang="ru-RU" b="1" u="sng" dirty="0" smtClean="0"/>
              <a:t>Подсказка для задания 2.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439" y="1071546"/>
            <a:ext cx="8501122" cy="557216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400" dirty="0"/>
              <a:t>В местах, запрещенных для купания, не проводят обследование дна и контроль качества воды и песка</a:t>
            </a:r>
            <a:r>
              <a:rPr lang="ru-RU" sz="8400" dirty="0" smtClean="0"/>
              <a:t>.</a:t>
            </a:r>
          </a:p>
          <a:p>
            <a:pPr algn="just"/>
            <a:r>
              <a:rPr lang="ru-RU" sz="8400" dirty="0" smtClean="0"/>
              <a:t>Предупреждение </a:t>
            </a:r>
            <a:r>
              <a:rPr lang="ru-RU" sz="8400" dirty="0"/>
              <a:t>несчастных случаев и травматических повреждений на занятиях по </a:t>
            </a:r>
            <a:r>
              <a:rPr lang="ru-RU" sz="8400" dirty="0" smtClean="0"/>
              <a:t>плаванию</a:t>
            </a:r>
          </a:p>
          <a:p>
            <a:pPr algn="just"/>
            <a:r>
              <a:rPr lang="ru-RU" sz="8400" dirty="0" smtClean="0"/>
              <a:t>Вы </a:t>
            </a:r>
            <a:r>
              <a:rPr lang="ru-RU" sz="8400" dirty="0"/>
              <a:t>несете за детей ответственность и потому что дети тонут очень </a:t>
            </a:r>
            <a:r>
              <a:rPr lang="ru-RU" sz="8400" dirty="0" smtClean="0"/>
              <a:t>быстро (Течение, коряги, мусор</a:t>
            </a:r>
            <a:r>
              <a:rPr lang="ru-RU" sz="8400" dirty="0"/>
              <a:t>, </a:t>
            </a:r>
            <a:r>
              <a:rPr lang="ru-RU" sz="8400" dirty="0" smtClean="0"/>
              <a:t>ударяются головой, сводит ногу)</a:t>
            </a:r>
          </a:p>
          <a:p>
            <a:pPr algn="just"/>
            <a:r>
              <a:rPr lang="ru-RU" sz="8400" dirty="0" smtClean="0"/>
              <a:t>О</a:t>
            </a:r>
            <a:r>
              <a:rPr lang="ru-RU" sz="8400" b="0" i="0" dirty="0" smtClean="0">
                <a:effectLst/>
              </a:rPr>
              <a:t>бморок под водой от недостатка кислорода.</a:t>
            </a:r>
          </a:p>
          <a:p>
            <a:pPr algn="just"/>
            <a:r>
              <a:rPr lang="ru-RU" sz="8400" b="0" i="0" dirty="0" smtClean="0">
                <a:effectLst/>
              </a:rPr>
              <a:t> </a:t>
            </a:r>
            <a:r>
              <a:rPr lang="ru-RU" sz="8400" dirty="0" smtClean="0"/>
              <a:t>С</a:t>
            </a:r>
            <a:r>
              <a:rPr lang="ru-RU" sz="8400" b="0" i="0" dirty="0" smtClean="0">
                <a:effectLst/>
              </a:rPr>
              <a:t>нижение частоты сердечных сокращений;</a:t>
            </a:r>
          </a:p>
          <a:p>
            <a:pPr algn="just"/>
            <a:r>
              <a:rPr lang="ru-RU" sz="8400" dirty="0" smtClean="0"/>
              <a:t>Н</a:t>
            </a:r>
            <a:r>
              <a:rPr lang="ru-RU" sz="8400" b="0" i="0" dirty="0" smtClean="0">
                <a:effectLst/>
              </a:rPr>
              <a:t>арушение ритма дыхания, появление чувства усталости, замедление речи, нарушение памяти, утрата двигательной активности, потеря сознания.</a:t>
            </a:r>
          </a:p>
          <a:p>
            <a:pPr algn="just"/>
            <a:r>
              <a:rPr lang="ru-RU" sz="8400" dirty="0" smtClean="0"/>
              <a:t>При плавании межреберные мышцы, мышцы </a:t>
            </a:r>
            <a:r>
              <a:rPr lang="ru-RU" sz="8400" dirty="0"/>
              <a:t>спины и брюшного пресса должны </a:t>
            </a:r>
            <a:r>
              <a:rPr lang="ru-RU" sz="8400" dirty="0" smtClean="0"/>
              <a:t>активно снабжаться </a:t>
            </a:r>
            <a:r>
              <a:rPr lang="ru-RU" sz="8400" dirty="0"/>
              <a:t>кровью, </a:t>
            </a:r>
            <a:r>
              <a:rPr lang="ru-RU" sz="8400" dirty="0" smtClean="0"/>
              <a:t>но </a:t>
            </a:r>
            <a:r>
              <a:rPr lang="ru-RU" sz="8400" dirty="0"/>
              <a:t>если мы только что поели, кровью в большей степени наполняется кишечник. </a:t>
            </a:r>
            <a:endParaRPr lang="ru-RU" sz="8400" dirty="0" smtClean="0"/>
          </a:p>
          <a:p>
            <a:pPr algn="just"/>
            <a:r>
              <a:rPr lang="ru-RU" sz="8400" dirty="0"/>
              <a:t>Аксессуар поможет быстрее </a:t>
            </a:r>
            <a:r>
              <a:rPr lang="ru-RU" sz="8400" b="1" dirty="0"/>
              <a:t>научиться</a:t>
            </a:r>
            <a:r>
              <a:rPr lang="ru-RU" sz="8400" dirty="0"/>
              <a:t> плавать и координировать свои </a:t>
            </a:r>
            <a:r>
              <a:rPr lang="ru-RU" sz="8400" dirty="0" smtClean="0"/>
              <a:t>движения, так </a:t>
            </a:r>
            <a:r>
              <a:rPr lang="ru-RU" sz="8400" dirty="0"/>
              <a:t>легче держаться на </a:t>
            </a:r>
            <a:r>
              <a:rPr lang="ru-RU" sz="8400" dirty="0" smtClean="0"/>
              <a:t>воде</a:t>
            </a:r>
          </a:p>
          <a:p>
            <a:pPr algn="just"/>
            <a:r>
              <a:rPr lang="ru-RU" sz="8400" dirty="0" smtClean="0"/>
              <a:t>85</a:t>
            </a:r>
            <a:r>
              <a:rPr lang="ru-RU" sz="8400" dirty="0"/>
              <a:t>% заболеваний передается через </a:t>
            </a:r>
            <a:r>
              <a:rPr lang="ru-RU" sz="8400" dirty="0" smtClean="0"/>
              <a:t>воду, например </a:t>
            </a:r>
            <a:r>
              <a:rPr lang="ru-RU" sz="8400" dirty="0"/>
              <a:t>энтеровирусная </a:t>
            </a:r>
            <a:r>
              <a:rPr lang="ru-RU" sz="8400" dirty="0" smtClean="0"/>
              <a:t>инфекция. В мокром песке – возбудители </a:t>
            </a:r>
            <a:r>
              <a:rPr lang="ru-RU" sz="8400" dirty="0"/>
              <a:t>грибковых заболеваний</a:t>
            </a:r>
            <a:r>
              <a:rPr lang="ru-RU" sz="8400" dirty="0">
                <a:solidFill>
                  <a:srgbClr val="313131"/>
                </a:solidFill>
                <a:latin typeface="Roboto"/>
              </a:rPr>
              <a:t>. </a:t>
            </a:r>
            <a:endParaRPr lang="ru-RU" sz="8400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50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600" b="1" u="sng" dirty="0" smtClean="0"/>
              <a:t>Ознакомительные упражнения при обучении плаванию</a:t>
            </a:r>
            <a:endParaRPr lang="ru-RU" sz="3600" b="1" u="sng" dirty="0"/>
          </a:p>
        </p:txBody>
      </p:sp>
      <p:pic>
        <p:nvPicPr>
          <p:cNvPr id="4" name="Приложение 6 Упражнения по обучению плаванию (для урока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1243591"/>
            <a:ext cx="7429552" cy="5572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Оцени свою работу</a:t>
            </a:r>
            <a:endParaRPr lang="ru-RU" b="1" u="sng" dirty="0"/>
          </a:p>
        </p:txBody>
      </p:sp>
      <p:pic>
        <p:nvPicPr>
          <p:cNvPr id="1026" name="Picture 2" descr="https://fs.znanio.ru/d5af0e/a5/f7/f6e1eace8186886ee822755c1b0cea5b5c.jpg"/>
          <p:cNvPicPr>
            <a:picLocks noChangeAspect="1" noChangeArrowheads="1"/>
          </p:cNvPicPr>
          <p:nvPr/>
        </p:nvPicPr>
        <p:blipFill>
          <a:blip r:embed="rId2"/>
          <a:srcRect l="6176" t="1823" r="20848" b="7114"/>
          <a:stretch>
            <a:fillRect/>
          </a:stretch>
        </p:blipFill>
        <p:spPr bwMode="auto">
          <a:xfrm>
            <a:off x="892943" y="1428736"/>
            <a:ext cx="7358115" cy="5174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356</Words>
  <Application>Microsoft Office PowerPoint</Application>
  <PresentationFormat>Экран (4:3)</PresentationFormat>
  <Paragraphs>53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урока</vt:lpstr>
      <vt:lpstr>Цель урока </vt:lpstr>
      <vt:lpstr>Алгоритм КСО</vt:lpstr>
      <vt:lpstr>Задание 1.</vt:lpstr>
      <vt:lpstr>Задание 2.</vt:lpstr>
      <vt:lpstr>Подсказка для задания 2.</vt:lpstr>
      <vt:lpstr>Ознакомительные упражнения при обучении плаванию</vt:lpstr>
      <vt:lpstr>Оцени свою работу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«Плавание»</dc:title>
  <dc:creator>Анна Ивановна</dc:creator>
  <cp:lastModifiedBy>Анна Ивановна</cp:lastModifiedBy>
  <cp:revision>22</cp:revision>
  <dcterms:created xsi:type="dcterms:W3CDTF">2024-01-24T20:45:27Z</dcterms:created>
  <dcterms:modified xsi:type="dcterms:W3CDTF">2024-01-28T05:07:31Z</dcterms:modified>
</cp:coreProperties>
</file>