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65" r:id="rId2"/>
    <p:sldId id="328" r:id="rId3"/>
    <p:sldId id="357" r:id="rId4"/>
    <p:sldId id="325" r:id="rId5"/>
    <p:sldId id="345" r:id="rId6"/>
    <p:sldId id="347" r:id="rId7"/>
    <p:sldId id="348" r:id="rId8"/>
    <p:sldId id="349" r:id="rId9"/>
    <p:sldId id="350" r:id="rId10"/>
    <p:sldId id="346" r:id="rId11"/>
    <p:sldId id="329" r:id="rId12"/>
    <p:sldId id="351" r:id="rId13"/>
    <p:sldId id="352" r:id="rId14"/>
    <p:sldId id="353" r:id="rId15"/>
    <p:sldId id="354" r:id="rId16"/>
    <p:sldId id="355" r:id="rId17"/>
    <p:sldId id="356" r:id="rId18"/>
    <p:sldId id="358" r:id="rId19"/>
  </p:sldIdLst>
  <p:sldSz cx="10693400" cy="7561263"/>
  <p:notesSz cx="9926638" cy="6797675"/>
  <p:defaultTextStyle>
    <a:defPPr>
      <a:defRPr lang="ru-RU"/>
    </a:defPPr>
    <a:lvl1pPr marL="0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58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917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75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834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292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751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208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668" algn="l" defTabSz="10429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E7F8"/>
    <a:srgbClr val="0000FF"/>
    <a:srgbClr val="CCECFF"/>
    <a:srgbClr val="FF3300"/>
    <a:srgbClr val="FFFF99"/>
    <a:srgbClr val="FFFF00"/>
    <a:srgbClr val="CC0099"/>
    <a:srgbClr val="00CC00"/>
    <a:srgbClr val="00990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575" autoAdjust="0"/>
  </p:normalViewPr>
  <p:slideViewPr>
    <p:cSldViewPr>
      <p:cViewPr varScale="1">
        <p:scale>
          <a:sx n="59" d="100"/>
          <a:sy n="59" d="100"/>
        </p:scale>
        <p:origin x="-1374" y="-90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7EFB-0F5B-4A99-9702-3B64D05681B3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60713" y="509588"/>
            <a:ext cx="36052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94697-9E38-438C-A3CB-E623DB884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16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5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497756" indent="0" algn="ctr">
              <a:buNone/>
              <a:defRPr/>
            </a:lvl2pPr>
            <a:lvl3pPr marL="995512" indent="0" algn="ctr">
              <a:buNone/>
              <a:defRPr/>
            </a:lvl3pPr>
            <a:lvl4pPr marL="1493268" indent="0" algn="ctr">
              <a:buNone/>
              <a:defRPr/>
            </a:lvl4pPr>
            <a:lvl5pPr marL="1991023" indent="0" algn="ctr">
              <a:buNone/>
              <a:defRPr/>
            </a:lvl5pPr>
            <a:lvl6pPr marL="2488779" indent="0" algn="ctr">
              <a:buNone/>
              <a:defRPr/>
            </a:lvl6pPr>
            <a:lvl7pPr marL="2986535" indent="0" algn="ctr">
              <a:buNone/>
              <a:defRPr/>
            </a:lvl7pPr>
            <a:lvl8pPr marL="3484291" indent="0" algn="ctr">
              <a:buNone/>
              <a:defRPr/>
            </a:lvl8pPr>
            <a:lvl9pPr marL="398204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982950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273571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19048" y="672112"/>
            <a:ext cx="2272348" cy="604901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2006" y="672112"/>
            <a:ext cx="6638819" cy="604901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133840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969139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4"/>
            <a:ext cx="9089390" cy="150175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6" indent="0">
              <a:buNone/>
              <a:defRPr sz="1900"/>
            </a:lvl2pPr>
            <a:lvl3pPr marL="995512" indent="0">
              <a:buNone/>
              <a:defRPr sz="1800"/>
            </a:lvl3pPr>
            <a:lvl4pPr marL="1493268" indent="0">
              <a:buNone/>
              <a:defRPr sz="1600"/>
            </a:lvl4pPr>
            <a:lvl5pPr marL="1991023" indent="0">
              <a:buNone/>
              <a:defRPr sz="1600"/>
            </a:lvl5pPr>
            <a:lvl6pPr marL="2488779" indent="0">
              <a:buNone/>
              <a:defRPr sz="1600"/>
            </a:lvl6pPr>
            <a:lvl7pPr marL="2986535" indent="0">
              <a:buNone/>
              <a:defRPr sz="1600"/>
            </a:lvl7pPr>
            <a:lvl8pPr marL="3484291" indent="0">
              <a:buNone/>
              <a:defRPr sz="1600"/>
            </a:lvl8pPr>
            <a:lvl9pPr marL="398204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15300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2006" y="2184365"/>
            <a:ext cx="4455583" cy="45367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2184365"/>
            <a:ext cx="4455583" cy="45367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753249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1" y="1692533"/>
            <a:ext cx="4724774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2" indent="0">
              <a:buNone/>
              <a:defRPr sz="1900" b="1"/>
            </a:lvl3pPr>
            <a:lvl4pPr marL="1493268" indent="0">
              <a:buNone/>
              <a:defRPr sz="1800" b="1"/>
            </a:lvl4pPr>
            <a:lvl5pPr marL="1991023" indent="0">
              <a:buNone/>
              <a:defRPr sz="1800" b="1"/>
            </a:lvl5pPr>
            <a:lvl6pPr marL="2488779" indent="0">
              <a:buNone/>
              <a:defRPr sz="1800" b="1"/>
            </a:lvl6pPr>
            <a:lvl7pPr marL="2986535" indent="0">
              <a:buNone/>
              <a:defRPr sz="1800" b="1"/>
            </a:lvl7pPr>
            <a:lvl8pPr marL="3484291" indent="0">
              <a:buNone/>
              <a:defRPr sz="1800" b="1"/>
            </a:lvl8pPr>
            <a:lvl9pPr marL="398204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1" y="2397901"/>
            <a:ext cx="4724774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2533"/>
            <a:ext cx="4726631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2" indent="0">
              <a:buNone/>
              <a:defRPr sz="1900" b="1"/>
            </a:lvl3pPr>
            <a:lvl4pPr marL="1493268" indent="0">
              <a:buNone/>
              <a:defRPr sz="1800" b="1"/>
            </a:lvl4pPr>
            <a:lvl5pPr marL="1991023" indent="0">
              <a:buNone/>
              <a:defRPr sz="1800" b="1"/>
            </a:lvl5pPr>
            <a:lvl6pPr marL="2488779" indent="0">
              <a:buNone/>
              <a:defRPr sz="1800" b="1"/>
            </a:lvl6pPr>
            <a:lvl7pPr marL="2986535" indent="0">
              <a:buNone/>
              <a:defRPr sz="1800" b="1"/>
            </a:lvl7pPr>
            <a:lvl8pPr marL="3484291" indent="0">
              <a:buNone/>
              <a:defRPr sz="1800" b="1"/>
            </a:lvl8pPr>
            <a:lvl9pPr marL="398204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542469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0026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2765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3" y="301053"/>
            <a:ext cx="5977908" cy="6453328"/>
          </a:xfrm>
        </p:spPr>
        <p:txBody>
          <a:bodyPr/>
          <a:lstStyle>
            <a:lvl1pPr>
              <a:defRPr sz="34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7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497756" indent="0">
              <a:buNone/>
              <a:defRPr sz="1300"/>
            </a:lvl2pPr>
            <a:lvl3pPr marL="995512" indent="0">
              <a:buNone/>
              <a:defRPr sz="1000"/>
            </a:lvl3pPr>
            <a:lvl4pPr marL="1493268" indent="0">
              <a:buNone/>
              <a:defRPr sz="900"/>
            </a:lvl4pPr>
            <a:lvl5pPr marL="1991023" indent="0">
              <a:buNone/>
              <a:defRPr sz="900"/>
            </a:lvl5pPr>
            <a:lvl6pPr marL="2488779" indent="0">
              <a:buNone/>
              <a:defRPr sz="900"/>
            </a:lvl6pPr>
            <a:lvl7pPr marL="2986535" indent="0">
              <a:buNone/>
              <a:defRPr sz="900"/>
            </a:lvl7pPr>
            <a:lvl8pPr marL="3484291" indent="0">
              <a:buNone/>
              <a:defRPr sz="900"/>
            </a:lvl8pPr>
            <a:lvl9pPr marL="39820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189745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5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400"/>
            </a:lvl1pPr>
            <a:lvl2pPr marL="497756" indent="0">
              <a:buNone/>
              <a:defRPr sz="3100"/>
            </a:lvl2pPr>
            <a:lvl3pPr marL="995512" indent="0">
              <a:buNone/>
              <a:defRPr sz="2600"/>
            </a:lvl3pPr>
            <a:lvl4pPr marL="1493268" indent="0">
              <a:buNone/>
              <a:defRPr sz="2200"/>
            </a:lvl4pPr>
            <a:lvl5pPr marL="1991023" indent="0">
              <a:buNone/>
              <a:defRPr sz="2200"/>
            </a:lvl5pPr>
            <a:lvl6pPr marL="2488779" indent="0">
              <a:buNone/>
              <a:defRPr sz="2200"/>
            </a:lvl6pPr>
            <a:lvl7pPr marL="2986535" indent="0">
              <a:buNone/>
              <a:defRPr sz="2200"/>
            </a:lvl7pPr>
            <a:lvl8pPr marL="3484291" indent="0">
              <a:buNone/>
              <a:defRPr sz="2200"/>
            </a:lvl8pPr>
            <a:lvl9pPr marL="3982046" indent="0">
              <a:buNone/>
              <a:defRPr sz="22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40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497756" indent="0">
              <a:buNone/>
              <a:defRPr sz="1300"/>
            </a:lvl2pPr>
            <a:lvl3pPr marL="995512" indent="0">
              <a:buNone/>
              <a:defRPr sz="1000"/>
            </a:lvl3pPr>
            <a:lvl4pPr marL="1493268" indent="0">
              <a:buNone/>
              <a:defRPr sz="900"/>
            </a:lvl4pPr>
            <a:lvl5pPr marL="1991023" indent="0">
              <a:buNone/>
              <a:defRPr sz="900"/>
            </a:lvl5pPr>
            <a:lvl6pPr marL="2488779" indent="0">
              <a:buNone/>
              <a:defRPr sz="900"/>
            </a:lvl6pPr>
            <a:lvl7pPr marL="2986535" indent="0">
              <a:buNone/>
              <a:defRPr sz="900"/>
            </a:lvl7pPr>
            <a:lvl8pPr marL="3484291" indent="0">
              <a:buNone/>
              <a:defRPr sz="900"/>
            </a:lvl8pPr>
            <a:lvl9pPr marL="39820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59221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2337" y="671779"/>
            <a:ext cx="9088728" cy="12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6" rIns="99551" bIns="497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2337" y="2183699"/>
            <a:ext cx="9088728" cy="45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6" rIns="99551" bIns="49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2338" y="6889485"/>
            <a:ext cx="2226689" cy="5034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551" tIns="49776" rIns="99551" bIns="4977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+mn-lt"/>
              </a:defRPr>
            </a:lvl1pPr>
          </a:lstStyle>
          <a:p>
            <a:fld id="{B816D171-7EED-457A-8010-D3E2993F4EBD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4351" y="6889485"/>
            <a:ext cx="3384700" cy="5034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551" tIns="49776" rIns="99551" bIns="4977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4377" y="6889485"/>
            <a:ext cx="2226689" cy="5034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551" tIns="49776" rIns="99551" bIns="4977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latin typeface="+mn-lt"/>
              </a:defRPr>
            </a:lvl1pPr>
          </a:lstStyle>
          <a:p>
            <a:fld id="{6596B27D-7400-4ABD-A89A-0F0CA2D15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97756"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95512"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493268"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991023" algn="ctr" rtl="0" eaLnBrk="1" fontAlgn="base" hangingPunct="1">
        <a:spcBef>
          <a:spcPct val="0"/>
        </a:spcBef>
        <a:spcAft>
          <a:spcPct val="0"/>
        </a:spcAft>
        <a:defRPr sz="48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71681" indent="-371681" algn="l" rtl="0" eaLnBrk="1" fontAlgn="base" hangingPunct="1">
        <a:spcBef>
          <a:spcPct val="20000"/>
        </a:spcBef>
        <a:spcAft>
          <a:spcPct val="0"/>
        </a:spcAft>
        <a:buChar char="•"/>
        <a:defRPr sz="3400" i="1">
          <a:solidFill>
            <a:schemeClr val="tx1"/>
          </a:solidFill>
          <a:latin typeface="+mn-lt"/>
          <a:ea typeface="+mn-ea"/>
          <a:cs typeface="+mn-cs"/>
        </a:defRPr>
      </a:lvl1pPr>
      <a:lvl2pPr marL="808075" indent="-310289" algn="l" rtl="0" eaLnBrk="1" fontAlgn="base" hangingPunct="1">
        <a:spcBef>
          <a:spcPct val="20000"/>
        </a:spcBef>
        <a:spcAft>
          <a:spcPct val="0"/>
        </a:spcAft>
        <a:buChar char="–"/>
        <a:defRPr sz="3100" i="1">
          <a:solidFill>
            <a:schemeClr val="tx1"/>
          </a:solidFill>
          <a:latin typeface="+mn-lt"/>
          <a:cs typeface="+mn-cs"/>
        </a:defRPr>
      </a:lvl2pPr>
      <a:lvl3pPr marL="1242811" indent="-247235" algn="l" rtl="0" eaLnBrk="1" fontAlgn="base" hangingPunct="1">
        <a:spcBef>
          <a:spcPct val="20000"/>
        </a:spcBef>
        <a:spcAft>
          <a:spcPct val="0"/>
        </a:spcAft>
        <a:buChar char="•"/>
        <a:defRPr sz="2600" i="1">
          <a:solidFill>
            <a:schemeClr val="tx1"/>
          </a:solidFill>
          <a:latin typeface="+mn-lt"/>
          <a:cs typeface="+mn-cs"/>
        </a:defRPr>
      </a:lvl3pPr>
      <a:lvl4pPr marL="1740598" indent="-247235" algn="l" rtl="0" eaLnBrk="1" fontAlgn="base" hangingPunct="1">
        <a:spcBef>
          <a:spcPct val="20000"/>
        </a:spcBef>
        <a:spcAft>
          <a:spcPct val="0"/>
        </a:spcAft>
        <a:buChar char="–"/>
        <a:defRPr sz="2200" i="1">
          <a:solidFill>
            <a:schemeClr val="tx1"/>
          </a:solidFill>
          <a:latin typeface="+mn-lt"/>
          <a:cs typeface="+mn-cs"/>
        </a:defRPr>
      </a:lvl4pPr>
      <a:lvl5pPr marL="2238385" indent="-247235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5pPr>
      <a:lvl6pPr marL="2737656" indent="-248878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6pPr>
      <a:lvl7pPr marL="3235413" indent="-248878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7pPr>
      <a:lvl8pPr marL="3733168" indent="-248878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8pPr>
      <a:lvl9pPr marL="4230925" indent="-248878" algn="l" rtl="0" eaLnBrk="1" fontAlgn="base" hangingPunct="1">
        <a:spcBef>
          <a:spcPct val="20000"/>
        </a:spcBef>
        <a:spcAft>
          <a:spcPct val="0"/>
        </a:spcAft>
        <a:buChar char="»"/>
        <a:defRPr sz="22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6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12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8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23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79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35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91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46" algn="l" defTabSz="99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1.mp3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елодия осеннего дождя - Красивая мелодия (mp3ostrov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141" y="6797534"/>
            <a:ext cx="356447" cy="336056"/>
          </a:xfrm>
          <a:prstGeom prst="rect">
            <a:avLst/>
          </a:prstGeom>
        </p:spPr>
      </p:pic>
      <p:pic>
        <p:nvPicPr>
          <p:cNvPr id="11" name="Picture 3" descr="F:\фон  РАЗНОЦВЕТЬЕ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54"/>
            <a:ext cx="10693400" cy="7561263"/>
          </a:xfrm>
          <a:prstGeom prst="rect">
            <a:avLst/>
          </a:prstGeom>
        </p:spPr>
      </p:pic>
      <p:pic>
        <p:nvPicPr>
          <p:cNvPr id="25" name="Picture 2" descr="C:\Documents and Settings\Таня\Мои документы\Картинки\сердце+ладони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76" t="3837" r="11758"/>
          <a:stretch/>
        </p:blipFill>
        <p:spPr bwMode="auto">
          <a:xfrm>
            <a:off x="612996" y="2119970"/>
            <a:ext cx="4209393" cy="3535356"/>
          </a:xfrm>
          <a:prstGeom prst="hear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32063" y="2556495"/>
            <a:ext cx="5376631" cy="2875314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 defTabSz="957711">
              <a:defRPr/>
            </a:pPr>
            <a:r>
              <a:rPr lang="ru-RU" sz="2800" b="1" i="1" dirty="0" smtClean="0">
                <a:solidFill>
                  <a:srgbClr val="FF3300"/>
                </a:solidFill>
              </a:rPr>
              <a:t>«</a:t>
            </a:r>
            <a:r>
              <a:rPr lang="ru-RU" sz="2800" b="1" i="1" dirty="0">
                <a:solidFill>
                  <a:srgbClr val="FF3300"/>
                </a:solidFill>
              </a:rPr>
              <a:t>Социализация детей с ограниченными возможностями здоровья в группе общеразвивающей направленности»</a:t>
            </a:r>
            <a:endParaRPr lang="ru-RU" sz="2800" dirty="0">
              <a:solidFill>
                <a:srgbClr val="FF3300"/>
              </a:solidFill>
            </a:endParaRPr>
          </a:p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46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56788" y="3420547"/>
            <a:ext cx="5400599" cy="720878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46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1190" y="4644727"/>
            <a:ext cx="7996197" cy="720878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 smtClean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из опыта работы </a:t>
            </a:r>
            <a:r>
              <a:rPr lang="ru-RU" sz="20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11111" y="5894314"/>
            <a:ext cx="6282289" cy="6593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err="1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Кандудина</a:t>
            </a:r>
            <a:r>
              <a:rPr lang="ru-RU" sz="18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Наталья Витальевна </a:t>
            </a:r>
          </a:p>
          <a:p>
            <a:pPr algn="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sz="18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8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квалификационной категории </a:t>
            </a:r>
            <a:endParaRPr lang="ru-RU" sz="1800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4" descr="http://bezformata.ru/content/Images/000/036/854/image3685485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050"/>
          <a:stretch>
            <a:fillRect/>
          </a:stretch>
        </p:blipFill>
        <p:spPr bwMode="auto">
          <a:xfrm>
            <a:off x="2466380" y="27062"/>
            <a:ext cx="63150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074" y="0"/>
            <a:ext cx="10315252" cy="843988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«Аленушка» </a:t>
            </a:r>
            <a:endParaRPr lang="ru-RU" sz="2400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http://topdizayn.com.ua/uploads/posts/2014-04/1396423091_p6lianzet7yd3tn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564" y="1681146"/>
            <a:ext cx="3738171" cy="219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4821417" y="5532369"/>
            <a:ext cx="2569671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 smtClean="0">
                <a:ln w="3175">
                  <a:noFill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1800" b="1" dirty="0">
                <a:ln w="3175">
                  <a:noFill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презентации:</a:t>
            </a:r>
          </a:p>
        </p:txBody>
      </p:sp>
    </p:spTree>
    <p:extLst>
      <p:ext uri="{BB962C8B-B14F-4D97-AF65-F5344CB8AC3E}">
        <p14:creationId xmlns:p14="http://schemas.microsoft.com/office/powerpoint/2010/main" xmlns="" val="1708827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34132" y="324247"/>
            <a:ext cx="10225136" cy="684076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  Воспитанники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с ОВЗ участвуют в совместных мероприятиях, в театрализованной деятельности, в проведении совместных спортивных и традиционных праздников в ДОУ при обязательной предварительной работе воспитателей и всех специалистов детского сада, родителей, их взаимодействии, что даёт положительную динамику развития детей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20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Наша жизнь: </a:t>
            </a:r>
            <a:endParaRPr lang="ru-RU" sz="48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endParaRPr lang="ru-RU" sz="32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1990435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523673" y="0"/>
            <a:ext cx="10081119" cy="1546708"/>
          </a:xfrm>
          <a:prstGeom prst="flowChartAlternateProcess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defRPr/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группе созданы все условия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успешной интеграции детей с нарушением развития среди нормально-развивающихся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сверстников.</a:t>
            </a:r>
            <a:endParaRPr lang="ru-RU" sz="2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06140" y="1547467"/>
            <a:ext cx="10213776" cy="1955331"/>
          </a:xfrm>
          <a:prstGeom prst="flowChartAlternateProcess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defRPr/>
            </a:pPr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течение дня дети взаимодействуют друг с другом не только на занятиях, но и во всех видах деятельности, т.е. происходит интеграция во всех направлениях. Дети с ОВЗ привыкают к обществу сверстников с нормальным развитием, учатся взаимодействовать с ними. </a:t>
            </a:r>
          </a:p>
          <a:p>
            <a:pPr algn="just">
              <a:defRPr/>
            </a:pPr>
            <a:endParaRPr lang="ru-RU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140" y="2988543"/>
            <a:ext cx="3814915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2604" y="3294576"/>
            <a:ext cx="6112680" cy="343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60856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754412" y="324247"/>
            <a:ext cx="5616624" cy="576064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Осенний утренник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4772" y="1260351"/>
            <a:ext cx="4480300" cy="2978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60" y="1116335"/>
            <a:ext cx="4590903" cy="3052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6840" y="4239274"/>
            <a:ext cx="4698628" cy="312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40469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746300" y="252239"/>
            <a:ext cx="7128792" cy="72008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Конкурс поделок «Мастерская деда Мороза»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148" y="1260351"/>
            <a:ext cx="10207239" cy="5741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98448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538388" y="252239"/>
            <a:ext cx="6048672" cy="64807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cs typeface="Times New Roman" pitchFamily="18" charset="0"/>
              </a:rPr>
              <a:t>Новогодний утренник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4132" y="1188343"/>
            <a:ext cx="4968552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02684" y="3780631"/>
            <a:ext cx="5204775" cy="3521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9707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610396" y="324247"/>
            <a:ext cx="5832648" cy="57606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cs typeface="Times New Roman" pitchFamily="18" charset="0"/>
              </a:rPr>
              <a:t>Колядки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46500" y="4860751"/>
            <a:ext cx="3491692" cy="249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9647" y="1296626"/>
            <a:ext cx="4601498" cy="32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92346" y="1102110"/>
            <a:ext cx="5150347" cy="355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805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826420" y="324247"/>
            <a:ext cx="5616624" cy="57606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Прогулка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6420" y="1790421"/>
            <a:ext cx="5090672" cy="373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68" y="900311"/>
            <a:ext cx="2602365" cy="462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7092" y="2657585"/>
            <a:ext cx="2702669" cy="480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71121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250356" y="252239"/>
            <a:ext cx="5976664" cy="64807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Непосредственно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 образовательная деятельность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311" y="1052651"/>
            <a:ext cx="2687865" cy="477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4652" y="900312"/>
            <a:ext cx="5318784" cy="299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4627" y="3892127"/>
            <a:ext cx="2468537" cy="346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300" y="3495003"/>
            <a:ext cx="2259416" cy="401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2512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882204" y="540271"/>
            <a:ext cx="9001000" cy="633670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Приложения: </a:t>
            </a:r>
          </a:p>
          <a:p>
            <a:pPr marL="342900" marR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Календарный план по реализации проекта.</a:t>
            </a:r>
          </a:p>
          <a:p>
            <a:pPr marL="342900" marR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Конспекты НОД по социально-коммуникативному развитию.</a:t>
            </a:r>
          </a:p>
          <a:p>
            <a:pPr marL="342900" marR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Картотека игр на развитие коммуникативных навыков.</a:t>
            </a:r>
          </a:p>
          <a:p>
            <a:pPr marL="342900" marR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Картотека дидактических игр по формированию культурно-гигиенических навыков и культуры поведения.</a:t>
            </a:r>
          </a:p>
          <a:p>
            <a:pPr marL="342900" marR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Анкета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для родителей</a:t>
            </a:r>
          </a:p>
          <a:p>
            <a:r>
              <a:rPr lang="ru-RU" sz="2000" dirty="0">
                <a:solidFill>
                  <a:srgbClr val="002060"/>
                </a:solidFill>
                <a:latin typeface="+mj-lt"/>
              </a:rPr>
              <a:t> «Каков ребенок во взаимоотношениях с окружающими людьми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?»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Литература: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Лютова </a:t>
            </a:r>
            <a:r>
              <a:rPr lang="ru-RU" sz="2000" dirty="0">
                <a:solidFill>
                  <a:srgbClr val="002060"/>
                </a:solidFill>
              </a:rPr>
              <a:t>Е.К., Монина Г.Б. Тренинг общения с ребёнком. – СПб, 2002</a:t>
            </a:r>
            <a:r>
              <a:rPr lang="ru-RU" sz="2000" dirty="0" smtClean="0"/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sz="2000" dirty="0">
                <a:solidFill>
                  <a:srgbClr val="002060"/>
                </a:solidFill>
              </a:rPr>
              <a:t>Ковалёва Е.М. Дети-инвалиды в современном обществе. – М.: Лист-Нью. -2005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sz="2000" dirty="0">
                <a:solidFill>
                  <a:srgbClr val="002060"/>
                </a:solidFill>
              </a:rPr>
              <a:t>Солодянкина О.В. Воспитание ребёнка с ограниченными возможностями здоровья в семье. – М.: АРКТИ. 2007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Интернет-ресурсы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endParaRPr lang="ru-RU" sz="2000" dirty="0"/>
          </a:p>
          <a:p>
            <a:endParaRPr lang="ru-RU" sz="2000" b="1" dirty="0">
              <a:solidFill>
                <a:srgbClr val="002060"/>
              </a:solidFill>
              <a:latin typeface="+mj-lt"/>
            </a:endParaRPr>
          </a:p>
          <a:p>
            <a:pPr marL="342900" marR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74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49374" y="-80413"/>
            <a:ext cx="10531276" cy="1686639"/>
          </a:xfrm>
          <a:prstGeom prst="cloudCallout">
            <a:avLst>
              <a:gd name="adj1" fmla="val 11184"/>
              <a:gd name="adj2" fmla="val 89607"/>
            </a:avLst>
          </a:prstGeom>
          <a:gradFill flip="none" rotWithShape="1">
            <a:gsLst>
              <a:gs pos="0">
                <a:srgbClr val="99CCFF"/>
              </a:gs>
              <a:gs pos="8000">
                <a:srgbClr val="99CCFF"/>
              </a:gs>
              <a:gs pos="0">
                <a:srgbClr val="6699FF"/>
              </a:gs>
              <a:gs pos="68000">
                <a:srgbClr val="FFEBFA"/>
              </a:gs>
            </a:gsLst>
            <a:lin ang="8100000" scaled="1"/>
            <a:tileRect/>
          </a:gradFill>
        </p:spPr>
        <p:txBody>
          <a:bodyPr wrap="square" lIns="0" tIns="0" rIns="0" bIns="0">
            <a:spAutoFit/>
          </a:bodyPr>
          <a:lstStyle/>
          <a:p>
            <a:pPr algn="ctr" defTabSz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общеразвивающей направленности «Колокольчики» </a:t>
            </a:r>
          </a:p>
          <a:p>
            <a:pPr algn="ctr" defTabSz="0">
              <a:defRPr/>
            </a:pPr>
            <a:r>
              <a:rPr lang="ru-RU" sz="2400" b="1" dirty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приветствует Вас</a:t>
            </a:r>
            <a:r>
              <a:rPr lang="ru-RU" sz="2400" b="1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  <a:endParaRPr lang="ru-RU" sz="2400" b="1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606600" y="5674036"/>
            <a:ext cx="7416824" cy="1887227"/>
          </a:xfrm>
          <a:prstGeom prst="flowChartAlternateProcess">
            <a:avLst/>
          </a:prstGeom>
          <a:noFill/>
        </p:spPr>
        <p:txBody>
          <a:bodyPr wrap="square" lIns="104306" tIns="52153" rIns="104306" bIns="521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6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</a:rPr>
              <a:t>Здесь хорошо любому человечку! </a:t>
            </a:r>
            <a:endParaRPr lang="ru-RU" sz="2600" b="1" dirty="0" smtClean="0">
              <a:ln>
                <a:solidFill>
                  <a:srgbClr val="7030A0"/>
                </a:solidFill>
              </a:ln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26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</a:rPr>
              <a:t>Девиз</a:t>
            </a:r>
            <a:r>
              <a:rPr lang="ru-RU" sz="26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</a:rPr>
              <a:t> у нас и мудрый, и простой: </a:t>
            </a:r>
            <a:endParaRPr lang="ru-RU" sz="2600" b="1" dirty="0" smtClean="0">
              <a:ln>
                <a:solidFill>
                  <a:srgbClr val="7030A0"/>
                </a:solidFill>
              </a:ln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26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</a:rPr>
              <a:t>Работать </a:t>
            </a:r>
            <a:r>
              <a:rPr lang="ru-RU" sz="26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</a:rPr>
              <a:t>так, чтоб каждому сердечку </a:t>
            </a:r>
            <a:endParaRPr lang="ru-RU" sz="2600" b="1" dirty="0" smtClean="0">
              <a:ln>
                <a:solidFill>
                  <a:srgbClr val="7030A0"/>
                </a:solidFill>
              </a:ln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26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</a:rPr>
              <a:t>Суметь </a:t>
            </a:r>
            <a:r>
              <a:rPr lang="ru-RU" sz="26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</a:rPr>
              <a:t>найти свой ключик золотой!</a:t>
            </a:r>
            <a:endParaRPr lang="ru-RU" sz="2600" b="1" dirty="0">
              <a:ln>
                <a:solidFill>
                  <a:srgbClr val="7030A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196" y="1404367"/>
            <a:ext cx="9185758" cy="44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9723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6139" y="-3456372"/>
            <a:ext cx="10246935" cy="4366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/>
              <a:t> 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62125" y="180231"/>
            <a:ext cx="10390950" cy="727280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800" dirty="0" smtClean="0"/>
              <a:t>   </a:t>
            </a:r>
            <a:r>
              <a:rPr lang="ru-RU" sz="1800" dirty="0" smtClean="0">
                <a:solidFill>
                  <a:srgbClr val="002060"/>
                </a:solidFill>
              </a:rPr>
              <a:t>В </a:t>
            </a:r>
            <a:r>
              <a:rPr lang="ru-RU" sz="1800" dirty="0">
                <a:solidFill>
                  <a:srgbClr val="002060"/>
                </a:solidFill>
              </a:rPr>
              <a:t>современном мире проблема социального развития подрастающего поколения становится одной из актуальных. Родители и педагоги как никогда раньше обеспокоены тем, чтобы ребенок, входящий в этот мир, стал уверенным, счастливым, умным, добрым и успешным. Именно в детстве происходит созревание человека, способного гармонично и эффективно адаптироваться к меняющейся социальной среде и выделить свое ″Я″ среди других людей. 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</a:rPr>
              <a:t>   В настоящее время в Российской Федерации отмечается рост числа детей с ограниченными возможностями здоровья. Проблема социального развития детей с ОВЗ является одной из центральных проблем специальной педагогики и психологии. Уже с первых дней жизни ребёнок является существом социальным, так как любая его потребность не может быть удовлетворена без помощи и участия другого человека. Социализация, или усвоение ребёнком общечеловеческого опыта, происходит только в совместной деятельности и общении с другими людьми. Именно так ребёнок овладевает речью, новыми знаниями и умениями, у него формируются собственные убеждения, духовные ценности и потребности, закладывается характер. Дети с разными возможностями, с нарушениями развития и без них, должны научиться жить и взаимодействовать в едином социуме. Это одинаково важно для всех детей.</a:t>
            </a: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   В </a:t>
            </a:r>
            <a:r>
              <a:rPr lang="ru-RU" sz="1800" dirty="0">
                <a:solidFill>
                  <a:srgbClr val="002060"/>
                </a:solidFill>
              </a:rPr>
              <a:t>федеральном законе «Об образовании» зафиксировано право детей-инвалидов (с ограниченными возможностями здоровья (ОВЗ)) на специальные образовательные условия и введено понятие инклюзивного образования — </a:t>
            </a:r>
            <a:r>
              <a:rPr lang="ru-RU" sz="1800" i="1" dirty="0">
                <a:solidFill>
                  <a:srgbClr val="002060"/>
                </a:solidFill>
              </a:rPr>
              <a:t>«обеспечения равного доступа к образованию для всех обучающихся с учётом разнообразия особых образовательных потребностей и индивидуальных возможностей»</a:t>
            </a:r>
            <a:r>
              <a:rPr lang="ru-RU" sz="1800" dirty="0">
                <a:solidFill>
                  <a:srgbClr val="002060"/>
                </a:solidFill>
              </a:rPr>
              <a:t>.                                                                                                          </a:t>
            </a:r>
          </a:p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  Появилось </a:t>
            </a:r>
            <a:r>
              <a:rPr lang="ru-RU" sz="1800" dirty="0">
                <a:solidFill>
                  <a:srgbClr val="002060"/>
                </a:solidFill>
              </a:rPr>
              <a:t>направление на признание прав и реализацию потребностей в предоставлении равных с другими возможностей детям с ОВЗ, что, в свою очередь, было вызвано переосмыслением обществом и государством своего отношения к ним.</a:t>
            </a:r>
          </a:p>
        </p:txBody>
      </p:sp>
    </p:spTree>
    <p:extLst>
      <p:ext uri="{BB962C8B-B14F-4D97-AF65-F5344CB8AC3E}">
        <p14:creationId xmlns:p14="http://schemas.microsoft.com/office/powerpoint/2010/main" xmlns="" val="1878375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96825" y="180231"/>
            <a:ext cx="10315254" cy="223224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lumMod val="46000"/>
                  <a:lumOff val="54000"/>
                  <a:alpha val="90000"/>
                </a:schemeClr>
              </a:gs>
              <a:gs pos="32000">
                <a:schemeClr val="accent6">
                  <a:tint val="37000"/>
                  <a:satMod val="300000"/>
                </a:schemeClr>
              </a:gs>
              <a:gs pos="71000">
                <a:schemeClr val="accent6">
                  <a:tint val="15000"/>
                  <a:satMod val="3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sz="1800" b="1" dirty="0">
                <a:solidFill>
                  <a:srgbClr val="0000FF"/>
                </a:solidFill>
              </a:rPr>
              <a:t>Дети с ОВЗ – это дети, состояние здоровья которых препятствует освоению образовательных программ вне специальных условий обучения и воспитания, то есть это дети – инвалиды, либо другие дети в возрасте до 18 лет, но имеющие временные или постоянные отклонения в физическом или психическом развитии и нуждающиеся в создании специальных условий для обучения и воспитания.</a:t>
            </a:r>
          </a:p>
          <a:p>
            <a:pPr algn="just"/>
            <a:r>
              <a:rPr lang="ru-RU" sz="1800" b="1" dirty="0" smtClean="0">
                <a:solidFill>
                  <a:srgbClr val="0000FF"/>
                </a:solidFill>
              </a:rPr>
              <a:t>В нашей группе </a:t>
            </a:r>
            <a:r>
              <a:rPr lang="ru-RU" sz="1800" b="1" smtClean="0">
                <a:solidFill>
                  <a:srgbClr val="0000FF"/>
                </a:solidFill>
              </a:rPr>
              <a:t>воспитываются </a:t>
            </a:r>
            <a:r>
              <a:rPr lang="ru-RU" sz="1800" b="1" smtClean="0">
                <a:solidFill>
                  <a:srgbClr val="0000FF"/>
                </a:solidFill>
              </a:rPr>
              <a:t>4 </a:t>
            </a:r>
            <a:r>
              <a:rPr lang="ru-RU" sz="1800" b="1" dirty="0" smtClean="0">
                <a:solidFill>
                  <a:srgbClr val="0000FF"/>
                </a:solidFill>
              </a:rPr>
              <a:t>ребенка-инвалида со статусом ОВЗ. Это дети с нарушением интеллекта, дети с нарушением зрения, ЗПР.</a:t>
            </a:r>
            <a:endParaRPr lang="ru-RU" sz="1800" b="1" dirty="0">
              <a:ln>
                <a:solidFill>
                  <a:srgbClr val="660066"/>
                </a:solidFill>
              </a:ln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8146" y="5341955"/>
            <a:ext cx="5256584" cy="31432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43056" fontAlgn="base">
              <a:spcBef>
                <a:spcPct val="0"/>
              </a:spcBef>
              <a:spcAft>
                <a:spcPct val="0"/>
              </a:spcAft>
              <a:tabLst>
                <a:tab pos="521528" algn="l"/>
              </a:tabLst>
            </a:pPr>
            <a:endParaRPr lang="ru-RU" sz="2400" dirty="0">
              <a:ln>
                <a:solidFill>
                  <a:srgbClr val="660066"/>
                </a:solidFill>
              </a:ln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танюшка\документы\МоЯ ПаПоЧкА =)\всякое\Новая папка\Открытки\ДС\ВОПРОСИТЕЛЬНЫЙ ЗНАК\стрелка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3444" y="7078868"/>
            <a:ext cx="5595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танюшка\документы\МоЯ ПаПоЧкА =)\всякое\Новая папка\Открытки\ДС\ВОПРОСИТЕЛЬНЫЙ ЗНАК\стрелка.jp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9005" y="7078868"/>
            <a:ext cx="5595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47478" y="2772519"/>
            <a:ext cx="10345922" cy="3920034"/>
          </a:xfrm>
          <a:prstGeom prst="roundRect">
            <a:avLst>
              <a:gd name="adj" fmla="val 23860"/>
            </a:avLst>
          </a:prstGeom>
          <a:solidFill>
            <a:srgbClr val="FFFF9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Мир особого ребёнка — он закрыт от глаз чужих.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Мир особого ребёнка — допускает лишь своих.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Мир особого ребёнка интересен и пуглив.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Мир особого ребёнка безобразен и красив.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Неуклюж, порою странен, добродушен и открыт.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Мир особого ребёнка иногда он нас страшит.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Почему он агрессивен? Почему не говорит?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Мир особого ребёнка — он закрыт от глаз чужих.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Мир особого ребёнка — допускает лишь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своих!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</a:rPr>
              <a:t>Калиман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Н.А.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9338" y="3060551"/>
            <a:ext cx="4113705" cy="28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02115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62124" y="180231"/>
            <a:ext cx="10369152" cy="705678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Передо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мной встала задача помочь детям с ограниченными возможностями здоровья освоить социальный  опыт, включить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их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  в существующую систему межличностных отношений. Неправильно выстроенные отношения в группе между детьми и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детьми-инвалидами, ослабляют их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социальную значимость,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обособляют их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от нормального здорового детского сообщества,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усугубляют их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неравный социальный статус, обрекая на признания своего неравенства,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неконкурентоспособности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по сравнению с другими детьми.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        Главная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проблема ребенка с ОВЗ состоит в том, что нарушена его связь с миром, в ограниченной мобильности, бедности контактов со сверстниками и со взрослыми, недоступности ряда культурных ценностей, а иногда и элементарного образования.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Работу по освоению первоначальных представлений социального характера и развитию коммуникативных навыков, направленных на включение дошкольников с ограниченными возможностями здоровья в систему социальных отношений,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осуществляю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по нескольким направлениям:</a:t>
            </a:r>
          </a:p>
          <a:p>
            <a:pPr algn="just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• в повседневной жизни путем привлечения внимания детей друг к другу, оказания взаимопомощи, участия в коллективных мероприятиях;</a:t>
            </a:r>
          </a:p>
          <a:p>
            <a:pPr algn="just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• в процессе специальных игр и упражнений, направленных на развитие представлений о себе, окружающих взрослых и сверстниках;</a:t>
            </a:r>
          </a:p>
          <a:p>
            <a:pPr algn="just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• в процессе обучения сюжетно-ролевым и театрализованным играм, играм-драматизациям, где воссоздаются социальные отношения между участниками, позволяющие осознанно приобщаться к элементарным общепринятым нормам и правилам взаимоотношений;</a:t>
            </a:r>
          </a:p>
          <a:p>
            <a:pPr algn="just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• в процессе хозяйственно-бытового труда и в различных видах деятельности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937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34132" y="180231"/>
            <a:ext cx="10297144" cy="712879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Включение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 детей с ОВЗ в систему социальных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отношений я осуществляю через проектную деятельность.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Цель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проекта: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 создать условия для социализации детей с ограниченными возможностями здоровья через построение социально-педагогической развивающей среды.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Задачи проекта: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Вовлечение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детей с ограниченными возможностями здоровья в образовательный и воспитательный процесс.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Изменение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отношения детского коллектива к детям с ОВЗ через мероприятия, проводимые в ДОУ, а также мероприятия с участием социальных партнеров.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Выявление особенностей межличностных отношений детей с особенностями в развитии с детьми группы.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 Повышение уровня социальной активности, активной жизненной позиции детей с ограниченными возможностями здоровья.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 Внедрение современных образовательных технологий.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Участники проекта: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дети, дети с ОВЗ, педагоги,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родители.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Срок реализации проекта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: октябрь 2018г. – май 2019г.</a:t>
            </a:r>
          </a:p>
        </p:txBody>
      </p:sp>
    </p:spTree>
    <p:extLst>
      <p:ext uri="{BB962C8B-B14F-4D97-AF65-F5344CB8AC3E}">
        <p14:creationId xmlns:p14="http://schemas.microsoft.com/office/powerpoint/2010/main" xmlns="" val="838951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990216" y="64238"/>
            <a:ext cx="8712968" cy="504056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Ожидаемые результаты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234132" y="745569"/>
            <a:ext cx="10225136" cy="6491446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5499490"/>
              </p:ext>
            </p:extLst>
          </p:nvPr>
        </p:nvGraphicFramePr>
        <p:xfrm>
          <a:off x="810196" y="1116336"/>
          <a:ext cx="9217024" cy="5760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6177"/>
                <a:gridCol w="2174056"/>
                <a:gridCol w="6206791"/>
              </a:tblGrid>
              <a:tr h="754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№п/п</a:t>
                      </a:r>
                      <a:endParaRPr lang="ru-RU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Участники проекта</a:t>
                      </a:r>
                      <a:endParaRPr lang="ru-RU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Ожидаемый результат</a:t>
                      </a:r>
                      <a:endParaRPr lang="ru-RU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684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Дети с ОВЗ 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Расширение круга познавательных интересов детей с ОВЗ. Повышение качества обучения детей с ОВЗ.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Снижение коммуникативных барьеров и как следствие повышение социальной активности детей с ОВЗ.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07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2.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Родители</a:t>
                      </a:r>
                      <a:endParaRPr lang="ru-RU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Уменьшение факторов социально-психологической напряженности в семье, имеющей ребенка с особенностями развития.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07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3.</a:t>
                      </a:r>
                      <a:endParaRPr lang="ru-RU" sz="1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Ребёнок, педагоги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Формирование навыков общения с детьми с ОВЗ. Развитие толерантного отношения к детям с особенностями развития.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07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4.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Педагоги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Адаптация образовательной программы, методических рекомендаций, разработка сценариев мероприятий.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7" marR="59397" marT="59397" marB="5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93669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378148" y="252239"/>
            <a:ext cx="9793088" cy="72008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Показатели результативности и эффективности проекта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234132" y="1332359"/>
            <a:ext cx="10297144" cy="583264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Создание</a:t>
            </a:r>
            <a:r>
              <a:rPr lang="ru-RU" sz="2000" b="1" dirty="0">
                <a:solidFill>
                  <a:srgbClr val="002060"/>
                </a:solidFill>
              </a:rPr>
              <a:t>  социально-педагогической  развивающей среды, включающей организованное предметно-игровое </a:t>
            </a:r>
            <a:r>
              <a:rPr lang="ru-RU" sz="2000" b="1" dirty="0" smtClean="0">
                <a:solidFill>
                  <a:srgbClr val="002060"/>
                </a:solidFill>
              </a:rPr>
              <a:t>пространство.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Активность </a:t>
            </a:r>
            <a:r>
              <a:rPr lang="ru-RU" sz="2000" b="1" dirty="0">
                <a:solidFill>
                  <a:srgbClr val="002060"/>
                </a:solidFill>
              </a:rPr>
              <a:t>участников взаимодействия - родителей, педагогов и детей, предполагающая интерес, желание участвовать в совместной деятельности, способность ее инициировать, поддерживать и развивать.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Участие </a:t>
            </a:r>
            <a:r>
              <a:rPr lang="ru-RU" sz="2000" b="1" dirty="0">
                <a:solidFill>
                  <a:srgbClr val="002060"/>
                </a:solidFill>
              </a:rPr>
              <a:t>детей с ОВЗ  в различных мероприятиях, конкурсах.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Повышение </a:t>
            </a:r>
            <a:r>
              <a:rPr lang="ru-RU" sz="2000" b="1" dirty="0">
                <a:solidFill>
                  <a:srgbClr val="002060"/>
                </a:solidFill>
              </a:rPr>
              <a:t>показателей качества обученности детей.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Познавательная </a:t>
            </a:r>
            <a:r>
              <a:rPr lang="ru-RU" sz="2000" b="1" dirty="0">
                <a:solidFill>
                  <a:srgbClr val="002060"/>
                </a:solidFill>
              </a:rPr>
              <a:t>активность детей с ограниченными возможностями здоровья.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Привитие </a:t>
            </a:r>
            <a:r>
              <a:rPr lang="ru-RU" sz="2000" b="1" dirty="0">
                <a:solidFill>
                  <a:srgbClr val="002060"/>
                </a:solidFill>
              </a:rPr>
              <a:t>толерантного отношения детей группы к детям с ограниченными возможностями здоровья.</a:t>
            </a:r>
          </a:p>
        </p:txBody>
      </p:sp>
    </p:spTree>
    <p:extLst>
      <p:ext uri="{BB962C8B-B14F-4D97-AF65-F5344CB8AC3E}">
        <p14:creationId xmlns:p14="http://schemas.microsoft.com/office/powerpoint/2010/main" xmlns="" val="3008562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738188" y="396255"/>
            <a:ext cx="9073008" cy="57606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Пути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реализации проекта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378148" y="1404367"/>
            <a:ext cx="10009112" cy="5544616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Разработка адаптированных образовательных программ для детей с нарушением зрения, ЗПР, для ребенка с нарушением интеллекта </a:t>
            </a:r>
            <a:r>
              <a:rPr lang="ru-RU" sz="2000" b="1" dirty="0" smtClean="0">
                <a:solidFill>
                  <a:srgbClr val="002060"/>
                </a:solidFill>
              </a:rPr>
              <a:t>заведующим</a:t>
            </a:r>
            <a:r>
              <a:rPr lang="ru-RU" sz="2000" b="1" dirty="0">
                <a:solidFill>
                  <a:srgbClr val="002060"/>
                </a:solidFill>
              </a:rPr>
              <a:t>, воспитателем, учителем-логопедом, </a:t>
            </a:r>
            <a:r>
              <a:rPr lang="ru-RU" sz="2000" b="1" dirty="0" smtClean="0">
                <a:solidFill>
                  <a:srgbClr val="002060"/>
                </a:solidFill>
              </a:rPr>
              <a:t>музыкальным </a:t>
            </a:r>
            <a:r>
              <a:rPr lang="ru-RU" sz="2000" b="1" dirty="0">
                <a:solidFill>
                  <a:srgbClr val="002060"/>
                </a:solidFill>
              </a:rPr>
              <a:t>руководителем.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Составление плана мероприятий  по социализации детей с ОВЗ.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Повышение уровня профессиональной компетенции педагогов в вопросе знаний об особенностях образовательного процесса с детьми с ОВЗ.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Изменение неверного представления у детей группы по отношению к детям с ОВЗ.</a:t>
            </a:r>
          </a:p>
          <a:p>
            <a:pPr lvl="0"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Разработка игровых тренингов, сценариев, мероприятий, ролевых игр, направленных на интеграцию детей с ОВЗ в коллектив сверстников.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43601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6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Тема9</Template>
  <TotalTime>7492</TotalTime>
  <Words>727</Words>
  <Application>Microsoft Office PowerPoint</Application>
  <PresentationFormat>Произвольный</PresentationFormat>
  <Paragraphs>105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Тема16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Счастье детей в наших руках</dc:subject>
  <dc:creator>s.tatka.v</dc:creator>
  <cp:lastModifiedBy>111</cp:lastModifiedBy>
  <cp:revision>381</cp:revision>
  <cp:lastPrinted>2015-04-18T05:48:32Z</cp:lastPrinted>
  <dcterms:created xsi:type="dcterms:W3CDTF">2015-04-09T05:22:37Z</dcterms:created>
  <dcterms:modified xsi:type="dcterms:W3CDTF">2020-04-04T08:18:37Z</dcterms:modified>
</cp:coreProperties>
</file>