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9" r:id="rId5"/>
    <p:sldId id="268" r:id="rId6"/>
    <p:sldId id="258" r:id="rId7"/>
    <p:sldId id="257" r:id="rId8"/>
    <p:sldId id="259" r:id="rId9"/>
    <p:sldId id="264" r:id="rId10"/>
    <p:sldId id="260" r:id="rId11"/>
    <p:sldId id="261" r:id="rId12"/>
    <p:sldId id="263" r:id="rId13"/>
    <p:sldId id="262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93" autoAdjust="0"/>
  </p:normalViewPr>
  <p:slideViewPr>
    <p:cSldViewPr snapToGrid="0">
      <p:cViewPr varScale="1">
        <p:scale>
          <a:sx n="66" d="100"/>
          <a:sy n="66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BD5DF-DE56-45DD-AC7B-0065271EA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0E6585-54D9-49FA-9E35-938DD9DB7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C9CD62-0DDB-4635-A6D4-CC88BF202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D4B70A-6557-477A-8356-0F87D79D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CDAFAF-2F17-4213-95C7-8CF503D3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4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C0F81-6C46-4D72-9DA7-4533DD9CB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1208BC-12E4-4AC4-BB08-334AF781F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F38295-6F51-408C-BBA8-D2BA7A82A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2D142-F5FA-4EC2-9236-65EA410E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C73938-6D3C-4B9C-AB8C-E08C17EB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17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DCB273-D04F-4F9E-A130-A5CA44A8F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D27355-63FF-4333-AEBE-26BFFE324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C8BA27-79FD-4628-83E7-E5C5416F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A4950C-8C47-4CDC-BCC6-1CFC4CC9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4CB2E8-AAF5-4E30-B8A6-A19C626E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6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87A94-5D7D-4776-A425-6D4E10EB4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129A7A-5DBB-4C32-BA37-2E1F5305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268852-08B9-4426-9831-043686983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9DF384-4820-426C-9AFE-F8003D033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878F2F-A782-4762-B00A-317976D1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3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FA884-15B3-44C2-AEED-1ECF1BD0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EE0859-7DFB-4792-B49B-6D4827473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F8C940-2633-4D1B-89F3-FAC191AB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1C90D6-1E3E-45E6-8C93-E4A234F1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13B519-06C9-4179-B618-A06E9613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4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9E54ED-B185-4807-BDB8-6A208870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640B11-2035-4CD6-946A-C13ADD988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12D6E2-6723-4840-8289-93AAF80F8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2C92C4-0D26-47D4-82C3-995E53D4D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771F2A-5710-4D6F-AD6E-2ADFEE55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168C25-E3BC-44C8-AB44-98A15051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7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7EBDA-C917-4245-95C9-535A07D4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ACE6E6-5B27-4220-99A0-8E997899A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26DAD0-3962-43D0-B69C-6042D15FF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4B9DB54-36C5-4EFB-9BA8-C365397E6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1103A0-AE21-475F-9F3C-5FAD1C2E8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8D6D4B-6150-4F9E-B5D1-E56BF910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89DAB6-79F9-4154-A9D6-AC7040B9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EFD2260-B595-4EA9-B5B2-834777CF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4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89C92-E8E8-4594-B4EA-FB399EE12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39360C-914F-4F43-A80F-898800D7E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0E97D91-96DA-4B72-AD80-3EB06260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FADBAA-AF51-4867-9011-7C7771E5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82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D183CC-9296-4D87-9C71-50814B47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25D407-DB19-40A7-B6DC-C56EDA1C7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A52621A-90FD-42CE-83A0-7E5E4F3F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92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2C57-48DA-4F3F-9594-082F358B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8334AC-ADDA-4598-9908-37D50C8AC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6872B2-83E4-4B06-A7DC-C94BFAF78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C08732-0F7C-495C-B562-F073D34D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6660A6-1DE5-478B-8ECF-54A66BE63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4A220F-396C-4022-93EF-69990BC9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9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0ED9F-C8B8-4024-9922-047D3C9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880B1FB-D8FD-41DC-A30C-416DFEBDB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AF292F-F156-420A-9F88-85B2D77C3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9CC331-998E-4C82-907B-925F65E9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2A57D4-1F15-49E8-AD91-66CFF11C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58E40-7BE3-4382-80F4-27C17049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81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1E704-FCE6-46D9-9E26-FFFD1EA3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289A0C-020C-4381-8305-2D1937539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4A5DA2-ED5D-4563-8457-182A9B4DD3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DE17-DD96-4BB9-A731-ABA67AE9ED77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67A05D-BD36-4B81-8E49-0DA599493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F112C8-C326-42A8-98B3-2DCCBC055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E491-A948-48B1-ACCB-DB11B9354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3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C80DB-B039-4A60-B938-34DECCAAF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8F3254-0F32-4988-B732-061C10B31F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24DF5BF-BFD1-4384-A9AD-33EC51FF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Научиться обозначать угол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0102F6D-E915-444E-A5EE-2BCD36052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№ 1. Начертите угол. Обозначьте его М</a:t>
            </a:r>
            <a:r>
              <a:rPr lang="en-US" dirty="0"/>
              <a:t>NE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Выпишите вершину угла и стороны угла.</a:t>
            </a:r>
          </a:p>
          <a:p>
            <a:pPr marL="0" indent="0">
              <a:buNone/>
            </a:pPr>
            <a:r>
              <a:rPr lang="ru-RU" dirty="0"/>
              <a:t>№ 2. Начертите угол, обозначьте его </a:t>
            </a:r>
            <a:r>
              <a:rPr lang="en-US" dirty="0"/>
              <a:t>RTH</a:t>
            </a:r>
            <a:r>
              <a:rPr lang="ru-RU" dirty="0"/>
              <a:t>. Внутри угла проведите луч ТК. Выпишите углы, которые образовались. Укажите вершину и стороны получившихся углов.</a:t>
            </a:r>
          </a:p>
        </p:txBody>
      </p:sp>
    </p:spTree>
    <p:extLst>
      <p:ext uri="{BB962C8B-B14F-4D97-AF65-F5344CB8AC3E}">
        <p14:creationId xmlns:p14="http://schemas.microsoft.com/office/powerpoint/2010/main" val="122582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6387B-6EF4-477D-80E4-A9ED36B61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3. Изучить виды углов</a:t>
            </a:r>
            <a:br>
              <a:rPr lang="ru-RU" dirty="0"/>
            </a:br>
            <a:endParaRPr lang="ru-RU" dirty="0"/>
          </a:p>
        </p:txBody>
      </p:sp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91415779-15E0-4DC5-BD26-2CFF5FD25F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5883" y="5479529"/>
            <a:ext cx="121931" cy="1097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FD3DFEEE-4041-4468-99FE-837EB6122B9B}"/>
              </a:ext>
            </a:extLst>
          </p:cNvPr>
          <p:cNvCxnSpPr/>
          <p:nvPr/>
        </p:nvCxnSpPr>
        <p:spPr>
          <a:xfrm>
            <a:off x="970671" y="1825625"/>
            <a:ext cx="0" cy="1831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D4BA6E4-0685-4FEA-879C-EA62A01BDBBC}"/>
              </a:ext>
            </a:extLst>
          </p:cNvPr>
          <p:cNvCxnSpPr/>
          <p:nvPr/>
        </p:nvCxnSpPr>
        <p:spPr>
          <a:xfrm>
            <a:off x="970671" y="3643532"/>
            <a:ext cx="23915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3D05350F-F07A-4C86-BB36-6EABC06180BD}"/>
              </a:ext>
            </a:extLst>
          </p:cNvPr>
          <p:cNvSpPr/>
          <p:nvPr/>
        </p:nvSpPr>
        <p:spPr>
          <a:xfrm>
            <a:off x="942533" y="3601329"/>
            <a:ext cx="45719" cy="844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FF3C8F-AAAE-469F-8C91-DE2F4B9479CD}"/>
              </a:ext>
            </a:extLst>
          </p:cNvPr>
          <p:cNvSpPr txBox="1"/>
          <p:nvPr/>
        </p:nvSpPr>
        <p:spPr>
          <a:xfrm>
            <a:off x="621907" y="1690688"/>
            <a:ext cx="641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4E32DB-F183-46D3-B353-C33D21FA7DC5}"/>
              </a:ext>
            </a:extLst>
          </p:cNvPr>
          <p:cNvSpPr txBox="1"/>
          <p:nvPr/>
        </p:nvSpPr>
        <p:spPr>
          <a:xfrm>
            <a:off x="800540" y="364353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С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D91D08-D1F9-4017-AB8C-7F6F9A324CB6}"/>
              </a:ext>
            </a:extLst>
          </p:cNvPr>
          <p:cNvSpPr txBox="1"/>
          <p:nvPr/>
        </p:nvSpPr>
        <p:spPr>
          <a:xfrm>
            <a:off x="3052284" y="36576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В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9A934A9-E304-4F2F-8395-AD334F3586C7}"/>
              </a:ext>
            </a:extLst>
          </p:cNvPr>
          <p:cNvCxnSpPr/>
          <p:nvPr/>
        </p:nvCxnSpPr>
        <p:spPr>
          <a:xfrm flipH="1">
            <a:off x="4023360" y="1952298"/>
            <a:ext cx="1209822" cy="22144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396FD50A-7624-400E-A8C2-300D8F084948}"/>
              </a:ext>
            </a:extLst>
          </p:cNvPr>
          <p:cNvCxnSpPr/>
          <p:nvPr/>
        </p:nvCxnSpPr>
        <p:spPr>
          <a:xfrm flipV="1">
            <a:off x="4023360" y="3094892"/>
            <a:ext cx="3291840" cy="10718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>
            <a:extLst>
              <a:ext uri="{FF2B5EF4-FFF2-40B4-BE49-F238E27FC236}">
                <a16:creationId xmlns:a16="http://schemas.microsoft.com/office/drawing/2014/main" id="{DFC08F98-5B84-49B2-90B2-43FC18B6F6D2}"/>
              </a:ext>
            </a:extLst>
          </p:cNvPr>
          <p:cNvSpPr/>
          <p:nvPr/>
        </p:nvSpPr>
        <p:spPr>
          <a:xfrm>
            <a:off x="3988191" y="4112461"/>
            <a:ext cx="70338" cy="9847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50EEE0-D064-4F3F-8130-CC33744B07F9}"/>
              </a:ext>
            </a:extLst>
          </p:cNvPr>
          <p:cNvSpPr txBox="1"/>
          <p:nvPr/>
        </p:nvSpPr>
        <p:spPr>
          <a:xfrm>
            <a:off x="4591598" y="1825625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22AB42-D149-4266-AF26-D08BC59FD86A}"/>
              </a:ext>
            </a:extLst>
          </p:cNvPr>
          <p:cNvSpPr txBox="1"/>
          <p:nvPr/>
        </p:nvSpPr>
        <p:spPr>
          <a:xfrm>
            <a:off x="3955456" y="420333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Н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528FAA-A4B3-4F91-BB37-1F6D467B9F4F}"/>
              </a:ext>
            </a:extLst>
          </p:cNvPr>
          <p:cNvSpPr txBox="1"/>
          <p:nvPr/>
        </p:nvSpPr>
        <p:spPr>
          <a:xfrm>
            <a:off x="7160253" y="3078109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К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C9836DE-CBA6-42B9-88CD-EC34A089DD61}"/>
              </a:ext>
            </a:extLst>
          </p:cNvPr>
          <p:cNvCxnSpPr/>
          <p:nvPr/>
        </p:nvCxnSpPr>
        <p:spPr>
          <a:xfrm>
            <a:off x="7315200" y="2348845"/>
            <a:ext cx="1800665" cy="18620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52F37F0-5FB7-4FD6-9D73-BDBCA892F734}"/>
              </a:ext>
            </a:extLst>
          </p:cNvPr>
          <p:cNvCxnSpPr/>
          <p:nvPr/>
        </p:nvCxnSpPr>
        <p:spPr>
          <a:xfrm flipV="1">
            <a:off x="9115865" y="3995225"/>
            <a:ext cx="2405575" cy="2157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44C72FE1-58A0-4556-8220-7A03A52F673B}"/>
              </a:ext>
            </a:extLst>
          </p:cNvPr>
          <p:cNvSpPr/>
          <p:nvPr/>
        </p:nvSpPr>
        <p:spPr>
          <a:xfrm>
            <a:off x="9087143" y="4180820"/>
            <a:ext cx="112541" cy="9847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FB5746E1-3AFA-4A4E-9CD1-A5FED336535D}"/>
              </a:ext>
            </a:extLst>
          </p:cNvPr>
          <p:cNvCxnSpPr>
            <a:cxnSpLocks/>
          </p:cNvCxnSpPr>
          <p:nvPr/>
        </p:nvCxnSpPr>
        <p:spPr>
          <a:xfrm>
            <a:off x="1045695" y="5073157"/>
            <a:ext cx="10365548" cy="9478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0175E9A-A97A-4E2F-8EC2-770CFC1BE4CB}"/>
              </a:ext>
            </a:extLst>
          </p:cNvPr>
          <p:cNvSpPr txBox="1"/>
          <p:nvPr/>
        </p:nvSpPr>
        <p:spPr>
          <a:xfrm>
            <a:off x="7545888" y="2018876"/>
            <a:ext cx="4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Е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867047-9371-4CFB-92EF-2D0B6BAB9547}"/>
              </a:ext>
            </a:extLst>
          </p:cNvPr>
          <p:cNvSpPr txBox="1"/>
          <p:nvPr/>
        </p:nvSpPr>
        <p:spPr>
          <a:xfrm>
            <a:off x="8012592" y="4279294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  <a:endParaRPr lang="ru-RU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BA5043-0D50-428F-BEC4-4DAEEB79A48C}"/>
              </a:ext>
            </a:extLst>
          </p:cNvPr>
          <p:cNvSpPr txBox="1"/>
          <p:nvPr/>
        </p:nvSpPr>
        <p:spPr>
          <a:xfrm>
            <a:off x="11197883" y="340253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</a:t>
            </a:r>
            <a:endParaRPr lang="ru-RU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0DAE2A-1428-4D5A-B18B-49D5DC0A4E94}"/>
              </a:ext>
            </a:extLst>
          </p:cNvPr>
          <p:cNvSpPr txBox="1"/>
          <p:nvPr/>
        </p:nvSpPr>
        <p:spPr>
          <a:xfrm>
            <a:off x="813364" y="5129023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  <a:endParaRPr lang="ru-RU" sz="28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885EEF-E11D-4FEB-9A70-CF760F040F00}"/>
              </a:ext>
            </a:extLst>
          </p:cNvPr>
          <p:cNvSpPr txBox="1"/>
          <p:nvPr/>
        </p:nvSpPr>
        <p:spPr>
          <a:xfrm>
            <a:off x="5628209" y="5652243"/>
            <a:ext cx="33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</a:t>
            </a:r>
            <a:endParaRPr lang="ru-RU" sz="2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E88940-930D-428E-99D7-AD8AE1D62DC2}"/>
              </a:ext>
            </a:extLst>
          </p:cNvPr>
          <p:cNvSpPr txBox="1"/>
          <p:nvPr/>
        </p:nvSpPr>
        <p:spPr>
          <a:xfrm>
            <a:off x="10852344" y="5887379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240441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  <p:bldP spid="8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E3F9F7-AAAE-4A2F-997C-F8C630F15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Найти развёрнутый, прямой, острый, тупой углы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F4F734-CC48-4D85-9187-E67E2D5A4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7031347-E91D-4EB4-8525-84C1AF2FA7FD}"/>
              </a:ext>
            </a:extLst>
          </p:cNvPr>
          <p:cNvCxnSpPr/>
          <p:nvPr/>
        </p:nvCxnSpPr>
        <p:spPr>
          <a:xfrm flipH="1">
            <a:off x="1190171" y="2496457"/>
            <a:ext cx="1393372" cy="2859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A29E6E1-2C66-4D09-85A9-6A69EBF8C23D}"/>
              </a:ext>
            </a:extLst>
          </p:cNvPr>
          <p:cNvCxnSpPr/>
          <p:nvPr/>
        </p:nvCxnSpPr>
        <p:spPr>
          <a:xfrm>
            <a:off x="986971" y="2380343"/>
            <a:ext cx="914400" cy="14369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52F77950-BB4B-4865-AC52-8F904733EFCA}"/>
              </a:ext>
            </a:extLst>
          </p:cNvPr>
          <p:cNvSpPr/>
          <p:nvPr/>
        </p:nvSpPr>
        <p:spPr>
          <a:xfrm>
            <a:off x="1778000" y="3719965"/>
            <a:ext cx="217714" cy="23222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2112C7A-26B7-4C8D-A078-0C10F6043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9515" y="2252596"/>
            <a:ext cx="225572" cy="243861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CBF2D68C-0BDA-49EA-8A4E-86C338692DEC}"/>
              </a:ext>
            </a:extLst>
          </p:cNvPr>
          <p:cNvCxnSpPr/>
          <p:nvPr/>
        </p:nvCxnSpPr>
        <p:spPr>
          <a:xfrm>
            <a:off x="2786743" y="2496457"/>
            <a:ext cx="0" cy="2859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05F4185-685A-42AE-9338-A9C133C31BF6}"/>
              </a:ext>
            </a:extLst>
          </p:cNvPr>
          <p:cNvCxnSpPr/>
          <p:nvPr/>
        </p:nvCxnSpPr>
        <p:spPr>
          <a:xfrm>
            <a:off x="2757714" y="2496457"/>
            <a:ext cx="120468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E511B1B-362F-4B31-80DC-993F5CA07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942" y="2380343"/>
            <a:ext cx="225572" cy="243861"/>
          </a:xfrm>
          <a:prstGeom prst="rect">
            <a:avLst/>
          </a:prstGeom>
        </p:spPr>
      </p:pic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B4ADDB2C-94A9-463A-94E0-E100FCA87B2C}"/>
              </a:ext>
            </a:extLst>
          </p:cNvPr>
          <p:cNvCxnSpPr/>
          <p:nvPr/>
        </p:nvCxnSpPr>
        <p:spPr>
          <a:xfrm flipH="1">
            <a:off x="3831771" y="2496457"/>
            <a:ext cx="870858" cy="1320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B3AD79B-20E3-4590-A54A-987D0F52659F}"/>
              </a:ext>
            </a:extLst>
          </p:cNvPr>
          <p:cNvCxnSpPr/>
          <p:nvPr/>
        </p:nvCxnSpPr>
        <p:spPr>
          <a:xfrm>
            <a:off x="4717143" y="2496457"/>
            <a:ext cx="682171" cy="1320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C3FF9E38-E695-4FC6-A43D-5C9AA222B3F3}"/>
              </a:ext>
            </a:extLst>
          </p:cNvPr>
          <p:cNvCxnSpPr/>
          <p:nvPr/>
        </p:nvCxnSpPr>
        <p:spPr>
          <a:xfrm>
            <a:off x="3831771" y="3836079"/>
            <a:ext cx="870858" cy="13310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5A9B9ADD-6F9C-40D6-B9E0-A8A0EDA3081C}"/>
              </a:ext>
            </a:extLst>
          </p:cNvPr>
          <p:cNvCxnSpPr/>
          <p:nvPr/>
        </p:nvCxnSpPr>
        <p:spPr>
          <a:xfrm flipH="1">
            <a:off x="4717143" y="3817257"/>
            <a:ext cx="682171" cy="13788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D8947DF-AD22-4C5F-BFD2-A9F579540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528" y="3714148"/>
            <a:ext cx="225572" cy="243861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32CF7403-9992-499F-9C25-7BD5867AB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843" y="5087190"/>
            <a:ext cx="225572" cy="24386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C71B0CF3-77F3-4409-8D7E-19D18F1F6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313" y="3765661"/>
            <a:ext cx="225572" cy="24386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BA9482F1-6DA4-49FA-82F2-8FC34479C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357" y="2476872"/>
            <a:ext cx="225572" cy="243861"/>
          </a:xfrm>
          <a:prstGeom prst="rect">
            <a:avLst/>
          </a:prstGeom>
        </p:spPr>
      </p:pic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32EFA787-4FF1-411A-8CC1-A1914D6F7483}"/>
              </a:ext>
            </a:extLst>
          </p:cNvPr>
          <p:cNvCxnSpPr/>
          <p:nvPr/>
        </p:nvCxnSpPr>
        <p:spPr>
          <a:xfrm flipH="1">
            <a:off x="5448000" y="2380343"/>
            <a:ext cx="981829" cy="27577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41ECACC3-4358-4368-831F-D8F1BF761D3B}"/>
              </a:ext>
            </a:extLst>
          </p:cNvPr>
          <p:cNvCxnSpPr>
            <a:cxnSpLocks/>
          </p:cNvCxnSpPr>
          <p:nvPr/>
        </p:nvCxnSpPr>
        <p:spPr>
          <a:xfrm>
            <a:off x="6390820" y="2380343"/>
            <a:ext cx="824295" cy="27577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0069A1D3-BCEE-4F51-B225-20FED6E23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077" y="2354941"/>
            <a:ext cx="225572" cy="243861"/>
          </a:xfrm>
          <a:prstGeom prst="rect">
            <a:avLst/>
          </a:prstGeom>
        </p:spPr>
      </p:pic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F98C118-52A1-473A-B1C7-EF225D16F1F7}"/>
              </a:ext>
            </a:extLst>
          </p:cNvPr>
          <p:cNvCxnSpPr/>
          <p:nvPr/>
        </p:nvCxnSpPr>
        <p:spPr>
          <a:xfrm>
            <a:off x="7590971" y="2476872"/>
            <a:ext cx="0" cy="2704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1CC57048-770B-4231-8B71-DC06B21C9CE8}"/>
              </a:ext>
            </a:extLst>
          </p:cNvPr>
          <p:cNvCxnSpPr/>
          <p:nvPr/>
        </p:nvCxnSpPr>
        <p:spPr>
          <a:xfrm flipV="1">
            <a:off x="7605486" y="2496457"/>
            <a:ext cx="870857" cy="13396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5DD1416E-91D8-47A9-A4D8-DE6E654D62FA}"/>
              </a:ext>
            </a:extLst>
          </p:cNvPr>
          <p:cNvCxnSpPr/>
          <p:nvPr/>
        </p:nvCxnSpPr>
        <p:spPr>
          <a:xfrm>
            <a:off x="7590971" y="3817257"/>
            <a:ext cx="1030515" cy="1320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92B1B459-A940-4F80-AAC9-25A6DF2CF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699" y="3714147"/>
            <a:ext cx="225572" cy="243861"/>
          </a:xfrm>
          <a:prstGeom prst="rect">
            <a:avLst/>
          </a:prstGeom>
        </p:spPr>
      </p:pic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F9E89CE7-A6CC-47E9-9468-0A7A4B5E7597}"/>
              </a:ext>
            </a:extLst>
          </p:cNvPr>
          <p:cNvCxnSpPr/>
          <p:nvPr/>
        </p:nvCxnSpPr>
        <p:spPr>
          <a:xfrm>
            <a:off x="9173029" y="2380343"/>
            <a:ext cx="0" cy="29507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9C07654-B278-4741-8D87-B439218CCB31}"/>
              </a:ext>
            </a:extLst>
          </p:cNvPr>
          <p:cNvCxnSpPr/>
          <p:nvPr/>
        </p:nvCxnSpPr>
        <p:spPr>
          <a:xfrm>
            <a:off x="10624457" y="2354941"/>
            <a:ext cx="0" cy="28541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6DA8C5B4-8B32-4EF9-9870-C57F0E203AF1}"/>
              </a:ext>
            </a:extLst>
          </p:cNvPr>
          <p:cNvCxnSpPr/>
          <p:nvPr/>
        </p:nvCxnSpPr>
        <p:spPr>
          <a:xfrm flipV="1">
            <a:off x="9173029" y="2354941"/>
            <a:ext cx="1436914" cy="29761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7A602D0E-6F20-4FDD-A4BE-EC6D56A97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5729" y="5156150"/>
            <a:ext cx="225572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0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49797-ED61-46DE-9AD1-6BE3E4BA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4</a:t>
            </a:r>
            <a:r>
              <a:rPr lang="ru-RU" sz="3600" dirty="0"/>
              <a:t>. Научиться распознавать углы разных видов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BB4A2-E5C9-4347-9A12-C38E8F8A7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DD4E04A-9AF1-452A-9E07-D51F1D34057E}"/>
              </a:ext>
            </a:extLst>
          </p:cNvPr>
          <p:cNvCxnSpPr/>
          <p:nvPr/>
        </p:nvCxnSpPr>
        <p:spPr>
          <a:xfrm flipV="1">
            <a:off x="1463040" y="2138289"/>
            <a:ext cx="7540283" cy="33621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08B4FAE-A149-424E-8F27-A610EA66B142}"/>
              </a:ext>
            </a:extLst>
          </p:cNvPr>
          <p:cNvCxnSpPr/>
          <p:nvPr/>
        </p:nvCxnSpPr>
        <p:spPr>
          <a:xfrm>
            <a:off x="1463040" y="3784209"/>
            <a:ext cx="91721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DB01831-21D4-48E6-B7B0-E5E2093FB7ED}"/>
              </a:ext>
            </a:extLst>
          </p:cNvPr>
          <p:cNvCxnSpPr/>
          <p:nvPr/>
        </p:nvCxnSpPr>
        <p:spPr>
          <a:xfrm flipV="1">
            <a:off x="5289452" y="998806"/>
            <a:ext cx="0" cy="27854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C8AE5F83-946E-45A5-A319-5E9EA87DAE91}"/>
              </a:ext>
            </a:extLst>
          </p:cNvPr>
          <p:cNvSpPr/>
          <p:nvPr/>
        </p:nvSpPr>
        <p:spPr>
          <a:xfrm>
            <a:off x="5235526" y="3716742"/>
            <a:ext cx="107852" cy="1349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20D4C1-4F11-495B-A5D2-EC30DB481930}"/>
              </a:ext>
            </a:extLst>
          </p:cNvPr>
          <p:cNvSpPr txBox="1"/>
          <p:nvPr/>
        </p:nvSpPr>
        <p:spPr>
          <a:xfrm>
            <a:off x="1360297" y="370955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6536D3-0B00-4AE5-83A9-705A68B52197}"/>
              </a:ext>
            </a:extLst>
          </p:cNvPr>
          <p:cNvSpPr txBox="1"/>
          <p:nvPr/>
        </p:nvSpPr>
        <p:spPr>
          <a:xfrm>
            <a:off x="10254943" y="370955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В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E321E7-6573-4912-BC82-9DC051A6B5C9}"/>
              </a:ext>
            </a:extLst>
          </p:cNvPr>
          <p:cNvSpPr txBox="1"/>
          <p:nvPr/>
        </p:nvSpPr>
        <p:spPr>
          <a:xfrm>
            <a:off x="5233181" y="3719305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BF9839-DF8B-494B-99CD-CAFE77601595}"/>
              </a:ext>
            </a:extLst>
          </p:cNvPr>
          <p:cNvSpPr txBox="1"/>
          <p:nvPr/>
        </p:nvSpPr>
        <p:spPr>
          <a:xfrm>
            <a:off x="8810718" y="213828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С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F64E3D-E9BE-4E4A-BF97-E399D54E6988}"/>
              </a:ext>
            </a:extLst>
          </p:cNvPr>
          <p:cNvSpPr txBox="1"/>
          <p:nvPr/>
        </p:nvSpPr>
        <p:spPr>
          <a:xfrm>
            <a:off x="5324701" y="1003468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  <a:endParaRPr lang="ru-RU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CF998C-BD35-45DC-81DB-D515CAE42045}"/>
              </a:ext>
            </a:extLst>
          </p:cNvPr>
          <p:cNvSpPr txBox="1"/>
          <p:nvPr/>
        </p:nvSpPr>
        <p:spPr>
          <a:xfrm>
            <a:off x="1556825" y="530376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200626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DC44BDF-11D7-428C-AB62-61F09E4B3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0533"/>
          </a:xfrm>
        </p:spPr>
        <p:txBody>
          <a:bodyPr>
            <a:normAutofit fontScale="90000"/>
          </a:bodyPr>
          <a:lstStyle/>
          <a:p>
            <a:pPr algn="ctr"/>
            <a:endParaRPr lang="ru-RU" sz="2800" b="1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40961ED-6F38-4134-A86E-5B4B6663D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17452"/>
            <a:ext cx="5181600" cy="57754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/>
              <a:t>Вариант 1</a:t>
            </a:r>
          </a:p>
          <a:p>
            <a:pPr marL="0" indent="0">
              <a:buNone/>
            </a:pPr>
            <a:r>
              <a:rPr lang="ru-RU" sz="2400" dirty="0"/>
              <a:t>№ 1.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№ 2. Три угла</a:t>
            </a:r>
          </a:p>
          <a:p>
            <a:pPr marL="0" indent="0">
              <a:buNone/>
            </a:pPr>
            <a:r>
              <a:rPr lang="ru-RU" sz="2400" dirty="0"/>
              <a:t>&lt;АОС –тупой, &lt;АОВ – прямой,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&lt;ВОС – острый.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>№ 3.</a:t>
            </a:r>
          </a:p>
          <a:p>
            <a:pPr marL="0" indent="0">
              <a:buNone/>
            </a:pPr>
            <a:endParaRPr lang="ru-RU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>№ 4. </a:t>
            </a:r>
          </a:p>
          <a:p>
            <a:pPr marL="0" indent="0">
              <a:buNone/>
            </a:pPr>
            <a:endParaRPr lang="ru-RU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ru-RU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ru-RU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&lt;АОВ и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 СО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 –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развёрнутые</a:t>
            </a:r>
            <a:endParaRPr lang="ru-RU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E6E7B1-62F9-418C-8B16-B39E32CF5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4631" y="717452"/>
            <a:ext cx="5181600" cy="60026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/>
              <a:t>Вариант 2.</a:t>
            </a:r>
          </a:p>
          <a:p>
            <a:pPr marL="0" indent="0">
              <a:buNone/>
            </a:pPr>
            <a:r>
              <a:rPr lang="ru-RU" sz="2400" dirty="0"/>
              <a:t>№ 1.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№ 2. Три угла</a:t>
            </a:r>
          </a:p>
          <a:p>
            <a:pPr marL="0" indent="0">
              <a:buNone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&lt;ОА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развёрнутый, &lt;ОАС – тупой, &lt;СА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острый.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>№ 3.</a:t>
            </a:r>
          </a:p>
          <a:p>
            <a:pPr marL="0" indent="0">
              <a:buNone/>
            </a:pPr>
            <a:endParaRPr lang="ru-RU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>№ 4.</a:t>
            </a:r>
          </a:p>
          <a:p>
            <a:pPr marL="0" indent="0">
              <a:buNone/>
            </a:pPr>
            <a:endParaRPr lang="ru-RU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indent="0">
              <a:buNone/>
            </a:pPr>
            <a:endParaRPr lang="ru-RU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&lt;АХВ и &lt;СХ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развёрнутые</a:t>
            </a:r>
            <a:endParaRPr lang="ru-RU" sz="240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A6117F2-D2E1-43D3-8F89-3703BAB9D55D}"/>
              </a:ext>
            </a:extLst>
          </p:cNvPr>
          <p:cNvCxnSpPr/>
          <p:nvPr/>
        </p:nvCxnSpPr>
        <p:spPr>
          <a:xfrm flipV="1">
            <a:off x="1702191" y="1477108"/>
            <a:ext cx="1055077" cy="66118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698A57FB-7ACE-4BDE-ADC7-5B9E6E7A06AC}"/>
              </a:ext>
            </a:extLst>
          </p:cNvPr>
          <p:cNvCxnSpPr/>
          <p:nvPr/>
        </p:nvCxnSpPr>
        <p:spPr>
          <a:xfrm>
            <a:off x="1702191" y="2138289"/>
            <a:ext cx="1617785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7E324AB-7498-44E2-AAAD-39FC44490893}"/>
              </a:ext>
            </a:extLst>
          </p:cNvPr>
          <p:cNvSpPr txBox="1"/>
          <p:nvPr/>
        </p:nvSpPr>
        <p:spPr>
          <a:xfrm>
            <a:off x="2511083" y="110777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93BF85-BB16-42E6-86BA-7253E8C29E78}"/>
              </a:ext>
            </a:extLst>
          </p:cNvPr>
          <p:cNvSpPr txBox="1"/>
          <p:nvPr/>
        </p:nvSpPr>
        <p:spPr>
          <a:xfrm>
            <a:off x="1416147" y="182565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0E7FC3-8737-4D32-98D9-8738C8FF2AB9}"/>
              </a:ext>
            </a:extLst>
          </p:cNvPr>
          <p:cNvSpPr txBox="1"/>
          <p:nvPr/>
        </p:nvSpPr>
        <p:spPr>
          <a:xfrm>
            <a:off x="3039833" y="180769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CE5D357-92FE-4F3D-8FF1-58637592A636}"/>
              </a:ext>
            </a:extLst>
          </p:cNvPr>
          <p:cNvCxnSpPr/>
          <p:nvPr/>
        </p:nvCxnSpPr>
        <p:spPr>
          <a:xfrm>
            <a:off x="2170067" y="3798277"/>
            <a:ext cx="869766" cy="7033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42E32D4D-94D8-4E95-BF42-943389A94D97}"/>
              </a:ext>
            </a:extLst>
          </p:cNvPr>
          <p:cNvCxnSpPr/>
          <p:nvPr/>
        </p:nvCxnSpPr>
        <p:spPr>
          <a:xfrm>
            <a:off x="3039833" y="4501662"/>
            <a:ext cx="123674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8115878-67E4-4DD3-8768-1DFB696E9BBA}"/>
              </a:ext>
            </a:extLst>
          </p:cNvPr>
          <p:cNvSpPr txBox="1"/>
          <p:nvPr/>
        </p:nvSpPr>
        <p:spPr>
          <a:xfrm>
            <a:off x="2229729" y="357487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D195D-A14A-4559-9C27-138119B2540E}"/>
              </a:ext>
            </a:extLst>
          </p:cNvPr>
          <p:cNvSpPr txBox="1"/>
          <p:nvPr/>
        </p:nvSpPr>
        <p:spPr>
          <a:xfrm>
            <a:off x="2800788" y="441904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21E655-1EDF-4671-9B50-74E25AE1DA19}"/>
              </a:ext>
            </a:extLst>
          </p:cNvPr>
          <p:cNvSpPr txBox="1"/>
          <p:nvPr/>
        </p:nvSpPr>
        <p:spPr>
          <a:xfrm>
            <a:off x="4276578" y="414996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7B8BD412-1C18-4760-B5DD-EA8121A9584C}"/>
              </a:ext>
            </a:extLst>
          </p:cNvPr>
          <p:cNvCxnSpPr>
            <a:cxnSpLocks/>
          </p:cNvCxnSpPr>
          <p:nvPr/>
        </p:nvCxnSpPr>
        <p:spPr>
          <a:xfrm flipV="1">
            <a:off x="3040814" y="3657490"/>
            <a:ext cx="0" cy="8441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C5145A6-F352-47A5-B18A-646CA058B47E}"/>
              </a:ext>
            </a:extLst>
          </p:cNvPr>
          <p:cNvSpPr txBox="1"/>
          <p:nvPr/>
        </p:nvSpPr>
        <p:spPr>
          <a:xfrm>
            <a:off x="3017721" y="34887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1945A6EC-CBB1-4626-B402-E5924DEBB5A7}"/>
              </a:ext>
            </a:extLst>
          </p:cNvPr>
          <p:cNvCxnSpPr/>
          <p:nvPr/>
        </p:nvCxnSpPr>
        <p:spPr>
          <a:xfrm>
            <a:off x="1381315" y="4788374"/>
            <a:ext cx="3198551" cy="106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0D293CD-3391-4842-9330-51D3E71445AC}"/>
              </a:ext>
            </a:extLst>
          </p:cNvPr>
          <p:cNvCxnSpPr/>
          <p:nvPr/>
        </p:nvCxnSpPr>
        <p:spPr>
          <a:xfrm flipV="1">
            <a:off x="1432289" y="4733833"/>
            <a:ext cx="3524788" cy="1230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232FD54-709B-4432-98FE-BA568CE84B14}"/>
              </a:ext>
            </a:extLst>
          </p:cNvPr>
          <p:cNvSpPr txBox="1"/>
          <p:nvPr/>
        </p:nvSpPr>
        <p:spPr>
          <a:xfrm>
            <a:off x="1232075" y="484507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ACAE47-7681-49F6-B25F-7CB126940F7A}"/>
              </a:ext>
            </a:extLst>
          </p:cNvPr>
          <p:cNvSpPr txBox="1"/>
          <p:nvPr/>
        </p:nvSpPr>
        <p:spPr>
          <a:xfrm>
            <a:off x="4579865" y="567378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341C0B-7482-4CAD-8951-52397D5C73D8}"/>
              </a:ext>
            </a:extLst>
          </p:cNvPr>
          <p:cNvSpPr txBox="1"/>
          <p:nvPr/>
        </p:nvSpPr>
        <p:spPr>
          <a:xfrm>
            <a:off x="1227266" y="565747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7B2422-C566-4104-BE42-FCBE2EB53E84}"/>
              </a:ext>
            </a:extLst>
          </p:cNvPr>
          <p:cNvSpPr txBox="1"/>
          <p:nvPr/>
        </p:nvSpPr>
        <p:spPr>
          <a:xfrm>
            <a:off x="4565438" y="495093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1333F0D-7912-4B4B-9F53-D83F62FD132C}"/>
              </a:ext>
            </a:extLst>
          </p:cNvPr>
          <p:cNvSpPr txBox="1"/>
          <p:nvPr/>
        </p:nvSpPr>
        <p:spPr>
          <a:xfrm>
            <a:off x="3164802" y="538614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C8773ACF-2D88-469B-BFFA-9882E1896F53}"/>
              </a:ext>
            </a:extLst>
          </p:cNvPr>
          <p:cNvCxnSpPr/>
          <p:nvPr/>
        </p:nvCxnSpPr>
        <p:spPr>
          <a:xfrm>
            <a:off x="7010400" y="1477107"/>
            <a:ext cx="1074057" cy="4765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4A55ADBC-1DD5-490A-8B72-939E3419AF59}"/>
              </a:ext>
            </a:extLst>
          </p:cNvPr>
          <p:cNvCxnSpPr/>
          <p:nvPr/>
        </p:nvCxnSpPr>
        <p:spPr>
          <a:xfrm flipV="1">
            <a:off x="8084457" y="1807698"/>
            <a:ext cx="1219200" cy="1459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EBDCD52-B384-47C8-BF91-9E3B2FEB6251}"/>
              </a:ext>
            </a:extLst>
          </p:cNvPr>
          <p:cNvSpPr txBox="1"/>
          <p:nvPr/>
        </p:nvSpPr>
        <p:spPr>
          <a:xfrm>
            <a:off x="6973097" y="1530699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8816B2F-86F6-497D-886D-2FB7419F6904}"/>
              </a:ext>
            </a:extLst>
          </p:cNvPr>
          <p:cNvSpPr txBox="1"/>
          <p:nvPr/>
        </p:nvSpPr>
        <p:spPr>
          <a:xfrm>
            <a:off x="7936019" y="162112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1BFC6C-6886-4474-8426-B38FA24FFFF7}"/>
              </a:ext>
            </a:extLst>
          </p:cNvPr>
          <p:cNvSpPr txBox="1"/>
          <p:nvPr/>
        </p:nvSpPr>
        <p:spPr>
          <a:xfrm>
            <a:off x="9118752" y="171536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</a:t>
            </a: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387AC628-0592-41E9-BA6B-4BB01DE0AA9A}"/>
              </a:ext>
            </a:extLst>
          </p:cNvPr>
          <p:cNvCxnSpPr/>
          <p:nvPr/>
        </p:nvCxnSpPr>
        <p:spPr>
          <a:xfrm flipH="1">
            <a:off x="7595512" y="3605163"/>
            <a:ext cx="938888" cy="4744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97E11042-9679-4143-95CF-EA5DCA1709EF}"/>
              </a:ext>
            </a:extLst>
          </p:cNvPr>
          <p:cNvCxnSpPr/>
          <p:nvPr/>
        </p:nvCxnSpPr>
        <p:spPr>
          <a:xfrm>
            <a:off x="7595512" y="4079576"/>
            <a:ext cx="1436915" cy="255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E1E1E57-4C9C-4FE7-8AA2-88BE4EB3F086}"/>
              </a:ext>
            </a:extLst>
          </p:cNvPr>
          <p:cNvSpPr txBox="1"/>
          <p:nvPr/>
        </p:nvSpPr>
        <p:spPr>
          <a:xfrm>
            <a:off x="8548914" y="330412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11F55E-25FC-46AD-AC34-78D4E8C12481}"/>
              </a:ext>
            </a:extLst>
          </p:cNvPr>
          <p:cNvSpPr txBox="1"/>
          <p:nvPr/>
        </p:nvSpPr>
        <p:spPr>
          <a:xfrm>
            <a:off x="7439273" y="40389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6BC121-1822-44C1-9984-3A56D4142C0D}"/>
              </a:ext>
            </a:extLst>
          </p:cNvPr>
          <p:cNvSpPr txBox="1"/>
          <p:nvPr/>
        </p:nvSpPr>
        <p:spPr>
          <a:xfrm>
            <a:off x="9002748" y="433463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</a:p>
        </p:txBody>
      </p: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06E40BAB-943D-411E-AA19-B59DE90F1512}"/>
              </a:ext>
            </a:extLst>
          </p:cNvPr>
          <p:cNvCxnSpPr>
            <a:cxnSpLocks/>
          </p:cNvCxnSpPr>
          <p:nvPr/>
        </p:nvCxnSpPr>
        <p:spPr>
          <a:xfrm>
            <a:off x="7029339" y="3516516"/>
            <a:ext cx="551659" cy="550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6D74DB3-A2EB-4A2F-81B0-A5E5CF6B82FE}"/>
              </a:ext>
            </a:extLst>
          </p:cNvPr>
          <p:cNvSpPr txBox="1"/>
          <p:nvPr/>
        </p:nvSpPr>
        <p:spPr>
          <a:xfrm>
            <a:off x="7097485" y="33318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</a:t>
            </a:r>
          </a:p>
        </p:txBody>
      </p: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D45F6BD1-AF33-4912-9849-973F4BF6AC42}"/>
              </a:ext>
            </a:extLst>
          </p:cNvPr>
          <p:cNvCxnSpPr/>
          <p:nvPr/>
        </p:nvCxnSpPr>
        <p:spPr>
          <a:xfrm>
            <a:off x="7164015" y="4909623"/>
            <a:ext cx="3474956" cy="747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08F34F2-B533-4E70-8C2E-7486131DD544}"/>
              </a:ext>
            </a:extLst>
          </p:cNvPr>
          <p:cNvCxnSpPr/>
          <p:nvPr/>
        </p:nvCxnSpPr>
        <p:spPr>
          <a:xfrm flipV="1">
            <a:off x="7305168" y="4930760"/>
            <a:ext cx="3304775" cy="594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82A6A61-CA51-4498-A193-1A5AE229180C}"/>
              </a:ext>
            </a:extLst>
          </p:cNvPr>
          <p:cNvSpPr txBox="1"/>
          <p:nvPr/>
        </p:nvSpPr>
        <p:spPr>
          <a:xfrm>
            <a:off x="7121557" y="459000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D116607-537C-4A19-A380-B8D8CA63DE39}"/>
              </a:ext>
            </a:extLst>
          </p:cNvPr>
          <p:cNvSpPr txBox="1"/>
          <p:nvPr/>
        </p:nvSpPr>
        <p:spPr>
          <a:xfrm>
            <a:off x="10484121" y="53244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785C908-DF37-4D4A-B497-9A4FCE09EBE5}"/>
              </a:ext>
            </a:extLst>
          </p:cNvPr>
          <p:cNvSpPr txBox="1"/>
          <p:nvPr/>
        </p:nvSpPr>
        <p:spPr>
          <a:xfrm>
            <a:off x="7200884" y="523561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2FDF6AE-3E6F-4B9B-8395-7018DBA435F9}"/>
              </a:ext>
            </a:extLst>
          </p:cNvPr>
          <p:cNvSpPr txBox="1"/>
          <p:nvPr/>
        </p:nvSpPr>
        <p:spPr>
          <a:xfrm>
            <a:off x="10259496" y="443746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17E9BE1-992F-4CC4-B183-78FCE319C75B}"/>
              </a:ext>
            </a:extLst>
          </p:cNvPr>
          <p:cNvSpPr txBox="1"/>
          <p:nvPr/>
        </p:nvSpPr>
        <p:spPr>
          <a:xfrm>
            <a:off x="8602892" y="477764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Х</a:t>
            </a:r>
          </a:p>
        </p:txBody>
      </p:sp>
    </p:spTree>
    <p:extLst>
      <p:ext uri="{BB962C8B-B14F-4D97-AF65-F5344CB8AC3E}">
        <p14:creationId xmlns:p14="http://schemas.microsoft.com/office/powerpoint/2010/main" val="62401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96563-60DA-4DB3-9E78-F1DBF8DAC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82688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1.   а) Какая фигура изображена на рисунке?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б) Обозначьте данную фигуру с помощь букв латинского алфавита.</a:t>
            </a:r>
            <a:b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в) Запишите обозначение, если возможно, то несколькими способами.</a:t>
            </a:r>
            <a:b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D556E-BD1D-4CAE-BFE5-4BE49191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657"/>
            <a:ext cx="10515600" cy="3985306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6C6F753-9A51-444F-8AEB-A6C0FC185471}"/>
              </a:ext>
            </a:extLst>
          </p:cNvPr>
          <p:cNvCxnSpPr/>
          <p:nvPr/>
        </p:nvCxnSpPr>
        <p:spPr>
          <a:xfrm flipH="1">
            <a:off x="1320800" y="3062514"/>
            <a:ext cx="856343" cy="12845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9F2BBDF-D2F9-4A34-B50D-4B6B87B9CF08}"/>
              </a:ext>
            </a:extLst>
          </p:cNvPr>
          <p:cNvCxnSpPr/>
          <p:nvPr/>
        </p:nvCxnSpPr>
        <p:spPr>
          <a:xfrm flipV="1">
            <a:off x="2133600" y="2510971"/>
            <a:ext cx="1930400" cy="59508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7A1C5A-61DC-41BC-8530-BED96FD35689}"/>
              </a:ext>
            </a:extLst>
          </p:cNvPr>
          <p:cNvCxnSpPr/>
          <p:nvPr/>
        </p:nvCxnSpPr>
        <p:spPr>
          <a:xfrm>
            <a:off x="4064000" y="2503715"/>
            <a:ext cx="769257" cy="249645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5911332-D3B2-4075-B204-0E4E96CC4A5D}"/>
              </a:ext>
            </a:extLst>
          </p:cNvPr>
          <p:cNvCxnSpPr/>
          <p:nvPr/>
        </p:nvCxnSpPr>
        <p:spPr>
          <a:xfrm flipH="1" flipV="1">
            <a:off x="1320800" y="4347030"/>
            <a:ext cx="3556000" cy="6749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46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AF69C-FD41-4574-8335-65A5C9D42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7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CBC8B-D062-4F67-892E-8D316EA63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09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96563-60DA-4DB3-9E78-F1DBF8DAC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82688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1.   а) Какая фигура изображена на рисунке?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б) Обозначьте данную фигуру с помощь букв латинского алфавита.</a:t>
            </a:r>
            <a:b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в) Запишите обозначение, если возможно, то несколькими способами.</a:t>
            </a:r>
            <a:b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D556E-BD1D-4CAE-BFE5-4BE49191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657"/>
            <a:ext cx="10515600" cy="3985306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0C722463-5CA4-4A6E-BF10-E7555277A97B}"/>
              </a:ext>
            </a:extLst>
          </p:cNvPr>
          <p:cNvCxnSpPr/>
          <p:nvPr/>
        </p:nvCxnSpPr>
        <p:spPr>
          <a:xfrm flipV="1">
            <a:off x="1407886" y="3192009"/>
            <a:ext cx="7953828" cy="20476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4B2D1FDE-A64E-4C91-90BC-4EA50AD6E517}"/>
              </a:ext>
            </a:extLst>
          </p:cNvPr>
          <p:cNvSpPr/>
          <p:nvPr/>
        </p:nvSpPr>
        <p:spPr>
          <a:xfrm>
            <a:off x="1335314" y="5174342"/>
            <a:ext cx="145143" cy="130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2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96563-60DA-4DB3-9E78-F1DBF8DAC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82688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1.   а) Какая фигура изображена на рисунке?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б) Обозначьте данную фигуру с помощь букв латинского алфавита.</a:t>
            </a:r>
            <a:b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в) Запишите обозначение, если возможно, то несколькими способами.</a:t>
            </a:r>
            <a:b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D556E-BD1D-4CAE-BFE5-4BE49191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657"/>
            <a:ext cx="10515600" cy="3985306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6C6F753-9A51-444F-8AEB-A6C0FC185471}"/>
              </a:ext>
            </a:extLst>
          </p:cNvPr>
          <p:cNvCxnSpPr/>
          <p:nvPr/>
        </p:nvCxnSpPr>
        <p:spPr>
          <a:xfrm flipH="1">
            <a:off x="1320800" y="3062514"/>
            <a:ext cx="856343" cy="12845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9F2BBDF-D2F9-4A34-B50D-4B6B87B9CF08}"/>
              </a:ext>
            </a:extLst>
          </p:cNvPr>
          <p:cNvCxnSpPr/>
          <p:nvPr/>
        </p:nvCxnSpPr>
        <p:spPr>
          <a:xfrm flipV="1">
            <a:off x="2133600" y="2510971"/>
            <a:ext cx="1930400" cy="59508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7A1C5A-61DC-41BC-8530-BED96FD35689}"/>
              </a:ext>
            </a:extLst>
          </p:cNvPr>
          <p:cNvCxnSpPr/>
          <p:nvPr/>
        </p:nvCxnSpPr>
        <p:spPr>
          <a:xfrm>
            <a:off x="4064000" y="2503715"/>
            <a:ext cx="769257" cy="249645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5752297-C62B-4D04-B504-F383BA6B8ED1}"/>
              </a:ext>
            </a:extLst>
          </p:cNvPr>
          <p:cNvCxnSpPr/>
          <p:nvPr/>
        </p:nvCxnSpPr>
        <p:spPr>
          <a:xfrm flipV="1">
            <a:off x="4833257" y="3062514"/>
            <a:ext cx="2177143" cy="19376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68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AB615-918C-4653-9C26-1B6B681B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Какая фигура изображена на рисунке?</a:t>
            </a:r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019FFF98-BD59-45F0-9B67-1C619C4B09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640" y="4081033"/>
            <a:ext cx="109738" cy="10973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D08E8DE-7432-479C-A6C3-37812B4BB28C}"/>
              </a:ext>
            </a:extLst>
          </p:cNvPr>
          <p:cNvCxnSpPr/>
          <p:nvPr/>
        </p:nvCxnSpPr>
        <p:spPr>
          <a:xfrm>
            <a:off x="942535" y="2912012"/>
            <a:ext cx="1181687" cy="12238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3112C8F3-BA32-49DD-A273-A45D4CF84054}"/>
              </a:ext>
            </a:extLst>
          </p:cNvPr>
          <p:cNvCxnSpPr>
            <a:cxnSpLocks/>
          </p:cNvCxnSpPr>
          <p:nvPr/>
        </p:nvCxnSpPr>
        <p:spPr>
          <a:xfrm flipV="1">
            <a:off x="2110154" y="3945287"/>
            <a:ext cx="2008179" cy="1906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6FCE517E-989D-4419-B4FF-500DF42D3A2D}"/>
              </a:ext>
            </a:extLst>
          </p:cNvPr>
          <p:cNvSpPr/>
          <p:nvPr/>
        </p:nvSpPr>
        <p:spPr>
          <a:xfrm flipV="1">
            <a:off x="4658291" y="4028279"/>
            <a:ext cx="98474" cy="9847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62A8C43-5F07-4EED-B5C0-41FB9D7D649C}"/>
              </a:ext>
            </a:extLst>
          </p:cNvPr>
          <p:cNvCxnSpPr/>
          <p:nvPr/>
        </p:nvCxnSpPr>
        <p:spPr>
          <a:xfrm flipH="1">
            <a:off x="4698609" y="2166425"/>
            <a:ext cx="1814733" cy="19146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00A5425-7422-4A6D-8B03-450618DBDF90}"/>
              </a:ext>
            </a:extLst>
          </p:cNvPr>
          <p:cNvCxnSpPr/>
          <p:nvPr/>
        </p:nvCxnSpPr>
        <p:spPr>
          <a:xfrm flipV="1">
            <a:off x="4698609" y="3699803"/>
            <a:ext cx="2518117" cy="3812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C1D8585-EBE6-4E65-A42D-FFEB069ACC1D}"/>
              </a:ext>
            </a:extLst>
          </p:cNvPr>
          <p:cNvCxnSpPr/>
          <p:nvPr/>
        </p:nvCxnSpPr>
        <p:spPr>
          <a:xfrm>
            <a:off x="8671560" y="1844040"/>
            <a:ext cx="0" cy="25755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310121CA-7AC7-4707-A0D1-22E7EBD263AB}"/>
              </a:ext>
            </a:extLst>
          </p:cNvPr>
          <p:cNvCxnSpPr/>
          <p:nvPr/>
        </p:nvCxnSpPr>
        <p:spPr>
          <a:xfrm>
            <a:off x="8686800" y="4465320"/>
            <a:ext cx="2407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6A58832-7F8D-4108-AADD-C4C9B3001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691" y="4410451"/>
            <a:ext cx="109738" cy="10973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27A472C-9C8B-4D81-B5EE-7045E78838C0}"/>
              </a:ext>
            </a:extLst>
          </p:cNvPr>
          <p:cNvSpPr txBox="1"/>
          <p:nvPr/>
        </p:nvSpPr>
        <p:spPr>
          <a:xfrm>
            <a:off x="1533378" y="165937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4AC83E-A1A7-4E1F-B788-7981B05FF3B9}"/>
              </a:ext>
            </a:extLst>
          </p:cNvPr>
          <p:cNvSpPr txBox="1"/>
          <p:nvPr/>
        </p:nvSpPr>
        <p:spPr>
          <a:xfrm>
            <a:off x="5238567" y="167503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1470AC-58AC-4CF1-B30A-1DC663F63D0E}"/>
              </a:ext>
            </a:extLst>
          </p:cNvPr>
          <p:cNvSpPr txBox="1"/>
          <p:nvPr/>
        </p:nvSpPr>
        <p:spPr>
          <a:xfrm>
            <a:off x="9211519" y="164320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3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EDB17AF-E515-41BF-8F46-AB6998A4E2AF}"/>
              </a:ext>
            </a:extLst>
          </p:cNvPr>
          <p:cNvCxnSpPr/>
          <p:nvPr/>
        </p:nvCxnSpPr>
        <p:spPr>
          <a:xfrm>
            <a:off x="942535" y="5908431"/>
            <a:ext cx="942535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2419C7-5B06-4A92-A964-AB59A5077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829" y="5864113"/>
            <a:ext cx="109738" cy="1097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243C36-10E5-4A00-BC48-50412B61B21A}"/>
              </a:ext>
            </a:extLst>
          </p:cNvPr>
          <p:cNvSpPr txBox="1"/>
          <p:nvPr/>
        </p:nvSpPr>
        <p:spPr>
          <a:xfrm>
            <a:off x="3235569" y="53174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3085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027A859-B380-4C8A-8E11-D52FF6464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Угол. Виды углов.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AD14806-D302-4DC6-845F-97E8B7F29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Цель: научиться обозначать и распознавать углы</a:t>
            </a:r>
          </a:p>
          <a:p>
            <a:pPr marL="0" indent="0">
              <a:buNone/>
            </a:pPr>
            <a:r>
              <a:rPr lang="ru-RU" dirty="0"/>
              <a:t>Задачи:</a:t>
            </a:r>
          </a:p>
          <a:p>
            <a:pPr marL="514350" indent="-514350">
              <a:buAutoNum type="arabicPeriod"/>
            </a:pPr>
            <a:r>
              <a:rPr lang="ru-RU" dirty="0"/>
              <a:t>Дать определение угла</a:t>
            </a:r>
          </a:p>
          <a:p>
            <a:pPr marL="514350" indent="-514350">
              <a:buAutoNum type="arabicPeriod"/>
            </a:pPr>
            <a:r>
              <a:rPr lang="ru-RU" dirty="0"/>
              <a:t>Научиться обозначать угол</a:t>
            </a:r>
          </a:p>
          <a:p>
            <a:pPr marL="514350" indent="-514350">
              <a:buAutoNum type="arabicPeriod"/>
            </a:pPr>
            <a:r>
              <a:rPr lang="ru-RU" dirty="0"/>
              <a:t>Изучить виды углов</a:t>
            </a:r>
          </a:p>
          <a:p>
            <a:pPr marL="514350" indent="-514350">
              <a:buAutoNum type="arabicPeriod"/>
            </a:pPr>
            <a:r>
              <a:rPr lang="ru-RU" dirty="0"/>
              <a:t>Научиться распознавать углы разных видов</a:t>
            </a:r>
          </a:p>
          <a:p>
            <a:pPr marL="514350" indent="-514350">
              <a:buAutoNum type="arabicPeriod"/>
            </a:pPr>
            <a:r>
              <a:rPr lang="ru-RU" dirty="0"/>
              <a:t>Проверить в ходе самостоятельной работы, как научились обозначать, распознавать углы</a:t>
            </a:r>
          </a:p>
        </p:txBody>
      </p:sp>
    </p:spTree>
    <p:extLst>
      <p:ext uri="{BB962C8B-B14F-4D97-AF65-F5344CB8AC3E}">
        <p14:creationId xmlns:p14="http://schemas.microsoft.com/office/powerpoint/2010/main" val="132567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C25C3-EC8B-4E0E-B189-54FC7E22E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Дать определение угла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2827B-9EC6-4D7F-981B-934122060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175"/>
            <a:ext cx="10515600" cy="472478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Какие фигуры изображены на рисунке?</a:t>
            </a:r>
          </a:p>
          <a:p>
            <a:pPr marL="0" indent="0">
              <a:buNone/>
            </a:pPr>
            <a:r>
              <a:rPr lang="ru-RU" dirty="0"/>
              <a:t>2.   Что у них общего?</a:t>
            </a:r>
          </a:p>
          <a:p>
            <a:pPr marL="514350" indent="-514350">
              <a:buAutoNum type="arabicPeriod" startAt="3"/>
            </a:pPr>
            <a:r>
              <a:rPr lang="ru-RU" dirty="0"/>
              <a:t>Чем отличаются?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ru-RU" dirty="0"/>
              <a:t>а)                                                           б)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61DA8FC-4545-40FA-899B-F03730DFFEF5}"/>
              </a:ext>
            </a:extLst>
          </p:cNvPr>
          <p:cNvCxnSpPr/>
          <p:nvPr/>
        </p:nvCxnSpPr>
        <p:spPr>
          <a:xfrm flipV="1">
            <a:off x="1386840" y="3627120"/>
            <a:ext cx="1996440" cy="1402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6556194-2E32-4BC4-94F5-D2F548CCF2CE}"/>
              </a:ext>
            </a:extLst>
          </p:cNvPr>
          <p:cNvCxnSpPr>
            <a:cxnSpLocks/>
          </p:cNvCxnSpPr>
          <p:nvPr/>
        </p:nvCxnSpPr>
        <p:spPr>
          <a:xfrm flipV="1">
            <a:off x="1386840" y="5029200"/>
            <a:ext cx="3276600" cy="411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D160A4D1-8AEF-43BD-BE17-C5D5C5F233D9}"/>
              </a:ext>
            </a:extLst>
          </p:cNvPr>
          <p:cNvSpPr/>
          <p:nvPr/>
        </p:nvSpPr>
        <p:spPr>
          <a:xfrm>
            <a:off x="1341120" y="5385822"/>
            <a:ext cx="76200" cy="1219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2FB7964-D9BE-4DCF-B22B-9C8847EC0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962138"/>
            <a:ext cx="91448" cy="13412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74F1287-AA66-4F1F-B0B1-1FB67E454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4680" y="4535418"/>
            <a:ext cx="91448" cy="134124"/>
          </a:xfrm>
          <a:prstGeom prst="rect">
            <a:avLst/>
          </a:prstGeom>
        </p:spPr>
      </p:pic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04D5CBC9-7B23-4760-A424-841C46353422}"/>
              </a:ext>
            </a:extLst>
          </p:cNvPr>
          <p:cNvCxnSpPr/>
          <p:nvPr/>
        </p:nvCxnSpPr>
        <p:spPr>
          <a:xfrm flipV="1">
            <a:off x="6979920" y="2667000"/>
            <a:ext cx="2499360" cy="192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D269D9C2-26B7-47C8-8FD5-EA7FF1EE599F}"/>
              </a:ext>
            </a:extLst>
          </p:cNvPr>
          <p:cNvCxnSpPr/>
          <p:nvPr/>
        </p:nvCxnSpPr>
        <p:spPr>
          <a:xfrm>
            <a:off x="6964680" y="4602480"/>
            <a:ext cx="3810000" cy="359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4546582-B080-45AD-935D-D981577195D1}"/>
              </a:ext>
            </a:extLst>
          </p:cNvPr>
          <p:cNvSpPr txBox="1"/>
          <p:nvPr/>
        </p:nvSpPr>
        <p:spPr>
          <a:xfrm>
            <a:off x="1153824" y="4466214"/>
            <a:ext cx="365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endParaRPr lang="ru-RU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6FF4CE-D1BA-4C94-95B1-32E65D55B48F}"/>
              </a:ext>
            </a:extLst>
          </p:cNvPr>
          <p:cNvSpPr txBox="1"/>
          <p:nvPr/>
        </p:nvSpPr>
        <p:spPr>
          <a:xfrm>
            <a:off x="3039126" y="323698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</a:t>
            </a:r>
            <a:endParaRPr lang="ru-RU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4724B8-2411-452B-85EA-FB6264812088}"/>
              </a:ext>
            </a:extLst>
          </p:cNvPr>
          <p:cNvSpPr txBox="1"/>
          <p:nvPr/>
        </p:nvSpPr>
        <p:spPr>
          <a:xfrm>
            <a:off x="1206365" y="5419338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</a:t>
            </a:r>
            <a:endParaRPr lang="ru-RU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444F39-3D90-4D48-BB31-978743B3F864}"/>
              </a:ext>
            </a:extLst>
          </p:cNvPr>
          <p:cNvSpPr txBox="1"/>
          <p:nvPr/>
        </p:nvSpPr>
        <p:spPr>
          <a:xfrm>
            <a:off x="4314394" y="50292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  <a:endParaRPr lang="ru-RU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1A92D8-CA06-4405-BBD2-B122CE6BF05A}"/>
              </a:ext>
            </a:extLst>
          </p:cNvPr>
          <p:cNvSpPr txBox="1"/>
          <p:nvPr/>
        </p:nvSpPr>
        <p:spPr>
          <a:xfrm>
            <a:off x="9086224" y="2337922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endParaRPr lang="ru-RU" sz="2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BC4307-5DA4-489D-BB78-EC873549AF6E}"/>
              </a:ext>
            </a:extLst>
          </p:cNvPr>
          <p:cNvSpPr txBox="1"/>
          <p:nvPr/>
        </p:nvSpPr>
        <p:spPr>
          <a:xfrm>
            <a:off x="6675896" y="4393098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endParaRPr lang="ru-RU" sz="2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FC1760-FAE4-42EA-8181-8BCFEE711BB7}"/>
              </a:ext>
            </a:extLst>
          </p:cNvPr>
          <p:cNvSpPr txBox="1"/>
          <p:nvPr/>
        </p:nvSpPr>
        <p:spPr>
          <a:xfrm>
            <a:off x="10348744" y="4882605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619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00994-3BF9-4CA3-B4B5-A23F9EEF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08E426-E78A-4A91-8169-2EA8E9492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1858"/>
            <a:ext cx="10515600" cy="537510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Назовите  углы изображённые на рисунке, </a:t>
            </a:r>
          </a:p>
          <a:p>
            <a:pPr marL="0" indent="0">
              <a:buNone/>
            </a:pPr>
            <a:r>
              <a:rPr lang="ru-RU" dirty="0"/>
              <a:t>укажите вершину и стороны этого угла.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321E3A2-4219-4EE9-86DB-D4202C32B787}"/>
              </a:ext>
            </a:extLst>
          </p:cNvPr>
          <p:cNvCxnSpPr/>
          <p:nvPr/>
        </p:nvCxnSpPr>
        <p:spPr>
          <a:xfrm>
            <a:off x="1280160" y="2546252"/>
            <a:ext cx="2447778" cy="16037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0922CAA-0A10-4E40-BC66-6EDE6239567D}"/>
              </a:ext>
            </a:extLst>
          </p:cNvPr>
          <p:cNvCxnSpPr/>
          <p:nvPr/>
        </p:nvCxnSpPr>
        <p:spPr>
          <a:xfrm flipV="1">
            <a:off x="3713871" y="3165231"/>
            <a:ext cx="2180492" cy="9988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0A25AC5A-5F56-406B-9703-69F5FF30012F}"/>
              </a:ext>
            </a:extLst>
          </p:cNvPr>
          <p:cNvSpPr/>
          <p:nvPr/>
        </p:nvSpPr>
        <p:spPr>
          <a:xfrm>
            <a:off x="3678701" y="4093698"/>
            <a:ext cx="98474" cy="112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E9AAFC-BDC6-4102-B776-2A0811A9C3AA}"/>
              </a:ext>
            </a:extLst>
          </p:cNvPr>
          <p:cNvSpPr txBox="1"/>
          <p:nvPr/>
        </p:nvSpPr>
        <p:spPr>
          <a:xfrm>
            <a:off x="984701" y="2546252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352B9D-754A-4DC9-877D-6DBAE026909D}"/>
              </a:ext>
            </a:extLst>
          </p:cNvPr>
          <p:cNvSpPr txBox="1"/>
          <p:nvPr/>
        </p:nvSpPr>
        <p:spPr>
          <a:xfrm>
            <a:off x="3355265" y="4184914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2C610F-0E8A-4266-8E7A-71203E5DD4CA}"/>
              </a:ext>
            </a:extLst>
          </p:cNvPr>
          <p:cNvSpPr txBox="1"/>
          <p:nvPr/>
        </p:nvSpPr>
        <p:spPr>
          <a:xfrm>
            <a:off x="5585643" y="32278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К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EB7EE19-B459-46F4-BC67-0705B581D6BA}"/>
              </a:ext>
            </a:extLst>
          </p:cNvPr>
          <p:cNvCxnSpPr/>
          <p:nvPr/>
        </p:nvCxnSpPr>
        <p:spPr>
          <a:xfrm>
            <a:off x="6428935" y="3664634"/>
            <a:ext cx="1645920" cy="15544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CCB7885-ED05-4F02-A347-52DC32936C6E}"/>
              </a:ext>
            </a:extLst>
          </p:cNvPr>
          <p:cNvCxnSpPr/>
          <p:nvPr/>
        </p:nvCxnSpPr>
        <p:spPr>
          <a:xfrm flipV="1">
            <a:off x="8074855" y="2278966"/>
            <a:ext cx="1223890" cy="29401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C5AE6EA3-A0A1-4605-A005-1CAFE5AD8194}"/>
              </a:ext>
            </a:extLst>
          </p:cNvPr>
          <p:cNvCxnSpPr/>
          <p:nvPr/>
        </p:nvCxnSpPr>
        <p:spPr>
          <a:xfrm>
            <a:off x="8074855" y="5219114"/>
            <a:ext cx="3278945" cy="2110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>
            <a:extLst>
              <a:ext uri="{FF2B5EF4-FFF2-40B4-BE49-F238E27FC236}">
                <a16:creationId xmlns:a16="http://schemas.microsoft.com/office/drawing/2014/main" id="{529BC368-E246-4009-93C6-374E6A2D25D0}"/>
              </a:ext>
            </a:extLst>
          </p:cNvPr>
          <p:cNvSpPr/>
          <p:nvPr/>
        </p:nvSpPr>
        <p:spPr>
          <a:xfrm>
            <a:off x="8039686" y="5166359"/>
            <a:ext cx="70338" cy="1055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DB131C-8F1F-4ACB-8D09-49B23A626CB4}"/>
              </a:ext>
            </a:extLst>
          </p:cNvPr>
          <p:cNvSpPr txBox="1"/>
          <p:nvPr/>
        </p:nvSpPr>
        <p:spPr>
          <a:xfrm>
            <a:off x="6500447" y="322582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  <a:endParaRPr lang="ru-RU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CD9CFA-D2E6-4475-90C5-34B71E2BC7D1}"/>
              </a:ext>
            </a:extLst>
          </p:cNvPr>
          <p:cNvSpPr txBox="1"/>
          <p:nvPr/>
        </p:nvSpPr>
        <p:spPr>
          <a:xfrm>
            <a:off x="9298745" y="222565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</a:t>
            </a:r>
            <a:endParaRPr lang="ru-RU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5CC3F7-BD87-4801-97BB-39BC4876F576}"/>
              </a:ext>
            </a:extLst>
          </p:cNvPr>
          <p:cNvSpPr txBox="1"/>
          <p:nvPr/>
        </p:nvSpPr>
        <p:spPr>
          <a:xfrm>
            <a:off x="7707495" y="533993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</a:t>
            </a:r>
            <a:endParaRPr lang="ru-RU" sz="2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A88702-75BD-4DF2-991C-80D97A16CE8E}"/>
              </a:ext>
            </a:extLst>
          </p:cNvPr>
          <p:cNvSpPr txBox="1"/>
          <p:nvPr/>
        </p:nvSpPr>
        <p:spPr>
          <a:xfrm>
            <a:off x="10806671" y="543012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7088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8" grpId="0" animBg="1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425</Words>
  <Application>Microsoft Office PowerPoint</Application>
  <PresentationFormat>Широкоэкранный</PresentationFormat>
  <Paragraphs>115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№ 1.   а) Какая фигура изображена на рисунке?            б) Обозначьте данную фигуру с помощь букв латинского алфавита.             в) Запишите обозначение, если возможно, то несколькими способами.  </vt:lpstr>
      <vt:lpstr>Презентация PowerPoint</vt:lpstr>
      <vt:lpstr>№ 1.   а) Какая фигура изображена на рисунке?            б) Обозначьте данную фигуру с помощь букв латинского алфавита.             в) Запишите обозначение, если возможно, то несколькими способами.  </vt:lpstr>
      <vt:lpstr>№ 1.   а) Какая фигура изображена на рисунке?            б) Обозначьте данную фигуру с помощь букв латинского алфавита.             в) Запишите обозначение, если возможно, то несколькими способами.  </vt:lpstr>
      <vt:lpstr>Какая фигура изображена на рисунке?</vt:lpstr>
      <vt:lpstr>Угол. Виды углов.</vt:lpstr>
      <vt:lpstr>1. Дать определение угла</vt:lpstr>
      <vt:lpstr>Презентация PowerPoint</vt:lpstr>
      <vt:lpstr>2. Научиться обозначать угол</vt:lpstr>
      <vt:lpstr>3. Изучить виды углов </vt:lpstr>
      <vt:lpstr>    Найти развёрнутый, прямой, острый, тупой углы </vt:lpstr>
      <vt:lpstr>4. Научиться распознавать углы разных видов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32</cp:revision>
  <dcterms:created xsi:type="dcterms:W3CDTF">2023-11-15T10:15:29Z</dcterms:created>
  <dcterms:modified xsi:type="dcterms:W3CDTF">2023-12-06T17:29:26Z</dcterms:modified>
</cp:coreProperties>
</file>