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20"/>
  </p:notesMasterIdLst>
  <p:sldIdLst>
    <p:sldId id="274" r:id="rId2"/>
    <p:sldId id="267" r:id="rId3"/>
    <p:sldId id="258" r:id="rId4"/>
    <p:sldId id="259" r:id="rId5"/>
    <p:sldId id="261" r:id="rId6"/>
    <p:sldId id="260" r:id="rId7"/>
    <p:sldId id="264" r:id="rId8"/>
    <p:sldId id="257" r:id="rId9"/>
    <p:sldId id="262" r:id="rId10"/>
    <p:sldId id="263" r:id="rId11"/>
    <p:sldId id="265" r:id="rId12"/>
    <p:sldId id="266" r:id="rId13"/>
    <p:sldId id="275" r:id="rId14"/>
    <p:sldId id="268" r:id="rId15"/>
    <p:sldId id="276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09" autoAdjust="0"/>
  </p:normalViewPr>
  <p:slideViewPr>
    <p:cSldViewPr>
      <p:cViewPr varScale="1">
        <p:scale>
          <a:sx n="115" d="100"/>
          <a:sy n="115" d="100"/>
        </p:scale>
        <p:origin x="-10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CD2CF56B-AFDA-4F5B-9523-E4031EAA2B8D}" type="datetimeFigureOut">
              <a:rPr lang="ru-RU"/>
              <a:pPr>
                <a:defRPr/>
              </a:pPr>
              <a:t>29.10.2020</a:t>
            </a:fld>
            <a:endParaRPr lang="ru-RU"/>
          </a:p>
        </p:txBody>
      </p:sp>
      <p:sp>
        <p:nvSpPr>
          <p:cNvPr id="4100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74DE4487-084D-4CCA-8EEC-74C3AE0079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56849-03C2-461F-A3AC-F6F5E73F9FB1}" type="datetime1">
              <a:rPr lang="ru-RU"/>
              <a:pPr>
                <a:defRPr/>
              </a:pPr>
              <a:t>29.10.2020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Мой университет - www.moi-mummi.ru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88D5B-ACBA-4105-8E88-69C609C8D6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A5663-F8B5-414B-AEAF-8FAF798D7A64}" type="datetime1">
              <a:rPr lang="ru-RU"/>
              <a:pPr>
                <a:defRPr/>
              </a:pPr>
              <a:t>29.10.2020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Мой университет - www.moi-mummi.ru</a:t>
            </a: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C3927-3256-4749-90E9-A18B09D166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150FDFA-46C2-4B35-8DC9-67BD1B7AC759}" type="datetime1">
              <a:rPr lang="ru-RU"/>
              <a:pPr>
                <a:defRPr/>
              </a:pPr>
              <a:t>29.10.2020</a:t>
            </a:fld>
            <a:endParaRPr lang="ru-RU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 b="1">
                <a:solidFill>
                  <a:srgbClr val="7F7F7F"/>
                </a:solidFill>
                <a:latin typeface="Trebuchet MS" pitchFamily="34" charset="0"/>
                <a:cs typeface="+mn-cs"/>
              </a:defRPr>
            </a:lvl1pPr>
          </a:lstStyle>
          <a:p>
            <a:pPr>
              <a:defRPr/>
            </a:pPr>
            <a:r>
              <a:rPr lang="ru-RU"/>
              <a:t>Мой университет - www.moi-mummi.ru</a:t>
            </a:r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5C278CB-7BC3-48BE-8E1C-7701AD4AA2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p:hf sldNum="0" hdr="0" dt="0"/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04A8A4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Arial" charset="0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04A8A4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Arial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04A8A4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Arial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04A8A4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Arial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04A8A4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Arial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04A8A4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Arial" charset="0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04A8A4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Arial" charset="0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04A8A4"/>
        </a:buClr>
        <a:buSzPct val="130000"/>
        <a:buFont typeface="Georgia" pitchFamily="18" charset="0"/>
        <a:buChar char="*"/>
        <a:defRPr sz="2400" kern="1200">
          <a:solidFill>
            <a:srgbClr val="404040"/>
          </a:solidFill>
          <a:latin typeface="Arial" charset="0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04A8A4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Arial" charset="0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04A8A4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Arial" charset="0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\&#1056;&#1072;&#1073;&#1086;&#1095;&#1080;&#1081;%20&#1089;&#1090;&#1086;&#1083;\ubral.mp3" TargetMode="Externa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b-guide.ru/" TargetMode="External"/><Relationship Id="rId7" Type="http://schemas.openxmlformats.org/officeDocument/2006/relationships/hyperlink" Target="http://www.bonistika.net/" TargetMode="External"/><Relationship Id="rId2" Type="http://schemas.openxmlformats.org/officeDocument/2006/relationships/hyperlink" Target="http://www.danz-blog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alexandertokarev.ru/all/pro-bukvu-yo/" TargetMode="External"/><Relationship Id="rId5" Type="http://schemas.openxmlformats.org/officeDocument/2006/relationships/hyperlink" Target="http://yandex.ru/yandsearch?rstr=-2&amp;text=%D0%BF%D0%B0%D0%BC%D1%8F%D1%82%D0%BD%D0%B8%D0%BA%20%D0%BF%D0%B5%D1%82%D1%80%D1%83%201%20%D0%B2%20%D1%81%D0%B0%D0%BD%D0%BA%D1%82-%D0%BF%D0%B5%D1%82%D0%B5%D1%80%D0%B1%D1%83%D1%80%D0%B3%D0%B5&amp;msid=22897.18604.1350279998.42791&amp;lr=6" TargetMode="External"/><Relationship Id="rId4" Type="http://schemas.openxmlformats.org/officeDocument/2006/relationships/hyperlink" Target="http://www.spb-guide.ru/page_12817.ht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>
                <a:cs typeface="Arial" charset="0"/>
              </a:rPr>
              <a:t> </a:t>
            </a:r>
            <a:endParaRPr lang="ru-RU" smtClean="0">
              <a:cs typeface="Arial" charset="0"/>
            </a:endParaRPr>
          </a:p>
        </p:txBody>
      </p:sp>
      <p:sp>
        <p:nvSpPr>
          <p:cNvPr id="5122" name="Rectangle 3"/>
          <p:cNvSpPr>
            <a:spLocks noGrp="1"/>
          </p:cNvSpPr>
          <p:nvPr>
            <p:ph type="body" idx="4294967295"/>
          </p:nvPr>
        </p:nvSpPr>
        <p:spPr>
          <a:xfrm>
            <a:off x="2124075" y="3429000"/>
            <a:ext cx="6400800" cy="3114675"/>
          </a:xfrm>
        </p:spPr>
        <p:txBody>
          <a:bodyPr/>
          <a:lstStyle/>
          <a:p>
            <a:pPr algn="r">
              <a:lnSpc>
                <a:spcPct val="90000"/>
              </a:lnSpc>
              <a:buFont typeface="Georgia" pitchFamily="18" charset="0"/>
              <a:buNone/>
            </a:pPr>
            <a:endParaRPr lang="en-US" sz="2000" smtClean="0">
              <a:solidFill>
                <a:schemeClr val="tx1"/>
              </a:solidFill>
            </a:endParaRPr>
          </a:p>
          <a:p>
            <a:pPr algn="r">
              <a:lnSpc>
                <a:spcPct val="90000"/>
              </a:lnSpc>
              <a:buFont typeface="Georgia" pitchFamily="18" charset="0"/>
              <a:buNone/>
            </a:pPr>
            <a:r>
              <a:rPr lang="ru-RU" sz="2000" smtClean="0">
                <a:solidFill>
                  <a:schemeClr val="tx1"/>
                </a:solidFill>
              </a:rPr>
              <a:t>Работа выполнена </a:t>
            </a:r>
          </a:p>
          <a:p>
            <a:pPr algn="r">
              <a:lnSpc>
                <a:spcPct val="90000"/>
              </a:lnSpc>
              <a:buFont typeface="Georgia" pitchFamily="18" charset="0"/>
              <a:buNone/>
            </a:pPr>
            <a:r>
              <a:rPr lang="ru-RU" sz="2000" smtClean="0">
                <a:solidFill>
                  <a:schemeClr val="tx1"/>
                </a:solidFill>
              </a:rPr>
              <a:t>учителем начальных классов </a:t>
            </a:r>
          </a:p>
          <a:p>
            <a:pPr algn="r">
              <a:lnSpc>
                <a:spcPct val="90000"/>
              </a:lnSpc>
              <a:buFont typeface="Georgia" pitchFamily="18" charset="0"/>
              <a:buNone/>
            </a:pPr>
            <a:r>
              <a:rPr lang="ru-RU" sz="2000" smtClean="0">
                <a:solidFill>
                  <a:schemeClr val="tx1"/>
                </a:solidFill>
              </a:rPr>
              <a:t>МКОУ «Будо – Анисовской основной общеобразовательной школы» </a:t>
            </a:r>
          </a:p>
          <a:p>
            <a:pPr algn="r">
              <a:lnSpc>
                <a:spcPct val="90000"/>
              </a:lnSpc>
              <a:buFont typeface="Georgia" pitchFamily="18" charset="0"/>
              <a:buNone/>
            </a:pPr>
            <a:r>
              <a:rPr lang="ru-RU" sz="2000" smtClean="0">
                <a:solidFill>
                  <a:schemeClr val="tx1"/>
                </a:solidFill>
              </a:rPr>
              <a:t>Чибисовой Светланой Анатольевной</a:t>
            </a:r>
          </a:p>
          <a:p>
            <a:pPr algn="r">
              <a:lnSpc>
                <a:spcPct val="90000"/>
              </a:lnSpc>
              <a:buFont typeface="Georgia" pitchFamily="18" charset="0"/>
              <a:buNone/>
            </a:pPr>
            <a:endParaRPr lang="ru-RU" sz="2000" smtClean="0">
              <a:solidFill>
                <a:schemeClr val="tx1"/>
              </a:solidFill>
            </a:endParaRPr>
          </a:p>
          <a:p>
            <a:pPr algn="r">
              <a:lnSpc>
                <a:spcPct val="90000"/>
              </a:lnSpc>
              <a:buFont typeface="Georgia" pitchFamily="18" charset="0"/>
              <a:buNone/>
            </a:pPr>
            <a:r>
              <a:rPr lang="ru-RU" sz="2000" smtClean="0">
                <a:solidFill>
                  <a:schemeClr val="tx1"/>
                </a:solidFill>
              </a:rPr>
              <a:t>Октябрь 2012 года</a:t>
            </a:r>
          </a:p>
        </p:txBody>
      </p:sp>
      <p:pic>
        <p:nvPicPr>
          <p:cNvPr id="5123" name="Picture 5" descr="IM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836613"/>
            <a:ext cx="4321175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WordArt 5"/>
          <p:cNvSpPr>
            <a:spLocks noChangeArrowheads="1" noChangeShapeType="1" noTextEdit="1"/>
          </p:cNvSpPr>
          <p:nvPr/>
        </p:nvSpPr>
        <p:spPr bwMode="auto">
          <a:xfrm>
            <a:off x="3924300" y="476250"/>
            <a:ext cx="4751388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Открытый урок по чтению</a:t>
            </a:r>
          </a:p>
          <a:p>
            <a:pPr algn="ctr"/>
            <a:r>
              <a:rPr lang="ru-RU" sz="28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в 4 классе по теме: </a:t>
            </a:r>
          </a:p>
          <a:p>
            <a:pPr algn="ctr"/>
            <a:r>
              <a:rPr lang="ru-RU" sz="28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Л. Н. Толстой "Как мужик убрал камень"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99592" y="260648"/>
            <a:ext cx="6512511" cy="1143000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1800" dirty="0">
                <a:latin typeface="+mj-lt"/>
              </a:rPr>
              <a:t>Здесь все просто, но несмотря на простоту, понимаешь, что здесь похоронен Великий человек</a:t>
            </a:r>
            <a:br>
              <a:rPr lang="ru-RU" sz="1800" dirty="0">
                <a:latin typeface="+mj-lt"/>
              </a:rPr>
            </a:br>
            <a:endParaRPr lang="ru-RU" sz="1800" dirty="0">
              <a:latin typeface="+mj-lt"/>
            </a:endParaRPr>
          </a:p>
        </p:txBody>
      </p:sp>
      <p:pic>
        <p:nvPicPr>
          <p:cNvPr id="21506" name="Picture 2" descr="K:\к уроку\толстой\IMG_1822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981075"/>
            <a:ext cx="6985000" cy="5086350"/>
          </a:xfrm>
        </p:spPr>
      </p:pic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3851275" y="6165850"/>
            <a:ext cx="25796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rebuchet MS" pitchFamily="34" charset="0"/>
              </a:rPr>
              <a:t>Могила Л. Н. Толстого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K:\к уроку\толстой\IMG_1891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17463"/>
            <a:ext cx="9144000" cy="68754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5576" y="188640"/>
            <a:ext cx="6512511" cy="1143000"/>
          </a:xfrm>
        </p:spPr>
        <p:txBody>
          <a:bodyPr/>
          <a:lstStyle/>
          <a:p>
            <a:pPr marL="0" indent="0" algn="just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000" dirty="0">
                <a:effectLst/>
                <a:latin typeface="+mj-lt"/>
              </a:rPr>
              <a:t>Ребята, а что писал Л. Н. Толстой? </a:t>
            </a:r>
            <a:br>
              <a:rPr lang="ru-RU" sz="2000" dirty="0">
                <a:effectLst/>
                <a:latin typeface="+mj-lt"/>
              </a:rPr>
            </a:br>
            <a:endParaRPr lang="ru-RU" sz="2000" dirty="0">
              <a:latin typeface="+mj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971550" y="765175"/>
            <a:ext cx="5256213" cy="28082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smtClean="0">
                <a:latin typeface="Trebuchet MS" pitchFamily="34" charset="0"/>
              </a:rPr>
              <a:t>Сказки   («Три медведя», «Липунюшка», «Тетерев и лиса»)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>
                <a:latin typeface="Trebuchet MS" pitchFamily="34" charset="0"/>
              </a:rPr>
              <a:t>Басни («Садовник и сыновья», «Лгун», «Ученый сын», «Собака и ее тень»)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>
                <a:latin typeface="Trebuchet MS" pitchFamily="34" charset="0"/>
              </a:rPr>
              <a:t>были и былины для детей («Косточка», «Старик и яблони»)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>
                <a:latin typeface="Trebuchet MS" pitchFamily="34" charset="0"/>
              </a:rPr>
              <a:t>Рассказы («Акула», «Филипок»)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>
                <a:latin typeface="Trebuchet MS" pitchFamily="34" charset="0"/>
              </a:rPr>
              <a:t>произведения для взрослых</a:t>
            </a:r>
          </a:p>
          <a:p>
            <a:pPr eaLnBrk="1" hangingPunct="1">
              <a:lnSpc>
                <a:spcPct val="90000"/>
              </a:lnSpc>
              <a:buFont typeface="Georgia" pitchFamily="18" charset="0"/>
              <a:buNone/>
            </a:pPr>
            <a:endParaRPr lang="ru-RU" sz="2000" smtClean="0">
              <a:latin typeface="Trebuchet MS" pitchFamily="34" charset="0"/>
            </a:endParaRPr>
          </a:p>
        </p:txBody>
      </p:sp>
      <p:pic>
        <p:nvPicPr>
          <p:cNvPr id="23555" name="Picture 2" descr="K:\к уроку\IMG_0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644900"/>
            <a:ext cx="2416175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3" descr="K:\к уроку\IMG_00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3357563"/>
            <a:ext cx="2520950" cy="286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 descr="K:\к уроку\IMG_00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69063" y="692150"/>
            <a:ext cx="2292350" cy="263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 descr="K:\к уроку\IMG_000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2825" y="3719513"/>
            <a:ext cx="2668588" cy="269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WordArt 5"/>
          <p:cNvSpPr>
            <a:spLocks noChangeArrowheads="1" noChangeShapeType="1" noTextEdit="1"/>
          </p:cNvSpPr>
          <p:nvPr/>
        </p:nvSpPr>
        <p:spPr bwMode="auto">
          <a:xfrm>
            <a:off x="539750" y="260350"/>
            <a:ext cx="7921625" cy="1211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 </a:t>
            </a:r>
          </a:p>
          <a:p>
            <a:pPr algn="ctr"/>
            <a:r>
              <a:rPr lang="ru-RU" sz="40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Л. Н. Толстой "Как мужик убрал камень" </a:t>
            </a:r>
          </a:p>
        </p:txBody>
      </p:sp>
      <p:pic>
        <p:nvPicPr>
          <p:cNvPr id="37893" name="Picture 5" descr="IM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2133600"/>
            <a:ext cx="5543550" cy="397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ubral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740650" y="55165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78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22209" fill="hold"/>
                                        <p:tgtEl>
                                          <p:spTgt spid="378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4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894"/>
                </p:tgtEl>
              </p:cMediaNode>
            </p:audio>
          </p:childTnLst>
        </p:cTn>
      </p:par>
    </p:tnLst>
    <p:bldLst>
      <p:bldP spid="3789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541796" y="246907"/>
            <a:ext cx="4101846" cy="547055"/>
          </a:xfrm>
        </p:spPr>
        <p:txBody>
          <a:bodyPr/>
          <a:lstStyle/>
          <a:p>
            <a:pPr marL="0" indent="0" algn="just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800" dirty="0" smtClean="0">
                <a:latin typeface="+mj-lt"/>
              </a:rPr>
              <a:t>Санкт - Петербург</a:t>
            </a:r>
            <a:endParaRPr lang="ru-RU" sz="2800" dirty="0">
              <a:latin typeface="+mj-lt"/>
            </a:endParaRPr>
          </a:p>
        </p:txBody>
      </p:sp>
      <p:pic>
        <p:nvPicPr>
          <p:cNvPr id="24582" name="Picture 6" descr="Фото памятника Петру Великому в Санкт-Петербург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908050"/>
            <a:ext cx="6767513" cy="451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755650" y="5516563"/>
            <a:ext cx="7221538" cy="11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/>
              <a:t>Памятник Петру 1 (Медный всадник).</a:t>
            </a:r>
          </a:p>
          <a:p>
            <a:endParaRPr lang="ru-RU" sz="1600" b="1"/>
          </a:p>
          <a:p>
            <a:r>
              <a:rPr lang="ru-RU" sz="1600"/>
              <a:t>Он расположен в открытом сквере на Сенатской площади.</a:t>
            </a:r>
          </a:p>
          <a:p>
            <a:r>
              <a:rPr lang="ru-RU" sz="1600"/>
              <a:t> </a:t>
            </a:r>
            <a:r>
              <a:rPr lang="ru-RU"/>
              <a:t> </a:t>
            </a:r>
          </a:p>
        </p:txBody>
      </p:sp>
      <p:pic>
        <p:nvPicPr>
          <p:cNvPr id="3" name="Picture 6" descr="Фото памятника Петру Великому в Санкт-Петербург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908050"/>
            <a:ext cx="6767513" cy="451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letter-yo@2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908050"/>
            <a:ext cx="3744912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1403350" y="4076700"/>
            <a:ext cx="4168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ru-RU" b="1"/>
              <a:t>г. Ульяновск.  Памятник букве «Ё».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43608" y="188640"/>
            <a:ext cx="6512511" cy="576064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000" dirty="0">
                <a:latin typeface="+mj-lt"/>
              </a:rPr>
              <a:t>Кировский район</a:t>
            </a:r>
            <a:r>
              <a:rPr lang="ru-RU" sz="2000" dirty="0" smtClean="0">
                <a:latin typeface="+mj-lt"/>
              </a:rPr>
              <a:t>, </a:t>
            </a:r>
            <a:r>
              <a:rPr lang="ru-RU" sz="2000" dirty="0">
                <a:latin typeface="+mj-lt"/>
              </a:rPr>
              <a:t>деревня Буда</a:t>
            </a:r>
          </a:p>
        </p:txBody>
      </p:sp>
      <p:pic>
        <p:nvPicPr>
          <p:cNvPr id="25602" name="Picture 2" descr="K:\P10507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692150"/>
            <a:ext cx="7839075" cy="556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K:\P10507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333375"/>
            <a:ext cx="7848600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465138" indent="-419100">
              <a:lnSpc>
                <a:spcPct val="80000"/>
              </a:lnSpc>
              <a:buFont typeface="Georgia" pitchFamily="18" charset="0"/>
              <a:buNone/>
            </a:pPr>
            <a:r>
              <a:rPr lang="ru-RU" sz="1200" b="1" smtClean="0">
                <a:latin typeface="Times New Roman" pitchFamily="18" charset="0"/>
              </a:rPr>
              <a:t>Использованные Интернет – ресурсы и литература:</a:t>
            </a:r>
          </a:p>
          <a:p>
            <a:pPr marL="465138" indent="-419100">
              <a:lnSpc>
                <a:spcPct val="80000"/>
              </a:lnSpc>
              <a:buFont typeface="Georgia" pitchFamily="18" charset="0"/>
              <a:buNone/>
            </a:pPr>
            <a:endParaRPr lang="ru-RU" sz="1200" b="1" smtClean="0">
              <a:latin typeface="Times New Roman" pitchFamily="18" charset="0"/>
            </a:endParaRPr>
          </a:p>
          <a:p>
            <a:pPr marL="465138" indent="-419100">
              <a:lnSpc>
                <a:spcPct val="80000"/>
              </a:lnSpc>
            </a:pPr>
            <a:r>
              <a:rPr lang="ru-RU" sz="1200" smtClean="0">
                <a:latin typeface="Times New Roman" pitchFamily="18" charset="0"/>
              </a:rPr>
              <a:t>Фотоматериал для урока:</a:t>
            </a:r>
          </a:p>
          <a:p>
            <a:pPr marL="465138" indent="-419100">
              <a:lnSpc>
                <a:spcPct val="80000"/>
              </a:lnSpc>
              <a:buFont typeface="Georgia" pitchFamily="18" charset="0"/>
              <a:buAutoNum type="arabicPeriod"/>
            </a:pPr>
            <a:r>
              <a:rPr lang="ru-RU" sz="1200" smtClean="0">
                <a:latin typeface="Times New Roman" pitchFamily="18" charset="0"/>
              </a:rPr>
              <a:t>Фотоматериал для заочной экскурсии по Ясной Поляне: </a:t>
            </a:r>
            <a:r>
              <a:rPr lang="en-US" sz="1200" smtClean="0">
                <a:latin typeface="Times New Roman" pitchFamily="18" charset="0"/>
                <a:hlinkClick r:id="rId2"/>
              </a:rPr>
              <a:t>danz</a:t>
            </a:r>
            <a:r>
              <a:rPr lang="ru-RU" sz="1200" smtClean="0">
                <a:latin typeface="Times New Roman" pitchFamily="18" charset="0"/>
                <a:hlinkClick r:id="rId2"/>
              </a:rPr>
              <a:t>-</a:t>
            </a:r>
            <a:r>
              <a:rPr lang="en-US" sz="1200" smtClean="0">
                <a:latin typeface="Times New Roman" pitchFamily="18" charset="0"/>
                <a:hlinkClick r:id="rId2"/>
              </a:rPr>
              <a:t>blog</a:t>
            </a:r>
            <a:r>
              <a:rPr lang="ru-RU" sz="1200" smtClean="0">
                <a:latin typeface="Times New Roman" pitchFamily="18" charset="0"/>
                <a:hlinkClick r:id="rId2"/>
              </a:rPr>
              <a:t>.</a:t>
            </a:r>
            <a:r>
              <a:rPr lang="en-US" sz="1200" smtClean="0">
                <a:latin typeface="Times New Roman" pitchFamily="18" charset="0"/>
                <a:hlinkClick r:id="rId2"/>
              </a:rPr>
              <a:t>com</a:t>
            </a:r>
            <a:r>
              <a:rPr lang="ru-RU" sz="1200" smtClean="0">
                <a:latin typeface="Times New Roman" pitchFamily="18" charset="0"/>
              </a:rPr>
              <a:t>›.</a:t>
            </a:r>
          </a:p>
          <a:p>
            <a:pPr marL="465138" indent="-419100">
              <a:lnSpc>
                <a:spcPct val="80000"/>
              </a:lnSpc>
              <a:buFont typeface="Georgia" pitchFamily="18" charset="0"/>
              <a:buAutoNum type="arabicPeriod"/>
            </a:pPr>
            <a:r>
              <a:rPr lang="ru-RU" sz="1200" smtClean="0">
                <a:latin typeface="Times New Roman" pitchFamily="18" charset="0"/>
              </a:rPr>
              <a:t>Фото памятника «Медный всадник»: </a:t>
            </a:r>
            <a:r>
              <a:rPr lang="ru-RU" sz="1200" smtClean="0">
                <a:latin typeface="Times New Roman" pitchFamily="18" charset="0"/>
                <a:hlinkClick r:id="rId3"/>
              </a:rPr>
              <a:t>Spb-Guide.ru</a:t>
            </a:r>
            <a:r>
              <a:rPr lang="ru-RU" sz="1200" smtClean="0">
                <a:latin typeface="Times New Roman" pitchFamily="18" charset="0"/>
              </a:rPr>
              <a:t>›</a:t>
            </a:r>
            <a:r>
              <a:rPr lang="ru-RU" sz="1200" smtClean="0">
                <a:latin typeface="Times New Roman" pitchFamily="18" charset="0"/>
                <a:hlinkClick r:id="rId4"/>
              </a:rPr>
              <a:t>Медный всадник</a:t>
            </a:r>
            <a:r>
              <a:rPr lang="ru-RU" sz="1200" smtClean="0">
                <a:latin typeface="Times New Roman" pitchFamily="18" charset="0"/>
                <a:hlinkClick r:id="rId5"/>
              </a:rPr>
              <a:t>Санкт-Петербург</a:t>
            </a:r>
            <a:r>
              <a:rPr lang="ru-RU" sz="1200" smtClean="0">
                <a:latin typeface="Times New Roman" pitchFamily="18" charset="0"/>
              </a:rPr>
              <a:t>.</a:t>
            </a:r>
          </a:p>
          <a:p>
            <a:pPr marL="465138" indent="-419100">
              <a:lnSpc>
                <a:spcPct val="80000"/>
              </a:lnSpc>
              <a:buFont typeface="Georgia" pitchFamily="18" charset="0"/>
              <a:buAutoNum type="arabicPeriod"/>
            </a:pPr>
            <a:r>
              <a:rPr lang="ru-RU" sz="1200" smtClean="0">
                <a:latin typeface="Times New Roman" pitchFamily="18" charset="0"/>
                <a:hlinkClick r:id="rId6"/>
              </a:rPr>
              <a:t>alexandertokarev.ru</a:t>
            </a:r>
            <a:r>
              <a:rPr lang="ru-RU" sz="1200" smtClean="0">
                <a:latin typeface="Times New Roman" pitchFamily="18" charset="0"/>
              </a:rPr>
              <a:t> – памятник букве «Ё».</a:t>
            </a:r>
          </a:p>
          <a:p>
            <a:pPr marL="465138" indent="-419100">
              <a:lnSpc>
                <a:spcPct val="80000"/>
              </a:lnSpc>
              <a:buFont typeface="Georgia" pitchFamily="18" charset="0"/>
              <a:buAutoNum type="arabicPeriod"/>
            </a:pPr>
            <a:r>
              <a:rPr lang="ru-RU" sz="1200" smtClean="0">
                <a:latin typeface="Times New Roman" pitchFamily="18" charset="0"/>
              </a:rPr>
              <a:t>Фото денег первой половины 19 века: </a:t>
            </a:r>
            <a:r>
              <a:rPr lang="en-US" sz="1200" smtClean="0">
                <a:latin typeface="Times New Roman" pitchFamily="18" charset="0"/>
                <a:hlinkClick r:id="rId7"/>
              </a:rPr>
              <a:t>www</a:t>
            </a:r>
            <a:r>
              <a:rPr lang="ru-RU" sz="1200" smtClean="0">
                <a:latin typeface="Times New Roman" pitchFamily="18" charset="0"/>
                <a:hlinkClick r:id="rId7"/>
              </a:rPr>
              <a:t>.</a:t>
            </a:r>
            <a:r>
              <a:rPr lang="en-US" sz="1200" smtClean="0">
                <a:latin typeface="Times New Roman" pitchFamily="18" charset="0"/>
                <a:hlinkClick r:id="rId7"/>
              </a:rPr>
              <a:t>bonistika</a:t>
            </a:r>
            <a:r>
              <a:rPr lang="ru-RU" sz="1200" smtClean="0">
                <a:latin typeface="Times New Roman" pitchFamily="18" charset="0"/>
                <a:hlinkClick r:id="rId7"/>
              </a:rPr>
              <a:t>.</a:t>
            </a:r>
            <a:r>
              <a:rPr lang="en-US" sz="1200" smtClean="0">
                <a:latin typeface="Times New Roman" pitchFamily="18" charset="0"/>
                <a:hlinkClick r:id="rId7"/>
              </a:rPr>
              <a:t>net</a:t>
            </a:r>
            <a:r>
              <a:rPr lang="ru-RU" sz="1200" smtClean="0">
                <a:latin typeface="Times New Roman" pitchFamily="18" charset="0"/>
              </a:rPr>
              <a:t>.</a:t>
            </a:r>
          </a:p>
          <a:p>
            <a:pPr marL="465138" indent="-419100">
              <a:lnSpc>
                <a:spcPct val="80000"/>
              </a:lnSpc>
              <a:buFont typeface="Georgia" pitchFamily="18" charset="0"/>
              <a:buAutoNum type="arabicPeriod"/>
            </a:pPr>
            <a:endParaRPr lang="ru-RU" sz="1200" smtClean="0">
              <a:latin typeface="Times New Roman" pitchFamily="18" charset="0"/>
            </a:endParaRPr>
          </a:p>
          <a:p>
            <a:pPr marL="465138" indent="-419100">
              <a:lnSpc>
                <a:spcPct val="80000"/>
              </a:lnSpc>
              <a:buFont typeface="Georgia" pitchFamily="18" charset="0"/>
              <a:buNone/>
            </a:pPr>
            <a:endParaRPr lang="ru-RU" sz="1200" smtClean="0">
              <a:latin typeface="Times New Roman" pitchFamily="18" charset="0"/>
            </a:endParaRPr>
          </a:p>
          <a:p>
            <a:pPr marL="465138" indent="-419100">
              <a:lnSpc>
                <a:spcPct val="80000"/>
              </a:lnSpc>
            </a:pPr>
            <a:r>
              <a:rPr lang="ru-RU" sz="1200" smtClean="0">
                <a:latin typeface="Times New Roman" pitchFamily="18" charset="0"/>
              </a:rPr>
              <a:t>Литература:</a:t>
            </a:r>
          </a:p>
          <a:p>
            <a:pPr marL="465138" indent="-419100">
              <a:lnSpc>
                <a:spcPct val="80000"/>
              </a:lnSpc>
              <a:buFont typeface="Georgia" pitchFamily="18" charset="0"/>
              <a:buAutoNum type="arabicPeriod"/>
            </a:pPr>
            <a:r>
              <a:rPr lang="ru-RU" sz="1200" smtClean="0">
                <a:latin typeface="Times New Roman" pitchFamily="18" charset="0"/>
              </a:rPr>
              <a:t>Биография Л. Н. Толстого.</a:t>
            </a:r>
          </a:p>
          <a:p>
            <a:pPr marL="465138" indent="-419100">
              <a:lnSpc>
                <a:spcPct val="80000"/>
              </a:lnSpc>
              <a:buFont typeface="Georgia" pitchFamily="18" charset="0"/>
              <a:buAutoNum type="arabicPeriod"/>
            </a:pPr>
            <a:r>
              <a:rPr lang="ru-RU" sz="1200" smtClean="0">
                <a:latin typeface="Times New Roman" pitchFamily="18" charset="0"/>
              </a:rPr>
              <a:t>В.Морозов (из воспоминаний) «Яснополянская школа». </a:t>
            </a:r>
          </a:p>
          <a:p>
            <a:pPr marL="465138" indent="-419100">
              <a:lnSpc>
                <a:spcPct val="80000"/>
              </a:lnSpc>
              <a:buFont typeface="Georgia" pitchFamily="18" charset="0"/>
              <a:buAutoNum type="arabicPeriod"/>
            </a:pPr>
            <a:r>
              <a:rPr lang="ru-RU" sz="1200" smtClean="0">
                <a:latin typeface="Times New Roman" pitchFamily="18" charset="0"/>
              </a:rPr>
              <a:t>Статья В. Порудоминского «Учитель из Ясной Поляны».</a:t>
            </a:r>
          </a:p>
          <a:p>
            <a:pPr marL="465138" indent="-419100">
              <a:lnSpc>
                <a:spcPct val="80000"/>
              </a:lnSpc>
              <a:buFont typeface="Georgia" pitchFamily="18" charset="0"/>
              <a:buAutoNum type="arabicPeriod"/>
            </a:pPr>
            <a:r>
              <a:rPr lang="ru-RU" sz="1200" smtClean="0">
                <a:latin typeface="Times New Roman" pitchFamily="18" charset="0"/>
              </a:rPr>
              <a:t>Л. Н. Толстой «Как мужик убрал камень» (басня).</a:t>
            </a:r>
          </a:p>
          <a:p>
            <a:pPr marL="465138" indent="-419100">
              <a:lnSpc>
                <a:spcPct val="80000"/>
              </a:lnSpc>
              <a:buFont typeface="Georgia" pitchFamily="18" charset="0"/>
              <a:buNone/>
            </a:pPr>
            <a:endParaRPr lang="ru-RU" sz="1200" smtClean="0">
              <a:latin typeface="Times New Roman" pitchFamily="18" charset="0"/>
            </a:endParaRPr>
          </a:p>
          <a:p>
            <a:pPr marL="465138" indent="-419100">
              <a:lnSpc>
                <a:spcPct val="80000"/>
              </a:lnSpc>
            </a:pPr>
            <a:r>
              <a:rPr lang="ru-RU" sz="1200" smtClean="0">
                <a:latin typeface="Times New Roman" pitchFamily="18" charset="0"/>
              </a:rPr>
              <a:t>  Сканированные иллюстрации к произведениям и портрет Л. Н. Толстого: </a:t>
            </a:r>
          </a:p>
          <a:p>
            <a:pPr marL="465138" indent="-419100">
              <a:lnSpc>
                <a:spcPct val="80000"/>
              </a:lnSpc>
              <a:buFont typeface="Georgia" pitchFamily="18" charset="0"/>
              <a:buAutoNum type="arabicPeriod"/>
            </a:pPr>
            <a:r>
              <a:rPr lang="ru-RU" sz="1200" smtClean="0">
                <a:latin typeface="Times New Roman" pitchFamily="18" charset="0"/>
              </a:rPr>
              <a:t>Л. Н. Толстой. Рассказы и басни.- М.:«Детская литература», 1983.</a:t>
            </a:r>
          </a:p>
          <a:p>
            <a:pPr marL="465138" indent="-419100">
              <a:lnSpc>
                <a:spcPct val="80000"/>
              </a:lnSpc>
              <a:buFont typeface="Georgia" pitchFamily="18" charset="0"/>
              <a:buAutoNum type="arabicPeriod"/>
            </a:pPr>
            <a:r>
              <a:rPr lang="ru-RU" sz="1200" smtClean="0">
                <a:latin typeface="Times New Roman" pitchFamily="18" charset="0"/>
              </a:rPr>
              <a:t>Л. Н. Толстой. Малышам – Ленинград: «Детская литература», 1982.</a:t>
            </a:r>
          </a:p>
          <a:p>
            <a:pPr marL="465138" indent="-419100">
              <a:lnSpc>
                <a:spcPct val="80000"/>
              </a:lnSpc>
              <a:buFont typeface="Georgia" pitchFamily="18" charset="0"/>
              <a:buAutoNum type="arabicPeriod"/>
            </a:pPr>
            <a:r>
              <a:rPr lang="ru-RU" sz="1200" smtClean="0">
                <a:latin typeface="Times New Roman" pitchFamily="18" charset="0"/>
              </a:rPr>
              <a:t>Л. Н. Толстой. Филипок – М.: «Детская литература», 1983.</a:t>
            </a:r>
          </a:p>
          <a:p>
            <a:pPr marL="465138" indent="-419100">
              <a:lnSpc>
                <a:spcPct val="80000"/>
              </a:lnSpc>
              <a:buFont typeface="Georgia" pitchFamily="18" charset="0"/>
              <a:buNone/>
            </a:pPr>
            <a:endParaRPr lang="ru-RU" sz="1200" smtClean="0">
              <a:latin typeface="Times New Roman" pitchFamily="18" charset="0"/>
            </a:endParaRPr>
          </a:p>
          <a:p>
            <a:pPr marL="465138" indent="-419100">
              <a:lnSpc>
                <a:spcPct val="80000"/>
              </a:lnSpc>
            </a:pPr>
            <a:r>
              <a:rPr lang="ru-RU" sz="1200" smtClean="0">
                <a:latin typeface="Times New Roman" pitchFamily="18" charset="0"/>
              </a:rPr>
              <a:t>    Фото из личного фотоархива Чибисовой С. А. </a:t>
            </a:r>
          </a:p>
          <a:p>
            <a:pPr marL="465138" indent="-419100">
              <a:lnSpc>
                <a:spcPct val="80000"/>
              </a:lnSpc>
            </a:pPr>
            <a:endParaRPr lang="en-US" sz="1200" u="sng" smtClean="0">
              <a:latin typeface="Times New Roman" pitchFamily="18" charset="0"/>
            </a:endParaRPr>
          </a:p>
          <a:p>
            <a:pPr marL="465138" indent="-419100">
              <a:lnSpc>
                <a:spcPct val="80000"/>
              </a:lnSpc>
              <a:buFont typeface="Georgia" pitchFamily="18" charset="0"/>
              <a:buNone/>
            </a:pPr>
            <a:endParaRPr lang="en-US" sz="1600" u="sng" smtClean="0">
              <a:latin typeface="Trebuchet MS" pitchFamily="34" charset="0"/>
            </a:endParaRPr>
          </a:p>
          <a:p>
            <a:pPr marL="465138" indent="-419100">
              <a:lnSpc>
                <a:spcPct val="80000"/>
              </a:lnSpc>
            </a:pPr>
            <a:endParaRPr lang="ru-RU" sz="800" smtClean="0">
              <a:latin typeface="Times New Roman" pitchFamily="18" charset="0"/>
            </a:endParaRPr>
          </a:p>
          <a:p>
            <a:pPr marL="465138" indent="-419100" eaLnBrk="1" hangingPunct="1">
              <a:lnSpc>
                <a:spcPct val="80000"/>
              </a:lnSpc>
              <a:buFont typeface="Georgia" pitchFamily="18" charset="0"/>
              <a:buNone/>
            </a:pPr>
            <a:endParaRPr lang="ru-RU" sz="80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>
                <a:cs typeface="Arial" charset="0"/>
              </a:rPr>
              <a:t> </a:t>
            </a:r>
            <a:endParaRPr lang="ru-RU" smtClean="0"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03648" y="332656"/>
            <a:ext cx="6512511" cy="1143000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000" dirty="0">
                <a:effectLst/>
                <a:latin typeface="+mj-lt"/>
              </a:rPr>
              <a:t>Лев Николаевич Толстой </a:t>
            </a:r>
            <a:r>
              <a:rPr lang="ru-RU" sz="2000" dirty="0" smtClean="0">
                <a:effectLst/>
                <a:latin typeface="+mj-lt"/>
              </a:rPr>
              <a:t/>
            </a:r>
            <a:br>
              <a:rPr lang="ru-RU" sz="2000" dirty="0" smtClean="0">
                <a:effectLst/>
                <a:latin typeface="+mj-lt"/>
              </a:rPr>
            </a:br>
            <a:r>
              <a:rPr lang="ru-RU" sz="2000" dirty="0" smtClean="0">
                <a:effectLst/>
                <a:latin typeface="+mj-lt"/>
              </a:rPr>
              <a:t>(</a:t>
            </a:r>
            <a:r>
              <a:rPr lang="ru-RU" sz="2000" dirty="0">
                <a:effectLst/>
                <a:latin typeface="+mj-lt"/>
              </a:rPr>
              <a:t>28 августа 1828 – 7 ноября 1910)</a:t>
            </a:r>
            <a:endParaRPr lang="ru-RU" sz="2000" dirty="0">
              <a:latin typeface="+mj-lt"/>
            </a:endParaRPr>
          </a:p>
        </p:txBody>
      </p:sp>
      <p:sp>
        <p:nvSpPr>
          <p:cNvPr id="13314" name="Объект 3"/>
          <p:cNvSpPr>
            <a:spLocks noGrp="1"/>
          </p:cNvSpPr>
          <p:nvPr>
            <p:ph sz="quarter" idx="4294967295"/>
          </p:nvPr>
        </p:nvSpPr>
        <p:spPr>
          <a:xfrm>
            <a:off x="4643438" y="1844675"/>
            <a:ext cx="3889375" cy="3978275"/>
          </a:xfrm>
        </p:spPr>
        <p:txBody>
          <a:bodyPr/>
          <a:lstStyle/>
          <a:p>
            <a:pPr marL="228600" lvl="1" eaLnBrk="1" hangingPunct="1"/>
            <a:r>
              <a:rPr lang="ru-RU" smtClean="0">
                <a:latin typeface="Trebuchet MS" pitchFamily="34" charset="0"/>
              </a:rPr>
              <a:t>Детство Л. Н. Толстого.</a:t>
            </a:r>
          </a:p>
          <a:p>
            <a:pPr marL="228600" lvl="1" eaLnBrk="1" hangingPunct="1"/>
            <a:r>
              <a:rPr lang="ru-RU" smtClean="0">
                <a:latin typeface="Trebuchet MS" pitchFamily="34" charset="0"/>
              </a:rPr>
              <a:t>Годы учебы.</a:t>
            </a:r>
          </a:p>
          <a:p>
            <a:pPr marL="228600" lvl="1" eaLnBrk="1" hangingPunct="1"/>
            <a:r>
              <a:rPr lang="ru-RU" smtClean="0">
                <a:latin typeface="Trebuchet MS" pitchFamily="34" charset="0"/>
              </a:rPr>
              <a:t>Открытие школы в Ясной Поляне.</a:t>
            </a:r>
          </a:p>
          <a:p>
            <a:pPr marL="228600" lvl="1" eaLnBrk="1" hangingPunct="1"/>
            <a:r>
              <a:rPr lang="ru-RU" smtClean="0">
                <a:latin typeface="Trebuchet MS" pitchFamily="34" charset="0"/>
              </a:rPr>
              <a:t>Составил для детей «Азбуку» и «Книги для чтения».</a:t>
            </a:r>
          </a:p>
          <a:p>
            <a:pPr marL="228600" lvl="1" eaLnBrk="1" hangingPunct="1"/>
            <a:r>
              <a:rPr lang="ru-RU" smtClean="0">
                <a:latin typeface="Trebuchet MS" pitchFamily="34" charset="0"/>
              </a:rPr>
              <a:t>Л. Н. Толстой в преклонном возрасте.</a:t>
            </a:r>
          </a:p>
          <a:p>
            <a:pPr eaLnBrk="1" hangingPunct="1"/>
            <a:endParaRPr lang="ru-RU" smtClean="0">
              <a:latin typeface="Trebuchet MS" pitchFamily="34" charset="0"/>
            </a:endParaRPr>
          </a:p>
        </p:txBody>
      </p:sp>
      <p:pic>
        <p:nvPicPr>
          <p:cNvPr id="13317" name="Picture 5" descr="IM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557338"/>
            <a:ext cx="36163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IMG_18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476250"/>
            <a:ext cx="762000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641350" y="5013325"/>
            <a:ext cx="7589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При входе в усадьбу встречают колонны – сторожки.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27584" y="476672"/>
            <a:ext cx="7859216" cy="940966"/>
          </a:xfrm>
        </p:spPr>
        <p:txBody>
          <a:bodyPr>
            <a:normAutofit/>
          </a:bodyPr>
          <a:lstStyle/>
          <a:p>
            <a:pPr marL="0" indent="0" algn="just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000" dirty="0" smtClean="0">
                <a:latin typeface="+mj-lt"/>
              </a:rPr>
              <a:t>С </a:t>
            </a:r>
            <a:r>
              <a:rPr lang="ru-RU" sz="2000" dirty="0">
                <a:latin typeface="+mj-lt"/>
              </a:rPr>
              <a:t>левой стороны находится большой </a:t>
            </a:r>
            <a:r>
              <a:rPr lang="ru-RU" sz="2000" dirty="0" smtClean="0">
                <a:latin typeface="+mj-lt"/>
              </a:rPr>
              <a:t>пруд </a:t>
            </a:r>
            <a:r>
              <a:rPr lang="ru-RU" sz="2000" dirty="0">
                <a:latin typeface="+mj-lt"/>
              </a:rPr>
              <a:t/>
            </a:r>
            <a:br>
              <a:rPr lang="ru-RU" sz="2000" dirty="0">
                <a:latin typeface="+mj-lt"/>
              </a:rPr>
            </a:br>
            <a:endParaRPr lang="ru-RU" sz="2000" dirty="0">
              <a:latin typeface="+mj-lt"/>
            </a:endParaRPr>
          </a:p>
        </p:txBody>
      </p:sp>
      <p:pic>
        <p:nvPicPr>
          <p:cNvPr id="15362" name="Picture 2" descr="K:\к уроку\толстой\IMG_1874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1989138"/>
            <a:ext cx="6648450" cy="442436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289" y="4372168"/>
            <a:ext cx="6512511" cy="1143000"/>
          </a:xfrm>
        </p:spPr>
        <p:txBody>
          <a:bodyPr>
            <a:normAutofit fontScale="90000"/>
          </a:bodyPr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1800" dirty="0">
                <a:latin typeface="+mj-lt"/>
              </a:rPr>
              <a:t>Как в любой усадьбе того времени имелся хозяйственный двор, конюшни. </a:t>
            </a:r>
            <a:br>
              <a:rPr lang="ru-RU" sz="1800" dirty="0">
                <a:latin typeface="+mj-lt"/>
              </a:rPr>
            </a:br>
            <a:r>
              <a:rPr lang="ru-RU" sz="1800" dirty="0">
                <a:latin typeface="+mj-lt"/>
              </a:rPr>
              <a:t>За прудом – яблоневый сад. В нем кормятся спокойно лошади.</a:t>
            </a:r>
            <a:br>
              <a:rPr lang="ru-RU" sz="1800" dirty="0">
                <a:latin typeface="+mj-lt"/>
              </a:rPr>
            </a:br>
            <a:endParaRPr lang="ru-RU" sz="1800" dirty="0">
              <a:latin typeface="+mj-lt"/>
            </a:endParaRPr>
          </a:p>
        </p:txBody>
      </p:sp>
      <p:pic>
        <p:nvPicPr>
          <p:cNvPr id="16386" name="Picture 2" descr="K:\к уроку\толстой\IMG_1799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1412875"/>
            <a:ext cx="7762875" cy="4694238"/>
          </a:xfrm>
        </p:spPr>
      </p:pic>
      <p:sp>
        <p:nvSpPr>
          <p:cNvPr id="16387" name="Прямоугольник 3"/>
          <p:cNvSpPr>
            <a:spLocks noChangeArrowheads="1"/>
          </p:cNvSpPr>
          <p:nvPr/>
        </p:nvSpPr>
        <p:spPr bwMode="auto">
          <a:xfrm>
            <a:off x="1187450" y="115888"/>
            <a:ext cx="69850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Как в любой усадьбе того времени</a:t>
            </a:r>
            <a:r>
              <a:rPr lang="ru-RU"/>
              <a:t>, </a:t>
            </a:r>
            <a:r>
              <a:rPr lang="ru-RU">
                <a:latin typeface="Trebuchet MS" pitchFamily="34" charset="0"/>
              </a:rPr>
              <a:t>имелся хозяйственный двор, конюшни. </a:t>
            </a:r>
          </a:p>
          <a:p>
            <a:r>
              <a:rPr lang="ru-RU">
                <a:latin typeface="Trebuchet MS" pitchFamily="34" charset="0"/>
              </a:rPr>
              <a:t>За прудом – яблоневый сад. В нем кормятся спокойно лошади.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K:\к уроку\толстой\IMG_1865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33550" y="207963"/>
            <a:ext cx="6870700" cy="4573587"/>
          </a:xfrm>
        </p:spPr>
      </p:pic>
      <p:sp>
        <p:nvSpPr>
          <p:cNvPr id="10242" name="Text Box 5"/>
          <p:cNvSpPr txBox="1">
            <a:spLocks noChangeArrowheads="1"/>
          </p:cNvSpPr>
          <p:nvPr/>
        </p:nvSpPr>
        <p:spPr bwMode="auto">
          <a:xfrm>
            <a:off x="755650" y="5229225"/>
            <a:ext cx="8064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Поднимаясь к усадьбе хозяина, проходим по прекрасной березовой аллее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3528" y="1124744"/>
            <a:ext cx="6512511" cy="1143000"/>
          </a:xfrm>
        </p:spPr>
        <p:txBody>
          <a:bodyPr/>
          <a:lstStyle/>
          <a:p>
            <a:pPr marL="0" indent="0" algn="just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000" dirty="0" smtClean="0">
                <a:latin typeface="+mj-lt"/>
              </a:rPr>
              <a:t>Липовая аллея</a:t>
            </a:r>
            <a:endParaRPr lang="ru-RU" sz="2000" dirty="0">
              <a:latin typeface="+mj-lt"/>
            </a:endParaRPr>
          </a:p>
        </p:txBody>
      </p:sp>
      <p:pic>
        <p:nvPicPr>
          <p:cNvPr id="18434" name="Picture 2" descr="K:\к уроку\толстой\IMG_1835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427538" y="260350"/>
            <a:ext cx="4321175" cy="64754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5576" y="332656"/>
            <a:ext cx="6512511" cy="1143000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000" dirty="0" smtClean="0">
                <a:latin typeface="+mj-lt"/>
              </a:rPr>
              <a:t>Центральная усадьба имения Ясная Поляна</a:t>
            </a:r>
            <a:endParaRPr lang="ru-RU" sz="2000" dirty="0">
              <a:latin typeface="+mj-lt"/>
            </a:endParaRPr>
          </a:p>
        </p:txBody>
      </p:sp>
      <p:pic>
        <p:nvPicPr>
          <p:cNvPr id="19458" name="Picture 2" descr="K:\к уроку\толстой\IMG_1851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116013" y="1052513"/>
            <a:ext cx="6719887" cy="48514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K:\к уроку\толстой\IMG_1813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271463"/>
            <a:ext cx="7200900" cy="4794250"/>
          </a:xfrm>
        </p:spPr>
      </p:pic>
      <p:sp>
        <p:nvSpPr>
          <p:cNvPr id="13314" name="Text Box 5"/>
          <p:cNvSpPr txBox="1">
            <a:spLocks noChangeArrowheads="1"/>
          </p:cNvSpPr>
          <p:nvPr/>
        </p:nvSpPr>
        <p:spPr bwMode="auto">
          <a:xfrm>
            <a:off x="1331913" y="5373688"/>
            <a:ext cx="72723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Крестьянский дом, в котором жили крепостные крестьяне, работавшие в усадьбе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здушный поток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308</TotalTime>
  <Words>250</Words>
  <Application>Microsoft Office PowerPoint</Application>
  <PresentationFormat>Экран (4:3)</PresentationFormat>
  <Paragraphs>53</Paragraphs>
  <Slides>18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Georgia</vt:lpstr>
      <vt:lpstr>Calibri</vt:lpstr>
      <vt:lpstr>Trebuchet MS</vt:lpstr>
      <vt:lpstr>Times New Roman</vt:lpstr>
      <vt:lpstr>Воздушный поток</vt:lpstr>
      <vt:lpstr>Воздушный поток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    Лев Николаевич Толстой  (28 августа 1828 – 7 ноября 1910)   </dc:title>
  <cp:lastModifiedBy>школа</cp:lastModifiedBy>
  <cp:revision>19</cp:revision>
  <dcterms:modified xsi:type="dcterms:W3CDTF">2020-10-29T12:49:36Z</dcterms:modified>
</cp:coreProperties>
</file>