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2" r:id="rId3"/>
    <p:sldId id="264" r:id="rId4"/>
    <p:sldId id="263" r:id="rId5"/>
    <p:sldId id="266" r:id="rId6"/>
    <p:sldId id="260" r:id="rId7"/>
    <p:sldId id="268" r:id="rId8"/>
    <p:sldId id="269" r:id="rId9"/>
    <p:sldId id="270" r:id="rId10"/>
    <p:sldId id="271" r:id="rId11"/>
    <p:sldId id="272" r:id="rId12"/>
    <p:sldId id="267" r:id="rId13"/>
    <p:sldId id="273" r:id="rId14"/>
    <p:sldId id="294" r:id="rId15"/>
    <p:sldId id="276" r:id="rId16"/>
    <p:sldId id="275" r:id="rId17"/>
    <p:sldId id="277" r:id="rId18"/>
    <p:sldId id="278" r:id="rId19"/>
    <p:sldId id="295" r:id="rId20"/>
    <p:sldId id="280" r:id="rId21"/>
    <p:sldId id="281" r:id="rId22"/>
    <p:sldId id="283" r:id="rId23"/>
    <p:sldId id="282" r:id="rId24"/>
    <p:sldId id="285" r:id="rId25"/>
    <p:sldId id="286" r:id="rId26"/>
    <p:sldId id="287" r:id="rId27"/>
    <p:sldId id="290" r:id="rId28"/>
    <p:sldId id="289" r:id="rId29"/>
    <p:sldId id="291" r:id="rId30"/>
    <p:sldId id="274" r:id="rId31"/>
    <p:sldId id="292" r:id="rId32"/>
    <p:sldId id="293" r:id="rId33"/>
  </p:sldIdLst>
  <p:sldSz cx="9144000" cy="6858000" type="screen4x3"/>
  <p:notesSz cx="6858000" cy="9144000"/>
  <p:custDataLst>
    <p:tags r:id="rId3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6699"/>
    <a:srgbClr val="04374A"/>
    <a:srgbClr val="E590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4588" autoAdjust="0"/>
  </p:normalViewPr>
  <p:slideViewPr>
    <p:cSldViewPr>
      <p:cViewPr>
        <p:scale>
          <a:sx n="66" d="100"/>
          <a:sy n="66" d="100"/>
        </p:scale>
        <p:origin x="-153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DB2B5-BA71-4D7F-9371-9CAB90A4DF5B}" type="doc">
      <dgm:prSet loTypeId="urn:microsoft.com/office/officeart/2005/8/layout/hierarchy6" loCatId="hierarchy" qsTypeId="urn:microsoft.com/office/officeart/2005/8/quickstyle/simple3" qsCatId="simple" csTypeId="urn:microsoft.com/office/officeart/2005/8/colors/colorful2" csCatId="colorful" phldr="1"/>
      <dgm:spPr/>
      <dgm:t>
        <a:bodyPr/>
        <a:lstStyle/>
        <a:p>
          <a:endParaRPr lang="ru-RU"/>
        </a:p>
      </dgm:t>
    </dgm:pt>
    <dgm:pt modelId="{07C789CD-2B5D-48F0-A30D-48D39DB0FBB4}">
      <dgm:prSet phldrT="[Текст]" custT="1"/>
      <dgm:spPr/>
      <dgm:t>
        <a:bodyPr/>
        <a:lstStyle/>
        <a:p>
          <a:r>
            <a:rPr lang="ru-RU" sz="2000" b="1" i="1" dirty="0" smtClean="0">
              <a:ln w="1905"/>
              <a:effectLst>
                <a:innerShdw blurRad="69850" dist="43180" dir="5400000">
                  <a:srgbClr val="000000">
                    <a:alpha val="65000"/>
                  </a:srgbClr>
                </a:innerShdw>
              </a:effectLst>
              <a:latin typeface="Constantia" pitchFamily="18" charset="0"/>
            </a:rPr>
            <a:t>Работа по этой технологии предполагает два  этапа</a:t>
          </a:r>
          <a:endParaRPr lang="ru-RU" sz="2000" i="1" dirty="0">
            <a:latin typeface="Constantia" pitchFamily="18" charset="0"/>
          </a:endParaRPr>
        </a:p>
      </dgm:t>
    </dgm:pt>
    <dgm:pt modelId="{9DA70C56-FC5F-4970-BED1-C460D9525ED3}" type="parTrans" cxnId="{0E1AD877-C6E6-4000-A76B-FA505B025211}">
      <dgm:prSet/>
      <dgm:spPr/>
      <dgm:t>
        <a:bodyPr/>
        <a:lstStyle/>
        <a:p>
          <a:endParaRPr lang="ru-RU"/>
        </a:p>
      </dgm:t>
    </dgm:pt>
    <dgm:pt modelId="{CE3EEC91-3A0A-4FCA-8082-B5083774040F}" type="sibTrans" cxnId="{0E1AD877-C6E6-4000-A76B-FA505B025211}">
      <dgm:prSet/>
      <dgm:spPr/>
      <dgm:t>
        <a:bodyPr/>
        <a:lstStyle/>
        <a:p>
          <a:endParaRPr lang="ru-RU"/>
        </a:p>
      </dgm:t>
    </dgm:pt>
    <dgm:pt modelId="{4539F43D-7B5E-4748-907C-D6F432EA579F}">
      <dgm:prSet phldrT="[Текст]" custT="1"/>
      <dgm:spPr/>
      <dgm:t>
        <a:bodyPr/>
        <a:lstStyle/>
        <a:p>
          <a:pPr algn="ctr"/>
          <a:r>
            <a:rPr lang="ru-RU" sz="1200" b="1" dirty="0" smtClean="0">
              <a:latin typeface="Constantia" pitchFamily="18" charset="0"/>
            </a:rPr>
            <a:t>Второй этап: работа с боксом — это его решение</a:t>
          </a:r>
          <a:r>
            <a:rPr lang="ru-RU" sz="1200" dirty="0" smtClean="0">
              <a:latin typeface="Constantia" pitchFamily="18" charset="0"/>
            </a:rPr>
            <a:t>. </a:t>
          </a:r>
        </a:p>
        <a:p>
          <a:pPr algn="ctr"/>
          <a:r>
            <a:rPr lang="ru-RU" sz="1200" dirty="0" smtClean="0">
              <a:latin typeface="Constantia" pitchFamily="18" charset="0"/>
            </a:rPr>
            <a:t>Решение боксов рекомендуется проводить в следующем порядке:</a:t>
          </a:r>
        </a:p>
        <a:p>
          <a:pPr algn="l"/>
          <a:r>
            <a:rPr lang="ru-RU" sz="1200" dirty="0" smtClean="0">
              <a:latin typeface="Constantia" pitchFamily="18" charset="0"/>
            </a:rPr>
            <a:t>1. знакомство </a:t>
          </a:r>
          <a:r>
            <a:rPr lang="ru-RU" sz="1200" dirty="0" smtClean="0">
              <a:latin typeface="Constantia" pitchFamily="18" charset="0"/>
            </a:rPr>
            <a:t>с ситуацией, её особенностями</a:t>
          </a:r>
        </a:p>
        <a:p>
          <a:pPr algn="l"/>
          <a:r>
            <a:rPr lang="ru-RU" sz="1200" dirty="0" smtClean="0">
              <a:latin typeface="Constantia" pitchFamily="18" charset="0"/>
            </a:rPr>
            <a:t>2. выделение </a:t>
          </a:r>
          <a:r>
            <a:rPr lang="ru-RU" sz="1200" dirty="0" smtClean="0">
              <a:latin typeface="Constantia" pitchFamily="18" charset="0"/>
            </a:rPr>
            <a:t>основной проблемы (проблем, выделение признаков, которые могут реально воздействовать на ситуацию;</a:t>
          </a:r>
        </a:p>
        <a:p>
          <a:pPr algn="l"/>
          <a:r>
            <a:rPr lang="ru-RU" sz="1200" dirty="0" smtClean="0">
              <a:latin typeface="Constantia" pitchFamily="18" charset="0"/>
            </a:rPr>
            <a:t>3. формулирование </a:t>
          </a:r>
          <a:r>
            <a:rPr lang="ru-RU" sz="1200" dirty="0" smtClean="0">
              <a:latin typeface="Constantia" pitchFamily="18" charset="0"/>
            </a:rPr>
            <a:t>проблемы.</a:t>
          </a:r>
        </a:p>
        <a:p>
          <a:pPr algn="l"/>
          <a:r>
            <a:rPr lang="ru-RU" sz="1200" dirty="0" smtClean="0">
              <a:latin typeface="Constantia" pitchFamily="18" charset="0"/>
            </a:rPr>
            <a:t>4. выдвижение </a:t>
          </a:r>
          <a:r>
            <a:rPr lang="ru-RU" sz="1200" dirty="0" smtClean="0">
              <a:latin typeface="Constantia" pitchFamily="18" charset="0"/>
            </a:rPr>
            <a:t>предположительных ответов на проблемный вопрос </a:t>
          </a:r>
          <a:r>
            <a:rPr lang="ru-RU" sz="1200" i="1" dirty="0" smtClean="0">
              <a:latin typeface="Constantia" pitchFamily="18" charset="0"/>
            </a:rPr>
            <a:t>(анализ последствий принятия того или иного решения)</a:t>
          </a:r>
          <a:r>
            <a:rPr lang="ru-RU" sz="1200" dirty="0" smtClean="0">
              <a:latin typeface="Constantia" pitchFamily="18" charset="0"/>
            </a:rPr>
            <a:t>.</a:t>
          </a:r>
        </a:p>
        <a:p>
          <a:pPr algn="l"/>
          <a:r>
            <a:rPr lang="ru-RU" sz="1200" dirty="0" smtClean="0">
              <a:latin typeface="Constantia" pitchFamily="18" charset="0"/>
            </a:rPr>
            <a:t>5. решение </a:t>
          </a:r>
          <a:r>
            <a:rPr lang="ru-RU" sz="1200" dirty="0" smtClean="0">
              <a:latin typeface="Constantia" pitchFamily="18" charset="0"/>
            </a:rPr>
            <a:t>бокса — предложение одного или нескольких вариантов последовательности действий, указание на важные проблемы, механизмы их предотвращения и решения.</a:t>
          </a:r>
        </a:p>
        <a:p>
          <a:pPr algn="l"/>
          <a:r>
            <a:rPr lang="ru-RU" sz="1200" dirty="0" smtClean="0">
              <a:latin typeface="Constantia" pitchFamily="18" charset="0"/>
            </a:rPr>
            <a:t>6. презентация </a:t>
          </a:r>
          <a:r>
            <a:rPr lang="ru-RU" sz="1200" dirty="0" smtClean="0">
              <a:latin typeface="Constantia" pitchFamily="18" charset="0"/>
            </a:rPr>
            <a:t>решения.</a:t>
          </a:r>
        </a:p>
        <a:p>
          <a:pPr algn="l"/>
          <a:r>
            <a:rPr lang="ru-RU" sz="1200" dirty="0" smtClean="0">
              <a:latin typeface="Constantia" pitchFamily="18" charset="0"/>
            </a:rPr>
            <a:t>7. рефлексия </a:t>
          </a:r>
          <a:r>
            <a:rPr lang="ru-RU" sz="1200" dirty="0" smtClean="0">
              <a:latin typeface="Constantia" pitchFamily="18" charset="0"/>
            </a:rPr>
            <a:t>хода решения бокса</a:t>
          </a:r>
          <a:r>
            <a:rPr lang="ru-RU" sz="1000" dirty="0" smtClean="0">
              <a:latin typeface="Constantia" pitchFamily="18" charset="0"/>
            </a:rPr>
            <a:t>.</a:t>
          </a:r>
          <a:endParaRPr lang="ru-RU" sz="1000" dirty="0">
            <a:latin typeface="Constantia" pitchFamily="18" charset="0"/>
          </a:endParaRPr>
        </a:p>
      </dgm:t>
    </dgm:pt>
    <dgm:pt modelId="{856F3106-B8AE-4A95-AAC9-56832426DDD2}" type="parTrans" cxnId="{EE9B793B-E930-4C9A-B749-68B179CAE52A}">
      <dgm:prSet>
        <dgm:style>
          <a:lnRef idx="1">
            <a:schemeClr val="accent5"/>
          </a:lnRef>
          <a:fillRef idx="0">
            <a:schemeClr val="accent5"/>
          </a:fillRef>
          <a:effectRef idx="0">
            <a:schemeClr val="accent5"/>
          </a:effectRef>
          <a:fontRef idx="minor">
            <a:schemeClr val="tx1"/>
          </a:fontRef>
        </dgm:style>
      </dgm:prSet>
      <dgm:spPr/>
      <dgm:t>
        <a:bodyPr/>
        <a:lstStyle/>
        <a:p>
          <a:endParaRPr lang="ru-RU"/>
        </a:p>
      </dgm:t>
    </dgm:pt>
    <dgm:pt modelId="{DA3D2BDE-1841-44B9-8A92-5F63D70D27B7}" type="sibTrans" cxnId="{EE9B793B-E930-4C9A-B749-68B179CAE52A}">
      <dgm:prSet/>
      <dgm:spPr/>
      <dgm:t>
        <a:bodyPr/>
        <a:lstStyle/>
        <a:p>
          <a:endParaRPr lang="ru-RU"/>
        </a:p>
      </dgm:t>
    </dgm:pt>
    <dgm:pt modelId="{911D98C6-1205-41A1-B956-BE6DED42AA49}">
      <dgm:prSet phldrT="[Текст]" custT="1"/>
      <dgm:spPr/>
      <dgm:t>
        <a:bodyPr/>
        <a:lstStyle/>
        <a:p>
          <a:pPr>
            <a:spcAft>
              <a:spcPts val="0"/>
            </a:spcAft>
          </a:pPr>
          <a:r>
            <a:rPr lang="ru-RU" sz="1200" b="1" dirty="0" smtClean="0">
              <a:latin typeface="Constantia" pitchFamily="18" charset="0"/>
            </a:rPr>
            <a:t>Первый этап: Этап подготовки бокса.</a:t>
          </a:r>
        </a:p>
        <a:p>
          <a:pPr>
            <a:spcAft>
              <a:spcPts val="0"/>
            </a:spcAft>
          </a:pPr>
          <a:r>
            <a:rPr lang="ru-RU" sz="1200" dirty="0" smtClean="0">
              <a:latin typeface="Constantia" pitchFamily="18" charset="0"/>
            </a:rPr>
            <a:t>Здесь формулируется задание, то есть, записывается сама учебная ситуация, или берется реальная ситуация и немного упрощается. Затем определяются вопросы, на которые, после анализа всех материалов, надо будет дать ответ.</a:t>
          </a:r>
          <a:endParaRPr lang="ru-RU" sz="1200" dirty="0">
            <a:latin typeface="Constantia" pitchFamily="18" charset="0"/>
          </a:endParaRPr>
        </a:p>
      </dgm:t>
    </dgm:pt>
    <dgm:pt modelId="{0F8C2E08-6E8B-4590-95C4-766DBEAA44F7}" type="sibTrans" cxnId="{665BA9A8-FA58-4EA0-8CA1-C10C83B2C728}">
      <dgm:prSet/>
      <dgm:spPr/>
      <dgm:t>
        <a:bodyPr/>
        <a:lstStyle/>
        <a:p>
          <a:endParaRPr lang="ru-RU"/>
        </a:p>
      </dgm:t>
    </dgm:pt>
    <dgm:pt modelId="{80969F0C-528A-4E59-84FF-DF41CE349ADA}" type="parTrans" cxnId="{665BA9A8-FA58-4EA0-8CA1-C10C83B2C728}">
      <dgm:prSet>
        <dgm:style>
          <a:lnRef idx="1">
            <a:schemeClr val="accent5"/>
          </a:lnRef>
          <a:fillRef idx="0">
            <a:schemeClr val="accent5"/>
          </a:fillRef>
          <a:effectRef idx="0">
            <a:schemeClr val="accent5"/>
          </a:effectRef>
          <a:fontRef idx="minor">
            <a:schemeClr val="tx1"/>
          </a:fontRef>
        </dgm:style>
      </dgm:prSet>
      <dgm:spPr/>
      <dgm:t>
        <a:bodyPr/>
        <a:lstStyle/>
        <a:p>
          <a:endParaRPr lang="ru-RU"/>
        </a:p>
      </dgm:t>
    </dgm:pt>
    <dgm:pt modelId="{65708433-4F89-4D2D-AD71-F4B9FC2D8A3C}" type="pres">
      <dgm:prSet presAssocID="{C12DB2B5-BA71-4D7F-9371-9CAB90A4DF5B}" presName="mainComposite" presStyleCnt="0">
        <dgm:presLayoutVars>
          <dgm:chPref val="1"/>
          <dgm:dir/>
          <dgm:animOne val="branch"/>
          <dgm:animLvl val="lvl"/>
          <dgm:resizeHandles val="exact"/>
        </dgm:presLayoutVars>
      </dgm:prSet>
      <dgm:spPr/>
      <dgm:t>
        <a:bodyPr/>
        <a:lstStyle/>
        <a:p>
          <a:endParaRPr lang="ru-RU"/>
        </a:p>
      </dgm:t>
    </dgm:pt>
    <dgm:pt modelId="{4C676821-8667-4CC4-A4D2-6301177E7CAA}" type="pres">
      <dgm:prSet presAssocID="{C12DB2B5-BA71-4D7F-9371-9CAB90A4DF5B}" presName="hierFlow" presStyleCnt="0"/>
      <dgm:spPr/>
    </dgm:pt>
    <dgm:pt modelId="{34B97784-25AE-42E7-BC68-3C52D99FC48C}" type="pres">
      <dgm:prSet presAssocID="{C12DB2B5-BA71-4D7F-9371-9CAB90A4DF5B}" presName="hierChild1" presStyleCnt="0">
        <dgm:presLayoutVars>
          <dgm:chPref val="1"/>
          <dgm:animOne val="branch"/>
          <dgm:animLvl val="lvl"/>
        </dgm:presLayoutVars>
      </dgm:prSet>
      <dgm:spPr/>
    </dgm:pt>
    <dgm:pt modelId="{CE6B6D60-8316-447A-8AD7-EDD211699F23}" type="pres">
      <dgm:prSet presAssocID="{07C789CD-2B5D-48F0-A30D-48D39DB0FBB4}" presName="Name14" presStyleCnt="0"/>
      <dgm:spPr/>
    </dgm:pt>
    <dgm:pt modelId="{548F1FAF-F51B-4495-A048-4B979E0C5FAA}" type="pres">
      <dgm:prSet presAssocID="{07C789CD-2B5D-48F0-A30D-48D39DB0FBB4}" presName="level1Shape" presStyleLbl="node0" presStyleIdx="0" presStyleCnt="1" custFlipVert="0" custScaleX="238502" custScaleY="42359" custLinFactNeighborX="959" custLinFactNeighborY="8152">
        <dgm:presLayoutVars>
          <dgm:chPref val="3"/>
        </dgm:presLayoutVars>
      </dgm:prSet>
      <dgm:spPr/>
      <dgm:t>
        <a:bodyPr/>
        <a:lstStyle/>
        <a:p>
          <a:endParaRPr lang="ru-RU"/>
        </a:p>
      </dgm:t>
    </dgm:pt>
    <dgm:pt modelId="{7053EEC2-1DB4-4167-A886-76D1DFF82BE5}" type="pres">
      <dgm:prSet presAssocID="{07C789CD-2B5D-48F0-A30D-48D39DB0FBB4}" presName="hierChild2" presStyleCnt="0"/>
      <dgm:spPr/>
    </dgm:pt>
    <dgm:pt modelId="{3D8B4ED5-3CFD-4224-AB0A-692B5B313B5F}" type="pres">
      <dgm:prSet presAssocID="{80969F0C-528A-4E59-84FF-DF41CE349ADA}" presName="Name19" presStyleLbl="parChTrans1D2" presStyleIdx="0" presStyleCnt="2"/>
      <dgm:spPr/>
      <dgm:t>
        <a:bodyPr/>
        <a:lstStyle/>
        <a:p>
          <a:endParaRPr lang="ru-RU"/>
        </a:p>
      </dgm:t>
    </dgm:pt>
    <dgm:pt modelId="{C77E046C-7E4F-40B0-B32A-0A3BAAE2B6E2}" type="pres">
      <dgm:prSet presAssocID="{911D98C6-1205-41A1-B956-BE6DED42AA49}" presName="Name21" presStyleCnt="0"/>
      <dgm:spPr/>
    </dgm:pt>
    <dgm:pt modelId="{56FAAA95-7E85-4971-BAE3-6D7E0CBAD874}" type="pres">
      <dgm:prSet presAssocID="{911D98C6-1205-41A1-B956-BE6DED42AA49}" presName="level2Shape" presStyleLbl="node2" presStyleIdx="0" presStyleCnt="2" custScaleX="111797" custScaleY="97210" custLinFactNeighborX="7559" custLinFactNeighborY="-3132"/>
      <dgm:spPr/>
      <dgm:t>
        <a:bodyPr/>
        <a:lstStyle/>
        <a:p>
          <a:endParaRPr lang="ru-RU"/>
        </a:p>
      </dgm:t>
    </dgm:pt>
    <dgm:pt modelId="{FB459F27-C807-423D-B68E-2732BCE31473}" type="pres">
      <dgm:prSet presAssocID="{911D98C6-1205-41A1-B956-BE6DED42AA49}" presName="hierChild3" presStyleCnt="0"/>
      <dgm:spPr/>
    </dgm:pt>
    <dgm:pt modelId="{C20B67EA-EDFB-4A4F-940E-D520B30D79EB}" type="pres">
      <dgm:prSet presAssocID="{856F3106-B8AE-4A95-AAC9-56832426DDD2}" presName="Name19" presStyleLbl="parChTrans1D2" presStyleIdx="1" presStyleCnt="2"/>
      <dgm:spPr/>
      <dgm:t>
        <a:bodyPr/>
        <a:lstStyle/>
        <a:p>
          <a:endParaRPr lang="ru-RU"/>
        </a:p>
      </dgm:t>
    </dgm:pt>
    <dgm:pt modelId="{F5F8A7C0-45EA-4CA5-A2DC-0FB916C56001}" type="pres">
      <dgm:prSet presAssocID="{4539F43D-7B5E-4748-907C-D6F432EA579F}" presName="Name21" presStyleCnt="0"/>
      <dgm:spPr/>
    </dgm:pt>
    <dgm:pt modelId="{8A25D366-44A1-4833-9137-C194E79F0BF0}" type="pres">
      <dgm:prSet presAssocID="{4539F43D-7B5E-4748-907C-D6F432EA579F}" presName="level2Shape" presStyleLbl="node2" presStyleIdx="1" presStyleCnt="2" custScaleX="131913" custScaleY="219596" custLinFactNeighborX="6062" custLinFactNeighborY="-3132"/>
      <dgm:spPr/>
      <dgm:t>
        <a:bodyPr/>
        <a:lstStyle/>
        <a:p>
          <a:endParaRPr lang="ru-RU"/>
        </a:p>
      </dgm:t>
    </dgm:pt>
    <dgm:pt modelId="{5DCA61E6-8C13-4F1E-8EEF-0BE8BDCB4BD1}" type="pres">
      <dgm:prSet presAssocID="{4539F43D-7B5E-4748-907C-D6F432EA579F}" presName="hierChild3" presStyleCnt="0"/>
      <dgm:spPr/>
    </dgm:pt>
    <dgm:pt modelId="{73E90668-DC1A-4A5F-937F-53D9B7F419BE}" type="pres">
      <dgm:prSet presAssocID="{C12DB2B5-BA71-4D7F-9371-9CAB90A4DF5B}" presName="bgShapesFlow" presStyleCnt="0"/>
      <dgm:spPr/>
    </dgm:pt>
  </dgm:ptLst>
  <dgm:cxnLst>
    <dgm:cxn modelId="{DE931453-868C-438E-8262-F71C1AF7DAA7}" type="presOf" srcId="{C12DB2B5-BA71-4D7F-9371-9CAB90A4DF5B}" destId="{65708433-4F89-4D2D-AD71-F4B9FC2D8A3C}" srcOrd="0" destOrd="0" presId="urn:microsoft.com/office/officeart/2005/8/layout/hierarchy6"/>
    <dgm:cxn modelId="{EE9B793B-E930-4C9A-B749-68B179CAE52A}" srcId="{07C789CD-2B5D-48F0-A30D-48D39DB0FBB4}" destId="{4539F43D-7B5E-4748-907C-D6F432EA579F}" srcOrd="1" destOrd="0" parTransId="{856F3106-B8AE-4A95-AAC9-56832426DDD2}" sibTransId="{DA3D2BDE-1841-44B9-8A92-5F63D70D27B7}"/>
    <dgm:cxn modelId="{D05D62A3-A93F-4D31-B57A-3FB6C8694FA4}" type="presOf" srcId="{911D98C6-1205-41A1-B956-BE6DED42AA49}" destId="{56FAAA95-7E85-4971-BAE3-6D7E0CBAD874}" srcOrd="0" destOrd="0" presId="urn:microsoft.com/office/officeart/2005/8/layout/hierarchy6"/>
    <dgm:cxn modelId="{E8B07CA4-D149-4947-B01C-4019331BAECE}" type="presOf" srcId="{07C789CD-2B5D-48F0-A30D-48D39DB0FBB4}" destId="{548F1FAF-F51B-4495-A048-4B979E0C5FAA}" srcOrd="0" destOrd="0" presId="urn:microsoft.com/office/officeart/2005/8/layout/hierarchy6"/>
    <dgm:cxn modelId="{A8F8D57F-45F0-499A-83DA-1BE0A3EF2C7F}" type="presOf" srcId="{856F3106-B8AE-4A95-AAC9-56832426DDD2}" destId="{C20B67EA-EDFB-4A4F-940E-D520B30D79EB}" srcOrd="0" destOrd="0" presId="urn:microsoft.com/office/officeart/2005/8/layout/hierarchy6"/>
    <dgm:cxn modelId="{DAD7DD29-0B38-405C-8CCA-7250E510855C}" type="presOf" srcId="{4539F43D-7B5E-4748-907C-D6F432EA579F}" destId="{8A25D366-44A1-4833-9137-C194E79F0BF0}" srcOrd="0" destOrd="0" presId="urn:microsoft.com/office/officeart/2005/8/layout/hierarchy6"/>
    <dgm:cxn modelId="{665BA9A8-FA58-4EA0-8CA1-C10C83B2C728}" srcId="{07C789CD-2B5D-48F0-A30D-48D39DB0FBB4}" destId="{911D98C6-1205-41A1-B956-BE6DED42AA49}" srcOrd="0" destOrd="0" parTransId="{80969F0C-528A-4E59-84FF-DF41CE349ADA}" sibTransId="{0F8C2E08-6E8B-4590-95C4-766DBEAA44F7}"/>
    <dgm:cxn modelId="{AB46435C-7E9A-4B0D-A4E8-4C0187D15852}" type="presOf" srcId="{80969F0C-528A-4E59-84FF-DF41CE349ADA}" destId="{3D8B4ED5-3CFD-4224-AB0A-692B5B313B5F}" srcOrd="0" destOrd="0" presId="urn:microsoft.com/office/officeart/2005/8/layout/hierarchy6"/>
    <dgm:cxn modelId="{0E1AD877-C6E6-4000-A76B-FA505B025211}" srcId="{C12DB2B5-BA71-4D7F-9371-9CAB90A4DF5B}" destId="{07C789CD-2B5D-48F0-A30D-48D39DB0FBB4}" srcOrd="0" destOrd="0" parTransId="{9DA70C56-FC5F-4970-BED1-C460D9525ED3}" sibTransId="{CE3EEC91-3A0A-4FCA-8082-B5083774040F}"/>
    <dgm:cxn modelId="{07A92BB9-75B3-4B2D-935B-433BE3D95F66}" type="presParOf" srcId="{65708433-4F89-4D2D-AD71-F4B9FC2D8A3C}" destId="{4C676821-8667-4CC4-A4D2-6301177E7CAA}" srcOrd="0" destOrd="0" presId="urn:microsoft.com/office/officeart/2005/8/layout/hierarchy6"/>
    <dgm:cxn modelId="{EFE89658-78A7-4DFB-86DA-C7A94927382C}" type="presParOf" srcId="{4C676821-8667-4CC4-A4D2-6301177E7CAA}" destId="{34B97784-25AE-42E7-BC68-3C52D99FC48C}" srcOrd="0" destOrd="0" presId="urn:microsoft.com/office/officeart/2005/8/layout/hierarchy6"/>
    <dgm:cxn modelId="{87C74499-48B5-464E-A832-1CCEE8C83A17}" type="presParOf" srcId="{34B97784-25AE-42E7-BC68-3C52D99FC48C}" destId="{CE6B6D60-8316-447A-8AD7-EDD211699F23}" srcOrd="0" destOrd="0" presId="urn:microsoft.com/office/officeart/2005/8/layout/hierarchy6"/>
    <dgm:cxn modelId="{9A06A68C-6D6F-4BBD-9EB3-4B8C2DDFEAA1}" type="presParOf" srcId="{CE6B6D60-8316-447A-8AD7-EDD211699F23}" destId="{548F1FAF-F51B-4495-A048-4B979E0C5FAA}" srcOrd="0" destOrd="0" presId="urn:microsoft.com/office/officeart/2005/8/layout/hierarchy6"/>
    <dgm:cxn modelId="{080AF93C-5F32-41DA-9EA9-07FC9EF26575}" type="presParOf" srcId="{CE6B6D60-8316-447A-8AD7-EDD211699F23}" destId="{7053EEC2-1DB4-4167-A886-76D1DFF82BE5}" srcOrd="1" destOrd="0" presId="urn:microsoft.com/office/officeart/2005/8/layout/hierarchy6"/>
    <dgm:cxn modelId="{FDE9D2B4-8F8D-47D0-A0BE-71C6B6BAA4E7}" type="presParOf" srcId="{7053EEC2-1DB4-4167-A886-76D1DFF82BE5}" destId="{3D8B4ED5-3CFD-4224-AB0A-692B5B313B5F}" srcOrd="0" destOrd="0" presId="urn:microsoft.com/office/officeart/2005/8/layout/hierarchy6"/>
    <dgm:cxn modelId="{CD9225A9-8B8E-49C7-939E-640C0241E573}" type="presParOf" srcId="{7053EEC2-1DB4-4167-A886-76D1DFF82BE5}" destId="{C77E046C-7E4F-40B0-B32A-0A3BAAE2B6E2}" srcOrd="1" destOrd="0" presId="urn:microsoft.com/office/officeart/2005/8/layout/hierarchy6"/>
    <dgm:cxn modelId="{9B403D13-C4EC-458C-8AE4-F5D5C7F3F898}" type="presParOf" srcId="{C77E046C-7E4F-40B0-B32A-0A3BAAE2B6E2}" destId="{56FAAA95-7E85-4971-BAE3-6D7E0CBAD874}" srcOrd="0" destOrd="0" presId="urn:microsoft.com/office/officeart/2005/8/layout/hierarchy6"/>
    <dgm:cxn modelId="{5CC956A8-1776-4774-8659-F29BA9437CFE}" type="presParOf" srcId="{C77E046C-7E4F-40B0-B32A-0A3BAAE2B6E2}" destId="{FB459F27-C807-423D-B68E-2732BCE31473}" srcOrd="1" destOrd="0" presId="urn:microsoft.com/office/officeart/2005/8/layout/hierarchy6"/>
    <dgm:cxn modelId="{FF9717EB-A631-40B7-ABFB-92E72D93A861}" type="presParOf" srcId="{7053EEC2-1DB4-4167-A886-76D1DFF82BE5}" destId="{C20B67EA-EDFB-4A4F-940E-D520B30D79EB}" srcOrd="2" destOrd="0" presId="urn:microsoft.com/office/officeart/2005/8/layout/hierarchy6"/>
    <dgm:cxn modelId="{B7D58D9D-3782-463D-8E65-62F411CD7A78}" type="presParOf" srcId="{7053EEC2-1DB4-4167-A886-76D1DFF82BE5}" destId="{F5F8A7C0-45EA-4CA5-A2DC-0FB916C56001}" srcOrd="3" destOrd="0" presId="urn:microsoft.com/office/officeart/2005/8/layout/hierarchy6"/>
    <dgm:cxn modelId="{085844B9-B7C5-4DAA-A49D-81FF05E92DFB}" type="presParOf" srcId="{F5F8A7C0-45EA-4CA5-A2DC-0FB916C56001}" destId="{8A25D366-44A1-4833-9137-C194E79F0BF0}" srcOrd="0" destOrd="0" presId="urn:microsoft.com/office/officeart/2005/8/layout/hierarchy6"/>
    <dgm:cxn modelId="{0FB8BB61-9154-4E17-9545-867DD5D2AD47}" type="presParOf" srcId="{F5F8A7C0-45EA-4CA5-A2DC-0FB916C56001}" destId="{5DCA61E6-8C13-4F1E-8EEF-0BE8BDCB4BD1}" srcOrd="1" destOrd="0" presId="urn:microsoft.com/office/officeart/2005/8/layout/hierarchy6"/>
    <dgm:cxn modelId="{5415EA3A-9B71-4357-A605-E761B68E32D9}" type="presParOf" srcId="{65708433-4F89-4D2D-AD71-F4B9FC2D8A3C}" destId="{73E90668-DC1A-4A5F-937F-53D9B7F419BE}"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F1FAF-F51B-4495-A048-4B979E0C5FAA}">
      <dsp:nvSpPr>
        <dsp:cNvPr id="0" name=""/>
        <dsp:cNvSpPr/>
      </dsp:nvSpPr>
      <dsp:spPr>
        <a:xfrm>
          <a:off x="1180531" y="150897"/>
          <a:ext cx="6475992" cy="7667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1" kern="1200" dirty="0" smtClean="0">
              <a:ln w="1905"/>
              <a:effectLst>
                <a:innerShdw blurRad="69850" dist="43180" dir="5400000">
                  <a:srgbClr val="000000">
                    <a:alpha val="65000"/>
                  </a:srgbClr>
                </a:innerShdw>
              </a:effectLst>
              <a:latin typeface="Constantia" pitchFamily="18" charset="0"/>
            </a:rPr>
            <a:t>Работа по этой технологии предполагает два  этапа</a:t>
          </a:r>
          <a:endParaRPr lang="ru-RU" sz="2000" i="1" kern="1200" dirty="0">
            <a:latin typeface="Constantia" pitchFamily="18" charset="0"/>
          </a:endParaRPr>
        </a:p>
      </dsp:txBody>
      <dsp:txXfrm>
        <a:off x="1180531" y="150897"/>
        <a:ext cx="6475992" cy="766776"/>
      </dsp:txXfrm>
    </dsp:sp>
    <dsp:sp modelId="{3D8B4ED5-3CFD-4224-AB0A-692B5B313B5F}">
      <dsp:nvSpPr>
        <dsp:cNvPr id="0" name=""/>
        <dsp:cNvSpPr/>
      </dsp:nvSpPr>
      <dsp:spPr>
        <a:xfrm>
          <a:off x="2399541" y="917673"/>
          <a:ext cx="2018985" cy="519812"/>
        </a:xfrm>
        <a:custGeom>
          <a:avLst/>
          <a:gdLst/>
          <a:ahLst/>
          <a:cxnLst/>
          <a:rect l="0" t="0" r="0" b="0"/>
          <a:pathLst>
            <a:path>
              <a:moveTo>
                <a:pt x="2018985" y="0"/>
              </a:moveTo>
              <a:lnTo>
                <a:pt x="2018985" y="259906"/>
              </a:lnTo>
              <a:lnTo>
                <a:pt x="0" y="259906"/>
              </a:lnTo>
              <a:lnTo>
                <a:pt x="0" y="519812"/>
              </a:lnTo>
            </a:path>
          </a:pathLst>
        </a:custGeom>
        <a:noFill/>
        <a:ln w="9525" cap="flat" cmpd="sng" algn="ctr">
          <a:solidFill>
            <a:schemeClr val="accent5">
              <a:shade val="95000"/>
              <a:satMod val="105000"/>
            </a:schemeClr>
          </a:solidFill>
          <a:prstDash val="solid"/>
        </a:ln>
        <a:effectLst/>
      </dsp:spPr>
      <dsp:style>
        <a:lnRef idx="1">
          <a:schemeClr val="accent5"/>
        </a:lnRef>
        <a:fillRef idx="0">
          <a:schemeClr val="accent5"/>
        </a:fillRef>
        <a:effectRef idx="0">
          <a:schemeClr val="accent5"/>
        </a:effectRef>
        <a:fontRef idx="minor">
          <a:schemeClr val="tx1"/>
        </a:fontRef>
      </dsp:style>
    </dsp:sp>
    <dsp:sp modelId="{56FAAA95-7E85-4971-BAE3-6D7E0CBAD874}">
      <dsp:nvSpPr>
        <dsp:cNvPr id="0" name=""/>
        <dsp:cNvSpPr/>
      </dsp:nvSpPr>
      <dsp:spPr>
        <a:xfrm>
          <a:off x="881741" y="1437486"/>
          <a:ext cx="3035599" cy="17596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200" b="1" kern="1200" dirty="0" smtClean="0">
              <a:latin typeface="Constantia" pitchFamily="18" charset="0"/>
            </a:rPr>
            <a:t>Первый этап: Этап подготовки бокса.</a:t>
          </a:r>
        </a:p>
        <a:p>
          <a:pPr lvl="0" algn="ctr" defTabSz="533400">
            <a:lnSpc>
              <a:spcPct val="90000"/>
            </a:lnSpc>
            <a:spcBef>
              <a:spcPct val="0"/>
            </a:spcBef>
            <a:spcAft>
              <a:spcPts val="0"/>
            </a:spcAft>
          </a:pPr>
          <a:r>
            <a:rPr lang="ru-RU" sz="1200" kern="1200" dirty="0" smtClean="0">
              <a:latin typeface="Constantia" pitchFamily="18" charset="0"/>
            </a:rPr>
            <a:t>Здесь формулируется задание, то есть, записывается сама учебная ситуация, или берется реальная ситуация и немного упрощается. Затем определяются вопросы, на которые, после анализа всех материалов, надо будет дать ответ.</a:t>
          </a:r>
          <a:endParaRPr lang="ru-RU" sz="1200" kern="1200" dirty="0">
            <a:latin typeface="Constantia" pitchFamily="18" charset="0"/>
          </a:endParaRPr>
        </a:p>
      </dsp:txBody>
      <dsp:txXfrm>
        <a:off x="881741" y="1437486"/>
        <a:ext cx="3035599" cy="1759681"/>
      </dsp:txXfrm>
    </dsp:sp>
    <dsp:sp modelId="{C20B67EA-EDFB-4A4F-940E-D520B30D79EB}">
      <dsp:nvSpPr>
        <dsp:cNvPr id="0" name=""/>
        <dsp:cNvSpPr/>
      </dsp:nvSpPr>
      <dsp:spPr>
        <a:xfrm>
          <a:off x="4418527" y="917673"/>
          <a:ext cx="2063652" cy="519812"/>
        </a:xfrm>
        <a:custGeom>
          <a:avLst/>
          <a:gdLst/>
          <a:ahLst/>
          <a:cxnLst/>
          <a:rect l="0" t="0" r="0" b="0"/>
          <a:pathLst>
            <a:path>
              <a:moveTo>
                <a:pt x="0" y="0"/>
              </a:moveTo>
              <a:lnTo>
                <a:pt x="0" y="259906"/>
              </a:lnTo>
              <a:lnTo>
                <a:pt x="2063652" y="259906"/>
              </a:lnTo>
              <a:lnTo>
                <a:pt x="2063652" y="519812"/>
              </a:lnTo>
            </a:path>
          </a:pathLst>
        </a:custGeom>
        <a:noFill/>
        <a:ln w="9525" cap="flat" cmpd="sng" algn="ctr">
          <a:solidFill>
            <a:schemeClr val="accent5">
              <a:shade val="95000"/>
              <a:satMod val="105000"/>
            </a:schemeClr>
          </a:solidFill>
          <a:prstDash val="solid"/>
        </a:ln>
        <a:effectLst/>
      </dsp:spPr>
      <dsp:style>
        <a:lnRef idx="1">
          <a:schemeClr val="accent5"/>
        </a:lnRef>
        <a:fillRef idx="0">
          <a:schemeClr val="accent5"/>
        </a:fillRef>
        <a:effectRef idx="0">
          <a:schemeClr val="accent5"/>
        </a:effectRef>
        <a:fontRef idx="minor">
          <a:schemeClr val="tx1"/>
        </a:fontRef>
      </dsp:style>
    </dsp:sp>
    <dsp:sp modelId="{8A25D366-44A1-4833-9137-C194E79F0BF0}">
      <dsp:nvSpPr>
        <dsp:cNvPr id="0" name=""/>
        <dsp:cNvSpPr/>
      </dsp:nvSpPr>
      <dsp:spPr>
        <a:xfrm>
          <a:off x="4691277" y="1437486"/>
          <a:ext cx="3581804" cy="397509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Constantia" pitchFamily="18" charset="0"/>
            </a:rPr>
            <a:t>Второй этап: работа с боксом — это его решение</a:t>
          </a:r>
          <a:r>
            <a:rPr lang="ru-RU" sz="1200" kern="1200" dirty="0" smtClean="0">
              <a:latin typeface="Constantia" pitchFamily="18" charset="0"/>
            </a:rPr>
            <a:t>. </a:t>
          </a:r>
        </a:p>
        <a:p>
          <a:pPr lvl="0" algn="ctr" defTabSz="533400">
            <a:lnSpc>
              <a:spcPct val="90000"/>
            </a:lnSpc>
            <a:spcBef>
              <a:spcPct val="0"/>
            </a:spcBef>
            <a:spcAft>
              <a:spcPct val="35000"/>
            </a:spcAft>
          </a:pPr>
          <a:r>
            <a:rPr lang="ru-RU" sz="1200" kern="1200" dirty="0" smtClean="0">
              <a:latin typeface="Constantia" pitchFamily="18" charset="0"/>
            </a:rPr>
            <a:t>Решение боксов рекомендуется проводить в следующем порядке:</a:t>
          </a:r>
        </a:p>
        <a:p>
          <a:pPr lvl="0" algn="l" defTabSz="533400">
            <a:lnSpc>
              <a:spcPct val="90000"/>
            </a:lnSpc>
            <a:spcBef>
              <a:spcPct val="0"/>
            </a:spcBef>
            <a:spcAft>
              <a:spcPct val="35000"/>
            </a:spcAft>
          </a:pPr>
          <a:r>
            <a:rPr lang="ru-RU" sz="1200" kern="1200" dirty="0" smtClean="0">
              <a:latin typeface="Constantia" pitchFamily="18" charset="0"/>
            </a:rPr>
            <a:t>1. знакомство </a:t>
          </a:r>
          <a:r>
            <a:rPr lang="ru-RU" sz="1200" kern="1200" dirty="0" smtClean="0">
              <a:latin typeface="Constantia" pitchFamily="18" charset="0"/>
            </a:rPr>
            <a:t>с ситуацией, её особенностями</a:t>
          </a:r>
        </a:p>
        <a:p>
          <a:pPr lvl="0" algn="l" defTabSz="533400">
            <a:lnSpc>
              <a:spcPct val="90000"/>
            </a:lnSpc>
            <a:spcBef>
              <a:spcPct val="0"/>
            </a:spcBef>
            <a:spcAft>
              <a:spcPct val="35000"/>
            </a:spcAft>
          </a:pPr>
          <a:r>
            <a:rPr lang="ru-RU" sz="1200" kern="1200" dirty="0" smtClean="0">
              <a:latin typeface="Constantia" pitchFamily="18" charset="0"/>
            </a:rPr>
            <a:t>2. выделение </a:t>
          </a:r>
          <a:r>
            <a:rPr lang="ru-RU" sz="1200" kern="1200" dirty="0" smtClean="0">
              <a:latin typeface="Constantia" pitchFamily="18" charset="0"/>
            </a:rPr>
            <a:t>основной проблемы (проблем, выделение признаков, которые могут реально воздействовать на ситуацию;</a:t>
          </a:r>
        </a:p>
        <a:p>
          <a:pPr lvl="0" algn="l" defTabSz="533400">
            <a:lnSpc>
              <a:spcPct val="90000"/>
            </a:lnSpc>
            <a:spcBef>
              <a:spcPct val="0"/>
            </a:spcBef>
            <a:spcAft>
              <a:spcPct val="35000"/>
            </a:spcAft>
          </a:pPr>
          <a:r>
            <a:rPr lang="ru-RU" sz="1200" kern="1200" dirty="0" smtClean="0">
              <a:latin typeface="Constantia" pitchFamily="18" charset="0"/>
            </a:rPr>
            <a:t>3. формулирование </a:t>
          </a:r>
          <a:r>
            <a:rPr lang="ru-RU" sz="1200" kern="1200" dirty="0" smtClean="0">
              <a:latin typeface="Constantia" pitchFamily="18" charset="0"/>
            </a:rPr>
            <a:t>проблемы.</a:t>
          </a:r>
        </a:p>
        <a:p>
          <a:pPr lvl="0" algn="l" defTabSz="533400">
            <a:lnSpc>
              <a:spcPct val="90000"/>
            </a:lnSpc>
            <a:spcBef>
              <a:spcPct val="0"/>
            </a:spcBef>
            <a:spcAft>
              <a:spcPct val="35000"/>
            </a:spcAft>
          </a:pPr>
          <a:r>
            <a:rPr lang="ru-RU" sz="1200" kern="1200" dirty="0" smtClean="0">
              <a:latin typeface="Constantia" pitchFamily="18" charset="0"/>
            </a:rPr>
            <a:t>4. выдвижение </a:t>
          </a:r>
          <a:r>
            <a:rPr lang="ru-RU" sz="1200" kern="1200" dirty="0" smtClean="0">
              <a:latin typeface="Constantia" pitchFamily="18" charset="0"/>
            </a:rPr>
            <a:t>предположительных ответов на проблемный вопрос </a:t>
          </a:r>
          <a:r>
            <a:rPr lang="ru-RU" sz="1200" i="1" kern="1200" dirty="0" smtClean="0">
              <a:latin typeface="Constantia" pitchFamily="18" charset="0"/>
            </a:rPr>
            <a:t>(анализ последствий принятия того или иного решения)</a:t>
          </a:r>
          <a:r>
            <a:rPr lang="ru-RU" sz="1200" kern="1200" dirty="0" smtClean="0">
              <a:latin typeface="Constantia" pitchFamily="18" charset="0"/>
            </a:rPr>
            <a:t>.</a:t>
          </a:r>
        </a:p>
        <a:p>
          <a:pPr lvl="0" algn="l" defTabSz="533400">
            <a:lnSpc>
              <a:spcPct val="90000"/>
            </a:lnSpc>
            <a:spcBef>
              <a:spcPct val="0"/>
            </a:spcBef>
            <a:spcAft>
              <a:spcPct val="35000"/>
            </a:spcAft>
          </a:pPr>
          <a:r>
            <a:rPr lang="ru-RU" sz="1200" kern="1200" dirty="0" smtClean="0">
              <a:latin typeface="Constantia" pitchFamily="18" charset="0"/>
            </a:rPr>
            <a:t>5. решение </a:t>
          </a:r>
          <a:r>
            <a:rPr lang="ru-RU" sz="1200" kern="1200" dirty="0" smtClean="0">
              <a:latin typeface="Constantia" pitchFamily="18" charset="0"/>
            </a:rPr>
            <a:t>бокса — предложение одного или нескольких вариантов последовательности действий, указание на важные проблемы, механизмы их предотвращения и решения.</a:t>
          </a:r>
        </a:p>
        <a:p>
          <a:pPr lvl="0" algn="l" defTabSz="533400">
            <a:lnSpc>
              <a:spcPct val="90000"/>
            </a:lnSpc>
            <a:spcBef>
              <a:spcPct val="0"/>
            </a:spcBef>
            <a:spcAft>
              <a:spcPct val="35000"/>
            </a:spcAft>
          </a:pPr>
          <a:r>
            <a:rPr lang="ru-RU" sz="1200" kern="1200" dirty="0" smtClean="0">
              <a:latin typeface="Constantia" pitchFamily="18" charset="0"/>
            </a:rPr>
            <a:t>6. презентация </a:t>
          </a:r>
          <a:r>
            <a:rPr lang="ru-RU" sz="1200" kern="1200" dirty="0" smtClean="0">
              <a:latin typeface="Constantia" pitchFamily="18" charset="0"/>
            </a:rPr>
            <a:t>решения.</a:t>
          </a:r>
        </a:p>
        <a:p>
          <a:pPr lvl="0" algn="l" defTabSz="533400">
            <a:lnSpc>
              <a:spcPct val="90000"/>
            </a:lnSpc>
            <a:spcBef>
              <a:spcPct val="0"/>
            </a:spcBef>
            <a:spcAft>
              <a:spcPct val="35000"/>
            </a:spcAft>
          </a:pPr>
          <a:r>
            <a:rPr lang="ru-RU" sz="1200" kern="1200" dirty="0" smtClean="0">
              <a:latin typeface="Constantia" pitchFamily="18" charset="0"/>
            </a:rPr>
            <a:t>7. рефлексия </a:t>
          </a:r>
          <a:r>
            <a:rPr lang="ru-RU" sz="1200" kern="1200" dirty="0" smtClean="0">
              <a:latin typeface="Constantia" pitchFamily="18" charset="0"/>
            </a:rPr>
            <a:t>хода решения бокса</a:t>
          </a:r>
          <a:r>
            <a:rPr lang="ru-RU" sz="1000" kern="1200" dirty="0" smtClean="0">
              <a:latin typeface="Constantia" pitchFamily="18" charset="0"/>
            </a:rPr>
            <a:t>.</a:t>
          </a:r>
          <a:endParaRPr lang="ru-RU" sz="1000" kern="1200" dirty="0">
            <a:latin typeface="Constantia" pitchFamily="18" charset="0"/>
          </a:endParaRPr>
        </a:p>
      </dsp:txBody>
      <dsp:txXfrm>
        <a:off x="4691277" y="1437486"/>
        <a:ext cx="3581804" cy="39750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07.02.2022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a:p>
        </p:txBody>
      </p:sp>
    </p:spTree>
    <p:extLst>
      <p:ext uri="{BB962C8B-B14F-4D97-AF65-F5344CB8AC3E}">
        <p14:creationId xmlns=""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07.02.2022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3668" y="2816932"/>
            <a:ext cx="5976664" cy="1224136"/>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Tree>
    <p:extLst>
      <p:ext uri="{BB962C8B-B14F-4D97-AF65-F5344CB8AC3E}">
        <p14:creationId xmlns="" xmlns:p14="http://schemas.microsoft.com/office/powerpoint/2010/main" val="2515642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1">
                    <a:lumMod val="75000"/>
                  </a:schemeClr>
                </a:solidFill>
              </a:defRPr>
            </a:lvl1pPr>
          </a:lstStyle>
          <a:p>
            <a:endParaRPr lang="ru-RU"/>
          </a:p>
        </p:txBody>
      </p:sp>
    </p:spTree>
    <p:extLst>
      <p:ext uri="{BB962C8B-B14F-4D97-AF65-F5344CB8AC3E}">
        <p14:creationId xmlns="" xmlns:p14="http://schemas.microsoft.com/office/powerpoint/2010/main" val="1078804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1">
                    <a:lumMod val="75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2983695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51520" y="587593"/>
            <a:ext cx="8712968" cy="118522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6" name="Текст 2"/>
          <p:cNvSpPr>
            <a:spLocks noGrp="1"/>
          </p:cNvSpPr>
          <p:nvPr>
            <p:ph idx="1"/>
          </p:nvPr>
        </p:nvSpPr>
        <p:spPr>
          <a:xfrm>
            <a:off x="251520" y="1988840"/>
            <a:ext cx="8784976" cy="374441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 xmlns:p14="http://schemas.microsoft.com/office/powerpoint/2010/main" val="1543014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1">
                    <a:lumMod val="7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Tree>
    <p:extLst>
      <p:ext uri="{BB962C8B-B14F-4D97-AF65-F5344CB8AC3E}">
        <p14:creationId xmlns="" xmlns:p14="http://schemas.microsoft.com/office/powerpoint/2010/main" val="2026654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 xmlns:p14="http://schemas.microsoft.com/office/powerpoint/2010/main" val="3891339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1">
                    <a:lumMod val="75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1">
                    <a:lumMod val="75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 xmlns:p14="http://schemas.microsoft.com/office/powerpoint/2010/main" val="1659933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smtClean="0"/>
              <a:t>Образец заголовка</a:t>
            </a:r>
            <a:endParaRPr lang="ru-RU" dirty="0"/>
          </a:p>
        </p:txBody>
      </p:sp>
    </p:spTree>
    <p:extLst>
      <p:ext uri="{BB962C8B-B14F-4D97-AF65-F5344CB8AC3E}">
        <p14:creationId xmlns="" xmlns:p14="http://schemas.microsoft.com/office/powerpoint/2010/main" val="217245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1595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1">
                    <a:lumMod val="75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1">
                    <a:lumMod val="75000"/>
                  </a:schemeClr>
                </a:solidFill>
              </a:defRPr>
            </a:lvl1pPr>
            <a:lvl2pPr>
              <a:defRPr sz="2800">
                <a:solidFill>
                  <a:schemeClr val="accent1">
                    <a:lumMod val="75000"/>
                  </a:schemeClr>
                </a:solidFill>
              </a:defRPr>
            </a:lvl2pPr>
            <a:lvl3pPr>
              <a:defRPr sz="2400">
                <a:solidFill>
                  <a:schemeClr val="accent1">
                    <a:lumMod val="75000"/>
                  </a:schemeClr>
                </a:solidFill>
              </a:defRPr>
            </a:lvl3pPr>
            <a:lvl4pPr>
              <a:defRPr sz="2000">
                <a:solidFill>
                  <a:schemeClr val="accent1">
                    <a:lumMod val="75000"/>
                  </a:schemeClr>
                </a:solidFill>
              </a:defRPr>
            </a:lvl4pPr>
            <a:lvl5pPr>
              <a:defRPr sz="2000">
                <a:solidFill>
                  <a:schemeClr val="accent1">
                    <a:lumMod val="75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345489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758605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87593"/>
            <a:ext cx="8712968" cy="118522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1520" y="1988840"/>
            <a:ext cx="8784976" cy="374441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7" name="Рисунок 6">
            <a:hlinkClick r:id="rId14"/>
          </p:cNvPr>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8640"/>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Муниципальное бюджетное дошкольное образовательное учреждение </a:t>
            </a:r>
          </a:p>
          <a:p>
            <a:pPr algn="ct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Сакмарский</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детский сад «Берёзка»</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899592" y="2348880"/>
            <a:ext cx="7488832"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tx1">
                      <a:lumMod val="95000"/>
                      <a:lumOff val="5000"/>
                    </a:schemeClr>
                  </a:solidFill>
                </a:ln>
                <a:solidFill>
                  <a:schemeClr val="accent3"/>
                </a:solidFill>
                <a:effectLst/>
              </a:rPr>
              <a:t>МОЯ ПЕДАГОГИЧЕСКАЯ </a:t>
            </a:r>
            <a:br>
              <a:rPr lang="ru-RU" sz="5400" b="1" cap="none" spc="0" dirty="0" smtClean="0">
                <a:ln>
                  <a:solidFill>
                    <a:schemeClr val="tx1">
                      <a:lumMod val="95000"/>
                      <a:lumOff val="5000"/>
                    </a:schemeClr>
                  </a:solidFill>
                </a:ln>
                <a:solidFill>
                  <a:schemeClr val="accent3"/>
                </a:solidFill>
                <a:effectLst/>
              </a:rPr>
            </a:br>
            <a:r>
              <a:rPr lang="ru-RU" sz="5400" b="1" cap="none" spc="0" dirty="0" smtClean="0">
                <a:ln>
                  <a:solidFill>
                    <a:schemeClr val="tx1">
                      <a:lumMod val="95000"/>
                      <a:lumOff val="5000"/>
                    </a:schemeClr>
                  </a:solidFill>
                </a:ln>
                <a:solidFill>
                  <a:schemeClr val="accent3"/>
                </a:solidFill>
                <a:effectLst/>
              </a:rPr>
              <a:t>НАХОДКА</a:t>
            </a:r>
            <a:endParaRPr lang="ru-RU" sz="5400" b="1" cap="none" spc="0" dirty="0">
              <a:ln>
                <a:solidFill>
                  <a:schemeClr val="tx1">
                    <a:lumMod val="95000"/>
                    <a:lumOff val="5000"/>
                  </a:schemeClr>
                </a:solidFill>
              </a:ln>
              <a:solidFill>
                <a:schemeClr val="accent3"/>
              </a:solidFill>
              <a:effectLst/>
            </a:endParaRPr>
          </a:p>
        </p:txBody>
      </p:sp>
      <p:sp>
        <p:nvSpPr>
          <p:cNvPr id="9" name="Прямоугольник 8"/>
          <p:cNvSpPr/>
          <p:nvPr/>
        </p:nvSpPr>
        <p:spPr>
          <a:xfrm>
            <a:off x="1907704" y="5301208"/>
            <a:ext cx="723629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Подготовила: воспитатель Белова Т.Н.</a:t>
            </a:r>
          </a:p>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высшая квалификационная категория</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857870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879103"/>
            <a:ext cx="828092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Результативность использования мэджик – боксов заключается в том, что они помогают быстро и эффективно усвоить новую информацию и закрепить изученное в занимательно-игровой форме. Эти </a:t>
            </a:r>
            <a:r>
              <a:rPr lang="ru-RU" sz="2400" b="1" dirty="0" smtClean="0">
                <a:solidFill>
                  <a:srgbClr val="002060"/>
                </a:solidFill>
                <a:latin typeface="Constantia" pitchFamily="18" charset="0"/>
                <a:ea typeface="Times New Roman" pitchFamily="18" charset="0"/>
                <a:cs typeface="Arial" pitchFamily="34" charset="0"/>
              </a:rPr>
              <a:t>дидактические</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 пособия имеют яркое оформление, четкую структуру и в идеале разрабатываются специально под конкретного ребенка с его уровнем знаний. Данный вид деятельности обеспечивает игровую, познавательную, исследовательскую и творческую деятельность учащихся, в результате которой ребёнок может сам собирать и организовывать информацию, выбирать задания, которые ему под силу.</a:t>
            </a:r>
            <a:endParaRPr kumimoji="0" lang="ru-RU" sz="2400" b="1" i="0" u="none" strike="noStrike" cap="none" normalizeH="0" baseline="0" dirty="0" smtClean="0">
              <a:ln>
                <a:noFill/>
              </a:ln>
              <a:solidFill>
                <a:srgbClr val="002060"/>
              </a:solidFill>
              <a:effectLst/>
              <a:latin typeface="Constantia" pitchFamily="18" charset="0"/>
              <a:cs typeface="Arial" pitchFamily="34"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51520" y="950531"/>
            <a:ext cx="856895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2339975" algn="l"/>
              </a:tabLst>
            </a:pP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Главная ценность бокса заключается в том, что он позволяет ребенку быть соучастником всего процесса, на любом из его этапов, отвечая всем требованиям ФГОС ДО к предметно-развивающей среде:</a:t>
            </a:r>
          </a:p>
          <a:p>
            <a:pPr marL="0" marR="0" lvl="0" indent="539750" algn="just" defTabSz="914400" rtl="0" eaLnBrk="1" fontAlgn="base" latinLnBrk="0" hangingPunct="1">
              <a:lnSpc>
                <a:spcPct val="100000"/>
              </a:lnSpc>
              <a:spcBef>
                <a:spcPct val="0"/>
              </a:spcBef>
              <a:spcAft>
                <a:spcPct val="0"/>
              </a:spcAft>
              <a:buClrTx/>
              <a:buSzTx/>
              <a:buFontTx/>
              <a:buNone/>
              <a:tabLst>
                <a:tab pos="2339975" algn="l"/>
              </a:tabLst>
            </a:pPr>
            <a:endParaRPr kumimoji="0" lang="ru-RU" sz="8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1900" b="1" i="0" u="none" strike="noStrike" cap="none" normalizeH="0" baseline="0" dirty="0" err="1" smtClean="0">
                <a:ln>
                  <a:noFill/>
                </a:ln>
                <a:solidFill>
                  <a:srgbClr val="002060"/>
                </a:solidFill>
                <a:effectLst/>
                <a:latin typeface="Constantia" pitchFamily="18" charset="0"/>
                <a:ea typeface="Times New Roman" pitchFamily="18" charset="0"/>
                <a:cs typeface="Arial" pitchFamily="34" charset="0"/>
              </a:rPr>
              <a:t>полифункционален</a:t>
            </a: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 способствует развитию творчества, воображения</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8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пригоден к использованию одновременно группой детей </a:t>
            </a:r>
            <a:r>
              <a:rPr kumimoji="0" lang="ru-RU" sz="1900" b="1" i="1"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(в том числе с участием взрослого как играющего партнера)</a:t>
            </a: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8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обладает дидактическими свойствами, несет в себе способы ознакомления с цветом, формой и т. д. ;</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8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является средством художественно-эстетического развития ребенка, приобщает его к миру искусства;</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8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вариативен </a:t>
            </a:r>
            <a:r>
              <a:rPr kumimoji="0" lang="ru-RU" sz="1900" b="1" i="1"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(есть несколько вариантов использования каждой его части)</a:t>
            </a: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8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19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его структура и содержание доступны детям дошкольного возраста</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8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732183"/>
            <a:ext cx="449999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08000" marR="0" lvl="0" indent="539750" algn="just" defTabSz="914400" rtl="0" eaLnBrk="1" fontAlgn="base" latinLnBrk="0" hangingPunct="1">
              <a:lnSpc>
                <a:spcPct val="100000"/>
              </a:lnSpc>
              <a:spcBef>
                <a:spcPct val="0"/>
              </a:spcBef>
              <a:spcAft>
                <a:spcPct val="0"/>
              </a:spcAft>
              <a:buClrTx/>
              <a:buSzTx/>
              <a:buFontTx/>
              <a:buNone/>
              <a:tabLst>
                <a:tab pos="2339975" algn="l"/>
              </a:tabLst>
            </a:pPr>
            <a:r>
              <a:rPr kumimoji="0" lang="ru-RU" sz="20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Мэджик - боксы - это самодельная коробка или можно сказать подобие кейса, с различным набором материалов на определенную тему. Все материалы из мэджик – бокса расположены в различных окошках, домиках и кармашках, в них находятся различные детали, которые ребенок может доставать, перекладывать, складывать по своему усмотрению. Мэджик - бокс помогает изучить и закрепить пройденный материал. Данную методику можно применять в любой образовательной области.</a:t>
            </a:r>
            <a:endParaRPr kumimoji="0" lang="ru-RU" sz="2000" b="1" i="0" u="none" strike="noStrike" cap="none" normalizeH="0" baseline="0" dirty="0" smtClean="0">
              <a:ln>
                <a:noFill/>
              </a:ln>
              <a:solidFill>
                <a:srgbClr val="002060"/>
              </a:solidFill>
              <a:effectLst/>
              <a:latin typeface="Constantia" pitchFamily="18" charset="0"/>
              <a:cs typeface="Arial" pitchFamily="34" charset="0"/>
            </a:endParaRPr>
          </a:p>
        </p:txBody>
      </p:sp>
      <p:pic>
        <p:nvPicPr>
          <p:cNvPr id="4" name="Рисунок 3" descr="IMG_20220127_210144.jpg"/>
          <p:cNvPicPr>
            <a:picLocks noChangeAspect="1"/>
          </p:cNvPicPr>
          <p:nvPr/>
        </p:nvPicPr>
        <p:blipFill>
          <a:blip r:embed="rId2" cstate="print"/>
          <a:stretch>
            <a:fillRect/>
          </a:stretch>
        </p:blipFill>
        <p:spPr>
          <a:xfrm>
            <a:off x="4644008" y="1129260"/>
            <a:ext cx="4288975" cy="4378655"/>
          </a:xfrm>
          <a:prstGeom prst="rect">
            <a:avLst/>
          </a:prstGeom>
          <a:ln>
            <a:noFill/>
          </a:ln>
          <a:effectLst>
            <a:softEdge rad="112500"/>
          </a:effectLst>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24744"/>
            <a:ext cx="9144000" cy="1323439"/>
          </a:xfrm>
          <a:prstGeom prst="rect">
            <a:avLst/>
          </a:prstGeom>
          <a:noFill/>
        </p:spPr>
        <p:txBody>
          <a:bodyPr wrap="square" rtlCol="0">
            <a:spAutoFit/>
          </a:bodyPr>
          <a:lstStyle/>
          <a:p>
            <a:pPr algn="ctr"/>
            <a:r>
              <a:rPr lang="ru-RU" sz="2000" b="1" dirty="0" smtClean="0">
                <a:solidFill>
                  <a:srgbClr val="002060"/>
                </a:solidFill>
                <a:latin typeface="Constantia" pitchFamily="18" charset="0"/>
              </a:rPr>
              <a:t>Использовать в своей педагогической практике </a:t>
            </a:r>
            <a:r>
              <a:rPr lang="ru-RU" sz="2000" b="1" dirty="0" err="1" smtClean="0">
                <a:solidFill>
                  <a:srgbClr val="002060"/>
                </a:solidFill>
                <a:latin typeface="Constantia" pitchFamily="18" charset="0"/>
              </a:rPr>
              <a:t>мэджик-боксы</a:t>
            </a:r>
            <a:r>
              <a:rPr lang="ru-RU" sz="2000" b="1" dirty="0" smtClean="0">
                <a:solidFill>
                  <a:srgbClr val="002060"/>
                </a:solidFill>
                <a:latin typeface="Constantia" pitchFamily="18" charset="0"/>
              </a:rPr>
              <a:t> я начала несколько лет назад. С помощью них закрепляли знания с детьми старшего дошкольного возраста по таким темам, как «Космос», «Планета Земля», «Осень», «Профессии», «Детский сад»</a:t>
            </a:r>
            <a:endParaRPr lang="ru-RU" sz="2000" b="1" dirty="0">
              <a:solidFill>
                <a:srgbClr val="002060"/>
              </a:solidFill>
              <a:latin typeface="Constantia" pitchFamily="18" charset="0"/>
            </a:endParaRPr>
          </a:p>
        </p:txBody>
      </p:sp>
      <p:pic>
        <p:nvPicPr>
          <p:cNvPr id="6" name="Рисунок 5" descr="IMG_20220118_110830.jpg"/>
          <p:cNvPicPr>
            <a:picLocks noChangeAspect="1"/>
          </p:cNvPicPr>
          <p:nvPr/>
        </p:nvPicPr>
        <p:blipFill>
          <a:blip r:embed="rId2" cstate="print"/>
          <a:stretch>
            <a:fillRect/>
          </a:stretch>
        </p:blipFill>
        <p:spPr>
          <a:xfrm>
            <a:off x="179512" y="2924944"/>
            <a:ext cx="4187958" cy="3140968"/>
          </a:xfrm>
          <a:prstGeom prst="rect">
            <a:avLst/>
          </a:prstGeom>
          <a:ln>
            <a:noFill/>
          </a:ln>
          <a:effectLst>
            <a:softEdge rad="112500"/>
          </a:effectLst>
        </p:spPr>
      </p:pic>
      <p:pic>
        <p:nvPicPr>
          <p:cNvPr id="7" name="Рисунок 6" descr="IMG_20220127_101157.jpg"/>
          <p:cNvPicPr>
            <a:picLocks noChangeAspect="1"/>
          </p:cNvPicPr>
          <p:nvPr/>
        </p:nvPicPr>
        <p:blipFill>
          <a:blip r:embed="rId3" cstate="print"/>
          <a:stretch>
            <a:fillRect/>
          </a:stretch>
        </p:blipFill>
        <p:spPr>
          <a:xfrm>
            <a:off x="4716016" y="2924944"/>
            <a:ext cx="4211960" cy="3158970"/>
          </a:xfrm>
          <a:prstGeom prst="rect">
            <a:avLst/>
          </a:prstGeom>
          <a:ln>
            <a:noFill/>
          </a:ln>
          <a:effectLst>
            <a:softEdge rad="112500"/>
          </a:effectLst>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908720"/>
            <a:ext cx="8784976" cy="1631216"/>
          </a:xfrm>
          <a:prstGeom prst="rect">
            <a:avLst/>
          </a:prstGeom>
          <a:noFill/>
        </p:spPr>
        <p:txBody>
          <a:bodyPr wrap="square" rtlCol="0">
            <a:spAutoFit/>
          </a:bodyPr>
          <a:lstStyle/>
          <a:p>
            <a:pPr algn="ctr"/>
            <a:r>
              <a:rPr lang="ru-RU" sz="2000" b="1" dirty="0" smtClean="0">
                <a:solidFill>
                  <a:srgbClr val="002060"/>
                </a:solidFill>
                <a:latin typeface="Constantia" pitchFamily="18" charset="0"/>
              </a:rPr>
              <a:t>Использование дидактических игр детьми широко используется для сенсорного развития детей. </a:t>
            </a:r>
          </a:p>
          <a:p>
            <a:pPr algn="ctr"/>
            <a:r>
              <a:rPr lang="ru-RU" sz="2000" b="1" dirty="0" smtClean="0">
                <a:solidFill>
                  <a:srgbClr val="002060"/>
                </a:solidFill>
                <a:latin typeface="Constantia" pitchFamily="18" charset="0"/>
              </a:rPr>
              <a:t>Сенсорными считаются те игры, которые помогают детям получить чувственные ощущения: зрительные и слуховые, тактильные и двигательные, обонятельные и вкусовые</a:t>
            </a:r>
            <a:endParaRPr lang="ru-RU" sz="2000" b="1" dirty="0">
              <a:solidFill>
                <a:srgbClr val="002060"/>
              </a:solidFill>
              <a:latin typeface="Constantia" pitchFamily="18" charset="0"/>
            </a:endParaRPr>
          </a:p>
        </p:txBody>
      </p:sp>
      <p:pic>
        <p:nvPicPr>
          <p:cNvPr id="7" name="Рисунок 6" descr="2017-09-03 17-33-48 (37).JPG"/>
          <p:cNvPicPr>
            <a:picLocks noChangeAspect="1"/>
          </p:cNvPicPr>
          <p:nvPr/>
        </p:nvPicPr>
        <p:blipFill>
          <a:blip r:embed="rId2" cstate="print"/>
          <a:stretch>
            <a:fillRect/>
          </a:stretch>
        </p:blipFill>
        <p:spPr>
          <a:xfrm>
            <a:off x="0" y="2492897"/>
            <a:ext cx="3347864" cy="1883174"/>
          </a:xfrm>
          <a:prstGeom prst="rect">
            <a:avLst/>
          </a:prstGeom>
          <a:ln>
            <a:noFill/>
          </a:ln>
          <a:effectLst>
            <a:softEdge rad="112500"/>
          </a:effectLst>
        </p:spPr>
      </p:pic>
      <p:pic>
        <p:nvPicPr>
          <p:cNvPr id="8" name="Рисунок 7" descr="2017-09-03 17-33-48 (38).JPG"/>
          <p:cNvPicPr>
            <a:picLocks noChangeAspect="1"/>
          </p:cNvPicPr>
          <p:nvPr/>
        </p:nvPicPr>
        <p:blipFill>
          <a:blip r:embed="rId3" cstate="print"/>
          <a:stretch>
            <a:fillRect/>
          </a:stretch>
        </p:blipFill>
        <p:spPr>
          <a:xfrm>
            <a:off x="5724128" y="2492896"/>
            <a:ext cx="3419872" cy="1923678"/>
          </a:xfrm>
          <a:prstGeom prst="rect">
            <a:avLst/>
          </a:prstGeom>
          <a:ln>
            <a:noFill/>
          </a:ln>
          <a:effectLst>
            <a:softEdge rad="112500"/>
          </a:effectLst>
        </p:spPr>
      </p:pic>
      <p:pic>
        <p:nvPicPr>
          <p:cNvPr id="9" name="Рисунок 8" descr="20171002_104646.jpg"/>
          <p:cNvPicPr>
            <a:picLocks noChangeAspect="1"/>
          </p:cNvPicPr>
          <p:nvPr/>
        </p:nvPicPr>
        <p:blipFill>
          <a:blip r:embed="rId4" cstate="print"/>
          <a:stretch>
            <a:fillRect/>
          </a:stretch>
        </p:blipFill>
        <p:spPr>
          <a:xfrm>
            <a:off x="2771800" y="4077072"/>
            <a:ext cx="3600400" cy="2025225"/>
          </a:xfrm>
          <a:prstGeom prst="rect">
            <a:avLst/>
          </a:prstGeom>
          <a:ln>
            <a:noFill/>
          </a:ln>
          <a:effectLst>
            <a:softEdge rad="112500"/>
          </a:effectLst>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56792"/>
            <a:ext cx="3816424" cy="3785652"/>
          </a:xfrm>
          <a:prstGeom prst="rect">
            <a:avLst/>
          </a:prstGeom>
        </p:spPr>
        <p:txBody>
          <a:bodyPr wrap="square">
            <a:spAutoFit/>
          </a:bodyPr>
          <a:lstStyle/>
          <a:p>
            <a:pPr algn="ctr"/>
            <a:r>
              <a:rPr lang="ru-RU" sz="2400" b="1" dirty="0" smtClean="0">
                <a:solidFill>
                  <a:srgbClr val="002060"/>
                </a:solidFill>
                <a:latin typeface="Constantia" pitchFamily="18" charset="0"/>
              </a:rPr>
              <a:t>Например, применяемое</a:t>
            </a:r>
            <a:r>
              <a:rPr lang="ru-RU" sz="2400" b="1" dirty="0" smtClean="0">
                <a:solidFill>
                  <a:srgbClr val="002060"/>
                </a:solidFill>
                <a:latin typeface="Constantia" pitchFamily="18" charset="0"/>
              </a:rPr>
              <a:t>  </a:t>
            </a:r>
            <a:r>
              <a:rPr lang="ru-RU" sz="2400" b="1" dirty="0" smtClean="0">
                <a:solidFill>
                  <a:srgbClr val="002060"/>
                </a:solidFill>
                <a:latin typeface="Constantia" pitchFamily="18" charset="0"/>
              </a:rPr>
              <a:t>мною дидактическое пособие Мэджик – бокс «Веселая сенсорика» позволяет соединить в комплексе дидактические игры, направленные на сенсорное воспитание ребенка. </a:t>
            </a:r>
            <a:endParaRPr lang="ru-RU" sz="2400" b="1" dirty="0">
              <a:solidFill>
                <a:srgbClr val="002060"/>
              </a:solidFill>
              <a:latin typeface="Constantia" pitchFamily="18" charset="0"/>
            </a:endParaRPr>
          </a:p>
        </p:txBody>
      </p:sp>
      <p:pic>
        <p:nvPicPr>
          <p:cNvPr id="3" name="Рисунок 2" descr="IMG_20220127_210302.jpg"/>
          <p:cNvPicPr>
            <a:picLocks noChangeAspect="1"/>
          </p:cNvPicPr>
          <p:nvPr/>
        </p:nvPicPr>
        <p:blipFill>
          <a:blip r:embed="rId2" cstate="print"/>
          <a:stretch>
            <a:fillRect/>
          </a:stretch>
        </p:blipFill>
        <p:spPr>
          <a:xfrm>
            <a:off x="4355976" y="1124744"/>
            <a:ext cx="4597459" cy="4305697"/>
          </a:xfrm>
          <a:prstGeom prst="rect">
            <a:avLst/>
          </a:prstGeom>
          <a:ln>
            <a:noFill/>
          </a:ln>
          <a:effectLst>
            <a:softEdge rad="112500"/>
          </a:effectLst>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0728"/>
            <a:ext cx="3923928" cy="4693593"/>
          </a:xfrm>
          <a:prstGeom prst="rect">
            <a:avLst/>
          </a:prstGeom>
        </p:spPr>
        <p:txBody>
          <a:bodyPr wrap="square">
            <a:spAutoFit/>
          </a:bodyPr>
          <a:lstStyle/>
          <a:p>
            <a:pPr algn="ctr"/>
            <a:r>
              <a:rPr lang="ru-RU" sz="2300" b="1" dirty="0" smtClean="0">
                <a:solidFill>
                  <a:srgbClr val="002060"/>
                </a:solidFill>
                <a:latin typeface="Constantia" pitchFamily="18" charset="0"/>
              </a:rPr>
              <a:t>Пособие представляет собой коробку,  на гранях которой имеются кармашки, в которых собраны разнообразные дидактические игры. </a:t>
            </a:r>
          </a:p>
          <a:p>
            <a:pPr algn="ctr"/>
            <a:r>
              <a:rPr lang="ru-RU" sz="2300" b="1" dirty="0" smtClean="0">
                <a:solidFill>
                  <a:srgbClr val="002060"/>
                </a:solidFill>
                <a:latin typeface="Constantia" pitchFamily="18" charset="0"/>
              </a:rPr>
              <a:t>Содержание </a:t>
            </a:r>
            <a:r>
              <a:rPr lang="ru-RU" sz="2300" b="1" dirty="0" err="1" smtClean="0">
                <a:solidFill>
                  <a:srgbClr val="002060"/>
                </a:solidFill>
                <a:latin typeface="Constantia" pitchFamily="18" charset="0"/>
              </a:rPr>
              <a:t>мэджик-бокса</a:t>
            </a:r>
            <a:r>
              <a:rPr lang="ru-RU" sz="2300" b="1" dirty="0" smtClean="0">
                <a:solidFill>
                  <a:srgbClr val="002060"/>
                </a:solidFill>
                <a:latin typeface="Constantia" pitchFamily="18" charset="0"/>
              </a:rPr>
              <a:t> со временем можно дополнять и усложнять, в зависимости от уровня сформированности сенсорных способностей детей</a:t>
            </a:r>
            <a:endParaRPr lang="ru-RU" sz="2300" b="1" dirty="0">
              <a:solidFill>
                <a:srgbClr val="002060"/>
              </a:solidFill>
              <a:latin typeface="Constantia" pitchFamily="18" charset="0"/>
            </a:endParaRPr>
          </a:p>
        </p:txBody>
      </p:sp>
      <p:pic>
        <p:nvPicPr>
          <p:cNvPr id="3" name="Рисунок 2" descr="IMG_20220202_140413.jpg"/>
          <p:cNvPicPr>
            <a:picLocks noChangeAspect="1"/>
          </p:cNvPicPr>
          <p:nvPr/>
        </p:nvPicPr>
        <p:blipFill>
          <a:blip r:embed="rId2" cstate="print"/>
          <a:stretch>
            <a:fillRect/>
          </a:stretch>
        </p:blipFill>
        <p:spPr>
          <a:xfrm>
            <a:off x="3995936" y="908720"/>
            <a:ext cx="4752320" cy="4815277"/>
          </a:xfrm>
          <a:prstGeom prst="rect">
            <a:avLst/>
          </a:prstGeom>
          <a:ln>
            <a:noFill/>
          </a:ln>
          <a:effectLst>
            <a:softEdge rad="112500"/>
          </a:effectLst>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144000" cy="5139869"/>
          </a:xfrm>
          <a:prstGeom prst="rect">
            <a:avLst/>
          </a:prstGeom>
        </p:spPr>
        <p:txBody>
          <a:bodyPr wrap="square">
            <a:spAutoFit/>
          </a:bodyPr>
          <a:lstStyle/>
          <a:p>
            <a:pPr marL="180000"/>
            <a:r>
              <a:rPr lang="ru-RU" sz="2000" b="1" dirty="0" smtClean="0">
                <a:solidFill>
                  <a:srgbClr val="002060"/>
                </a:solidFill>
                <a:latin typeface="Constantia" pitchFamily="18" charset="0"/>
              </a:rPr>
              <a:t>Дидактическое пособие Мэджик – бокс «Веселая сенсорика» предназначено:</a:t>
            </a:r>
          </a:p>
          <a:p>
            <a:pPr marL="180000"/>
            <a:endParaRPr lang="ru-RU" sz="800" b="1" dirty="0" smtClean="0">
              <a:solidFill>
                <a:srgbClr val="002060"/>
              </a:solidFill>
              <a:latin typeface="Constantia" pitchFamily="18" charset="0"/>
            </a:endParaRPr>
          </a:p>
          <a:p>
            <a:pPr marL="180000" lvl="0">
              <a:buFont typeface="Wingdings" pitchFamily="2" charset="2"/>
              <a:buChar char="Ø"/>
            </a:pPr>
            <a:r>
              <a:rPr lang="ru-RU" sz="2000" b="1" dirty="0" smtClean="0">
                <a:solidFill>
                  <a:srgbClr val="002060"/>
                </a:solidFill>
                <a:latin typeface="Constantia" pitchFamily="18" charset="0"/>
              </a:rPr>
              <a:t>для стимуляции сенсорных функций (зрение, осязание, слух,  и т. д.);</a:t>
            </a:r>
          </a:p>
          <a:p>
            <a:pPr marL="180000" lvl="0"/>
            <a:endParaRPr lang="ru-RU" sz="800" b="1" dirty="0" smtClean="0">
              <a:solidFill>
                <a:srgbClr val="002060"/>
              </a:solidFill>
              <a:latin typeface="Constantia" pitchFamily="18" charset="0"/>
            </a:endParaRPr>
          </a:p>
          <a:p>
            <a:pPr marL="180000" lvl="0">
              <a:buFont typeface="Wingdings" pitchFamily="2" charset="2"/>
              <a:buChar char="Ø"/>
            </a:pPr>
            <a:r>
              <a:rPr lang="ru-RU" sz="2000" b="1" dirty="0" smtClean="0">
                <a:solidFill>
                  <a:srgbClr val="002060"/>
                </a:solidFill>
                <a:latin typeface="Constantia" pitchFamily="18" charset="0"/>
              </a:rPr>
              <a:t>развития мелкой моторики, стимуляции двигательной активности;</a:t>
            </a:r>
          </a:p>
          <a:p>
            <a:pPr marL="180000" lvl="0"/>
            <a:endParaRPr lang="ru-RU" sz="800" b="1" dirty="0" smtClean="0">
              <a:solidFill>
                <a:srgbClr val="002060"/>
              </a:solidFill>
              <a:latin typeface="Constantia" pitchFamily="18" charset="0"/>
            </a:endParaRPr>
          </a:p>
          <a:p>
            <a:pPr marL="180000" lvl="0">
              <a:buFont typeface="Wingdings" pitchFamily="2" charset="2"/>
              <a:buChar char="Ø"/>
            </a:pPr>
            <a:r>
              <a:rPr lang="ru-RU" sz="2000" b="1" dirty="0" smtClean="0">
                <a:solidFill>
                  <a:srgbClr val="002060"/>
                </a:solidFill>
                <a:latin typeface="Constantia" pitchFamily="18" charset="0"/>
              </a:rPr>
              <a:t>снятия мышечного и психоэмоционального напряжения, достижения состояния релаксации и комфортного самочувствия детей;</a:t>
            </a:r>
          </a:p>
          <a:p>
            <a:pPr marL="180000" lvl="0"/>
            <a:endParaRPr lang="ru-RU" sz="800" b="1" dirty="0" smtClean="0">
              <a:solidFill>
                <a:srgbClr val="002060"/>
              </a:solidFill>
              <a:latin typeface="Constantia" pitchFamily="18" charset="0"/>
            </a:endParaRPr>
          </a:p>
          <a:p>
            <a:pPr marL="180000" lvl="0">
              <a:buFont typeface="Wingdings" pitchFamily="2" charset="2"/>
              <a:buChar char="Ø"/>
            </a:pPr>
            <a:r>
              <a:rPr lang="ru-RU" sz="2000" b="1" dirty="0" smtClean="0">
                <a:solidFill>
                  <a:srgbClr val="002060"/>
                </a:solidFill>
                <a:latin typeface="Constantia" pitchFamily="18" charset="0"/>
              </a:rPr>
              <a:t>создания положительного эмоционального фона, повышения работоспособности ребенка;</a:t>
            </a:r>
          </a:p>
          <a:p>
            <a:pPr marL="180000" lvl="0"/>
            <a:endParaRPr lang="ru-RU" sz="800" b="1" dirty="0" smtClean="0">
              <a:solidFill>
                <a:srgbClr val="002060"/>
              </a:solidFill>
              <a:latin typeface="Constantia" pitchFamily="18" charset="0"/>
            </a:endParaRPr>
          </a:p>
          <a:p>
            <a:pPr marL="180000" lvl="0">
              <a:buFont typeface="Wingdings" pitchFamily="2" charset="2"/>
              <a:buChar char="Ø"/>
            </a:pPr>
            <a:r>
              <a:rPr lang="ru-RU" sz="2000" b="1" dirty="0" smtClean="0">
                <a:solidFill>
                  <a:srgbClr val="002060"/>
                </a:solidFill>
                <a:latin typeface="Constantia" pitchFamily="18" charset="0"/>
              </a:rPr>
              <a:t>активизации когнитивных процессов (мышления, внимания, восприятия, памяти);</a:t>
            </a:r>
          </a:p>
          <a:p>
            <a:pPr marL="180000" lvl="0"/>
            <a:endParaRPr lang="ru-RU" sz="800" b="1" dirty="0" smtClean="0">
              <a:solidFill>
                <a:srgbClr val="002060"/>
              </a:solidFill>
              <a:latin typeface="Constantia" pitchFamily="18" charset="0"/>
            </a:endParaRPr>
          </a:p>
          <a:p>
            <a:pPr marL="180000" lvl="0">
              <a:buFont typeface="Wingdings" pitchFamily="2" charset="2"/>
              <a:buChar char="Ø"/>
            </a:pPr>
            <a:r>
              <a:rPr lang="ru-RU" sz="2000" b="1" dirty="0" smtClean="0">
                <a:solidFill>
                  <a:srgbClr val="002060"/>
                </a:solidFill>
                <a:latin typeface="Constantia" pitchFamily="18" charset="0"/>
              </a:rPr>
              <a:t>повышения мотивации к самостоятельной и экспериментальной деятельности дошкольников.</a:t>
            </a:r>
            <a:endParaRPr lang="ru-RU" sz="2000"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80728"/>
            <a:ext cx="9144001" cy="969496"/>
          </a:xfrm>
          <a:prstGeom prst="rect">
            <a:avLst/>
          </a:prstGeom>
          <a:noFill/>
        </p:spPr>
        <p:txBody>
          <a:bodyPr wrap="square" rtlCol="0">
            <a:spAutoFit/>
          </a:bodyPr>
          <a:lstStyle/>
          <a:p>
            <a:pPr algn="ctr"/>
            <a:r>
              <a:rPr lang="ru-RU" sz="1900" b="1" dirty="0" smtClean="0">
                <a:solidFill>
                  <a:srgbClr val="002060"/>
                </a:solidFill>
                <a:latin typeface="Constantia" pitchFamily="18" charset="0"/>
              </a:rPr>
              <a:t>Дидактическое пособие я использую в педагогическом процессе, как в образовательной деятельности , так и </a:t>
            </a:r>
            <a:r>
              <a:rPr lang="ru-RU" sz="1900" b="1" dirty="0" smtClean="0">
                <a:solidFill>
                  <a:srgbClr val="002060"/>
                </a:solidFill>
                <a:latin typeface="Constantia" pitchFamily="18" charset="0"/>
              </a:rPr>
              <a:t>в самостоятельной </a:t>
            </a:r>
            <a:r>
              <a:rPr lang="ru-RU" sz="1900" b="1" dirty="0" smtClean="0">
                <a:solidFill>
                  <a:srgbClr val="002060"/>
                </a:solidFill>
                <a:latin typeface="Constantia" pitchFamily="18" charset="0"/>
              </a:rPr>
              <a:t>игровой и поисково-экспериментальной деятельности детей. </a:t>
            </a:r>
            <a:endParaRPr lang="ru-RU" sz="1900" b="1" dirty="0">
              <a:solidFill>
                <a:srgbClr val="002060"/>
              </a:solidFill>
              <a:latin typeface="Constantia" pitchFamily="18" charset="0"/>
            </a:endParaRPr>
          </a:p>
        </p:txBody>
      </p:sp>
      <p:pic>
        <p:nvPicPr>
          <p:cNvPr id="4" name="Рисунок 3" descr="IMG_20220127_103436.jpg"/>
          <p:cNvPicPr>
            <a:picLocks noChangeAspect="1"/>
          </p:cNvPicPr>
          <p:nvPr/>
        </p:nvPicPr>
        <p:blipFill>
          <a:blip r:embed="rId2" cstate="print"/>
          <a:stretch>
            <a:fillRect/>
          </a:stretch>
        </p:blipFill>
        <p:spPr>
          <a:xfrm>
            <a:off x="611560" y="1916832"/>
            <a:ext cx="2301720" cy="3068960"/>
          </a:xfrm>
          <a:prstGeom prst="rect">
            <a:avLst/>
          </a:prstGeom>
          <a:ln>
            <a:noFill/>
          </a:ln>
          <a:effectLst>
            <a:softEdge rad="112500"/>
          </a:effectLst>
        </p:spPr>
      </p:pic>
      <p:pic>
        <p:nvPicPr>
          <p:cNvPr id="5" name="Рисунок 4" descr="IMG_20220127_103612.jpg"/>
          <p:cNvPicPr>
            <a:picLocks noChangeAspect="1"/>
          </p:cNvPicPr>
          <p:nvPr/>
        </p:nvPicPr>
        <p:blipFill>
          <a:blip r:embed="rId3" cstate="print"/>
          <a:stretch>
            <a:fillRect/>
          </a:stretch>
        </p:blipFill>
        <p:spPr>
          <a:xfrm>
            <a:off x="3419872" y="1916832"/>
            <a:ext cx="2355726" cy="3140968"/>
          </a:xfrm>
          <a:prstGeom prst="rect">
            <a:avLst/>
          </a:prstGeom>
          <a:ln>
            <a:noFill/>
          </a:ln>
          <a:effectLst>
            <a:softEdge rad="112500"/>
          </a:effectLst>
        </p:spPr>
      </p:pic>
      <p:pic>
        <p:nvPicPr>
          <p:cNvPr id="6" name="Рисунок 5" descr="IMG_20220127_105040.jpg"/>
          <p:cNvPicPr>
            <a:picLocks noChangeAspect="1"/>
          </p:cNvPicPr>
          <p:nvPr/>
        </p:nvPicPr>
        <p:blipFill>
          <a:blip r:embed="rId4" cstate="print"/>
          <a:stretch>
            <a:fillRect/>
          </a:stretch>
        </p:blipFill>
        <p:spPr>
          <a:xfrm>
            <a:off x="6228184" y="1988840"/>
            <a:ext cx="2283718" cy="3044957"/>
          </a:xfrm>
          <a:prstGeom prst="rect">
            <a:avLst/>
          </a:prstGeom>
          <a:ln>
            <a:noFill/>
          </a:ln>
          <a:effectLst>
            <a:softEdge rad="112500"/>
          </a:effectLst>
        </p:spPr>
      </p:pic>
      <p:sp>
        <p:nvSpPr>
          <p:cNvPr id="7" name="Прямоугольник 6"/>
          <p:cNvSpPr/>
          <p:nvPr/>
        </p:nvSpPr>
        <p:spPr>
          <a:xfrm>
            <a:off x="0" y="5085184"/>
            <a:ext cx="9144000" cy="969496"/>
          </a:xfrm>
          <a:prstGeom prst="rect">
            <a:avLst/>
          </a:prstGeom>
        </p:spPr>
        <p:txBody>
          <a:bodyPr wrap="square">
            <a:spAutoFit/>
          </a:bodyPr>
          <a:lstStyle/>
          <a:p>
            <a:pPr algn="ctr"/>
            <a:r>
              <a:rPr lang="ru-RU" sz="1900" b="1" dirty="0" smtClean="0">
                <a:solidFill>
                  <a:srgbClr val="002060"/>
                </a:solidFill>
                <a:latin typeface="Constantia" pitchFamily="18" charset="0"/>
              </a:rPr>
              <a:t>Особое внимание уделяю подбору дидактических игр для этого пособия. </a:t>
            </a:r>
          </a:p>
          <a:p>
            <a:pPr algn="ctr"/>
            <a:r>
              <a:rPr lang="ru-RU" sz="1900" b="1" dirty="0" smtClean="0">
                <a:solidFill>
                  <a:srgbClr val="002060"/>
                </a:solidFill>
                <a:latin typeface="Constantia" pitchFamily="18" charset="0"/>
              </a:rPr>
              <a:t>Игры, расположенные в моем </a:t>
            </a:r>
            <a:r>
              <a:rPr lang="ru-RU" sz="1900" b="1" dirty="0" err="1" smtClean="0">
                <a:solidFill>
                  <a:srgbClr val="002060"/>
                </a:solidFill>
                <a:latin typeface="Constantia" pitchFamily="18" charset="0"/>
              </a:rPr>
              <a:t>мэджик-боксе</a:t>
            </a:r>
            <a:r>
              <a:rPr lang="ru-RU" sz="1900" b="1" dirty="0" smtClean="0">
                <a:solidFill>
                  <a:srgbClr val="002060"/>
                </a:solidFill>
                <a:latin typeface="Constantia" pitchFamily="18" charset="0"/>
              </a:rPr>
              <a:t>, можно разбить на несколько групп. </a:t>
            </a:r>
            <a:endParaRPr lang="ru-RU" sz="1900" dirty="0"/>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16832"/>
            <a:ext cx="8424936" cy="2677656"/>
          </a:xfrm>
          <a:prstGeom prst="rect">
            <a:avLst/>
          </a:prstGeom>
        </p:spPr>
        <p:txBody>
          <a:bodyPr wrap="square">
            <a:spAutoFit/>
          </a:bodyPr>
          <a:lstStyle/>
          <a:p>
            <a:pPr algn="ctr"/>
            <a:r>
              <a:rPr lang="ru-RU" sz="2400" b="1" dirty="0" smtClean="0">
                <a:solidFill>
                  <a:srgbClr val="002060"/>
                </a:solidFill>
                <a:latin typeface="Constantia" pitchFamily="18" charset="0"/>
              </a:rPr>
              <a:t>Игры первой группы, направлены на </a:t>
            </a:r>
            <a:r>
              <a:rPr lang="ru-RU" sz="2400" b="1" i="1" dirty="0" smtClean="0">
                <a:solidFill>
                  <a:srgbClr val="002060"/>
                </a:solidFill>
                <a:latin typeface="Constantia" pitchFamily="18" charset="0"/>
              </a:rPr>
              <a:t>закрепление понятия формы</a:t>
            </a:r>
            <a:r>
              <a:rPr lang="ru-RU" sz="2400" b="1" dirty="0" smtClean="0">
                <a:solidFill>
                  <a:srgbClr val="002060"/>
                </a:solidFill>
                <a:latin typeface="Constantia" pitchFamily="18" charset="0"/>
              </a:rPr>
              <a:t>. Подобранные дидактические игры используются для изучения и закрепления основных геометрических фигур (квадрат, круг, прямоугольник, треугольник) и для формирования умения у детей выделять форму в конкретных предметах окружающей обстановки. </a:t>
            </a:r>
            <a:endParaRPr lang="ru-RU" sz="2400"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692696"/>
            <a:ext cx="9144000" cy="646331"/>
          </a:xfrm>
          <a:prstGeom prst="rect">
            <a:avLst/>
          </a:prstGeom>
          <a:noFill/>
        </p:spPr>
        <p:txBody>
          <a:bodyPr wrap="square" lIns="91440" tIns="45720" rIns="91440" bIns="45720">
            <a:spAutoFit/>
          </a:bodyPr>
          <a:lstStyle/>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Разрешите представиться</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Рисунок 6" descr="001_PIC_5013.JPG"/>
          <p:cNvPicPr>
            <a:picLocks noChangeAspect="1"/>
          </p:cNvPicPr>
          <p:nvPr/>
        </p:nvPicPr>
        <p:blipFill>
          <a:blip r:embed="rId2" cstate="print"/>
          <a:stretch>
            <a:fillRect/>
          </a:stretch>
        </p:blipFill>
        <p:spPr>
          <a:xfrm>
            <a:off x="467544" y="1338846"/>
            <a:ext cx="3240360" cy="4583050"/>
          </a:xfrm>
          <a:prstGeom prst="rect">
            <a:avLst/>
          </a:prstGeom>
          <a:ln>
            <a:noFill/>
          </a:ln>
          <a:effectLst>
            <a:softEdge rad="112500"/>
          </a:effectLst>
        </p:spPr>
      </p:pic>
      <p:sp>
        <p:nvSpPr>
          <p:cNvPr id="8" name="Прямоугольник 7"/>
          <p:cNvSpPr/>
          <p:nvPr/>
        </p:nvSpPr>
        <p:spPr>
          <a:xfrm>
            <a:off x="3995936" y="1700809"/>
            <a:ext cx="4680520" cy="4031873"/>
          </a:xfrm>
          <a:prstGeom prst="rect">
            <a:avLst/>
          </a:prstGeom>
        </p:spPr>
        <p:txBody>
          <a:bodyPr wrap="square">
            <a:spAutoFit/>
          </a:bodyPr>
          <a:lstStyle/>
          <a:p>
            <a:pPr algn="ctr"/>
            <a:r>
              <a:rPr lang="ru-RU" sz="3200" b="1" dirty="0" smtClean="0">
                <a:latin typeface="Monotype Corsiva" pitchFamily="66" charset="0"/>
              </a:rPr>
              <a:t>Белова </a:t>
            </a:r>
          </a:p>
          <a:p>
            <a:pPr algn="ctr"/>
            <a:r>
              <a:rPr lang="ru-RU" sz="3200" b="1" dirty="0" smtClean="0">
                <a:latin typeface="Monotype Corsiva" pitchFamily="66" charset="0"/>
              </a:rPr>
              <a:t>Татьяна Николаевна</a:t>
            </a:r>
          </a:p>
          <a:p>
            <a:endParaRPr lang="ru-RU" sz="1000" b="1" dirty="0" smtClean="0">
              <a:latin typeface="Monotype Corsiva" pitchFamily="66" charset="0"/>
            </a:endParaRPr>
          </a:p>
          <a:p>
            <a:pPr>
              <a:buFont typeface="Arial" pitchFamily="34" charset="0"/>
              <a:buChar char="•"/>
            </a:pPr>
            <a:r>
              <a:rPr lang="ru-RU" sz="2600" b="1" dirty="0" smtClean="0">
                <a:latin typeface="Monotype Corsiva" pitchFamily="66" charset="0"/>
              </a:rPr>
              <a:t>Место работы: </a:t>
            </a:r>
            <a:r>
              <a:rPr lang="ru-RU" sz="2600" dirty="0" smtClean="0">
                <a:latin typeface="Monotype Corsiva" pitchFamily="66" charset="0"/>
              </a:rPr>
              <a:t>МБДОУ «</a:t>
            </a:r>
            <a:r>
              <a:rPr lang="ru-RU" sz="2600" dirty="0" err="1" smtClean="0">
                <a:latin typeface="Monotype Corsiva" pitchFamily="66" charset="0"/>
              </a:rPr>
              <a:t>Сакмарский</a:t>
            </a:r>
            <a:r>
              <a:rPr lang="ru-RU" sz="2600" dirty="0" smtClean="0">
                <a:latin typeface="Monotype Corsiva" pitchFamily="66" charset="0"/>
              </a:rPr>
              <a:t> детский сад «Берёзка»»</a:t>
            </a:r>
          </a:p>
          <a:p>
            <a:pPr>
              <a:buFont typeface="Arial" pitchFamily="34" charset="0"/>
              <a:buChar char="•"/>
            </a:pPr>
            <a:r>
              <a:rPr lang="ru-RU" sz="2600" b="1" dirty="0" smtClean="0">
                <a:latin typeface="Monotype Corsiva" pitchFamily="66" charset="0"/>
              </a:rPr>
              <a:t>Педагогический стаж:</a:t>
            </a:r>
            <a:r>
              <a:rPr lang="ru-RU" sz="2600" dirty="0" smtClean="0">
                <a:latin typeface="Monotype Corsiva" pitchFamily="66" charset="0"/>
              </a:rPr>
              <a:t>  9 лет</a:t>
            </a:r>
          </a:p>
          <a:p>
            <a:pPr>
              <a:buFont typeface="Arial" pitchFamily="34" charset="0"/>
              <a:buChar char="•"/>
            </a:pPr>
            <a:r>
              <a:rPr lang="ru-RU" sz="2600" b="1" dirty="0" smtClean="0">
                <a:latin typeface="Monotype Corsiva" pitchFamily="66" charset="0"/>
              </a:rPr>
              <a:t>Образование:</a:t>
            </a:r>
            <a:r>
              <a:rPr lang="ru-RU" sz="2600" dirty="0" smtClean="0">
                <a:latin typeface="Monotype Corsiva" pitchFamily="66" charset="0"/>
              </a:rPr>
              <a:t> Средне - специальное</a:t>
            </a:r>
          </a:p>
          <a:p>
            <a:r>
              <a:rPr lang="ru-RU" sz="2600" dirty="0" smtClean="0">
                <a:latin typeface="Monotype Corsiva" pitchFamily="66" charset="0"/>
              </a:rPr>
              <a:t>Высшая квалификационная категория</a:t>
            </a:r>
            <a:endParaRPr lang="ru-RU" sz="2600" dirty="0">
              <a:latin typeface="Monotype Corsiva" pitchFamily="66" charset="0"/>
            </a:endParaRPr>
          </a:p>
        </p:txBody>
      </p:sp>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220203_123823.jpg"/>
          <p:cNvPicPr>
            <a:picLocks noChangeAspect="1"/>
          </p:cNvPicPr>
          <p:nvPr/>
        </p:nvPicPr>
        <p:blipFill>
          <a:blip r:embed="rId2" cstate="print"/>
          <a:stretch>
            <a:fillRect/>
          </a:stretch>
        </p:blipFill>
        <p:spPr>
          <a:xfrm>
            <a:off x="179512" y="908720"/>
            <a:ext cx="2520279" cy="2800611"/>
          </a:xfrm>
          <a:prstGeom prst="rect">
            <a:avLst/>
          </a:prstGeom>
          <a:ln>
            <a:noFill/>
          </a:ln>
          <a:effectLst>
            <a:softEdge rad="112500"/>
          </a:effectLst>
        </p:spPr>
      </p:pic>
      <p:pic>
        <p:nvPicPr>
          <p:cNvPr id="3" name="Рисунок 2" descr="IMG_20220203_124323.jpg"/>
          <p:cNvPicPr>
            <a:picLocks noChangeAspect="1"/>
          </p:cNvPicPr>
          <p:nvPr/>
        </p:nvPicPr>
        <p:blipFill>
          <a:blip r:embed="rId3" cstate="print"/>
          <a:stretch>
            <a:fillRect/>
          </a:stretch>
        </p:blipFill>
        <p:spPr>
          <a:xfrm>
            <a:off x="2987824" y="980728"/>
            <a:ext cx="2846132" cy="2664296"/>
          </a:xfrm>
          <a:prstGeom prst="rect">
            <a:avLst/>
          </a:prstGeom>
          <a:ln>
            <a:noFill/>
          </a:ln>
          <a:effectLst>
            <a:softEdge rad="112500"/>
          </a:effectLst>
        </p:spPr>
      </p:pic>
      <p:pic>
        <p:nvPicPr>
          <p:cNvPr id="4" name="Рисунок 3" descr="IMG_20220203_124829.jpg"/>
          <p:cNvPicPr>
            <a:picLocks noChangeAspect="1"/>
          </p:cNvPicPr>
          <p:nvPr/>
        </p:nvPicPr>
        <p:blipFill>
          <a:blip r:embed="rId4" cstate="print"/>
          <a:stretch>
            <a:fillRect/>
          </a:stretch>
        </p:blipFill>
        <p:spPr>
          <a:xfrm>
            <a:off x="5940152" y="908720"/>
            <a:ext cx="2952571" cy="2736304"/>
          </a:xfrm>
          <a:prstGeom prst="rect">
            <a:avLst/>
          </a:prstGeom>
          <a:ln>
            <a:noFill/>
          </a:ln>
          <a:effectLst>
            <a:softEdge rad="112500"/>
          </a:effectLst>
        </p:spPr>
      </p:pic>
      <p:pic>
        <p:nvPicPr>
          <p:cNvPr id="5" name="Рисунок 4" descr="IMG_20220203_125241.jpg"/>
          <p:cNvPicPr>
            <a:picLocks noChangeAspect="1"/>
          </p:cNvPicPr>
          <p:nvPr/>
        </p:nvPicPr>
        <p:blipFill>
          <a:blip r:embed="rId5" cstate="print"/>
          <a:stretch>
            <a:fillRect/>
          </a:stretch>
        </p:blipFill>
        <p:spPr>
          <a:xfrm>
            <a:off x="5436096" y="3789040"/>
            <a:ext cx="3108182" cy="2797120"/>
          </a:xfrm>
          <a:prstGeom prst="rect">
            <a:avLst/>
          </a:prstGeom>
          <a:ln>
            <a:noFill/>
          </a:ln>
          <a:effectLst>
            <a:softEdge rad="112500"/>
          </a:effectLst>
        </p:spPr>
      </p:pic>
      <p:sp>
        <p:nvSpPr>
          <p:cNvPr id="7" name="TextBox 6"/>
          <p:cNvSpPr txBox="1"/>
          <p:nvPr/>
        </p:nvSpPr>
        <p:spPr>
          <a:xfrm>
            <a:off x="251520" y="692696"/>
            <a:ext cx="2480487" cy="369332"/>
          </a:xfrm>
          <a:prstGeom prst="rect">
            <a:avLst/>
          </a:prstGeom>
          <a:noFill/>
        </p:spPr>
        <p:txBody>
          <a:bodyPr wrap="none" rtlCol="0">
            <a:spAutoFit/>
          </a:bodyPr>
          <a:lstStyle/>
          <a:p>
            <a:r>
              <a:rPr lang="ru-RU" b="1" dirty="0" smtClean="0">
                <a:solidFill>
                  <a:srgbClr val="002060"/>
                </a:solidFill>
                <a:latin typeface="Constantia" pitchFamily="18" charset="0"/>
              </a:rPr>
              <a:t>«Подбери заплатку»</a:t>
            </a:r>
            <a:endParaRPr lang="ru-RU" b="1" dirty="0">
              <a:solidFill>
                <a:srgbClr val="002060"/>
              </a:solidFill>
              <a:latin typeface="Constantia" pitchFamily="18" charset="0"/>
            </a:endParaRPr>
          </a:p>
        </p:txBody>
      </p:sp>
      <p:sp>
        <p:nvSpPr>
          <p:cNvPr id="8" name="TextBox 7"/>
          <p:cNvSpPr txBox="1"/>
          <p:nvPr/>
        </p:nvSpPr>
        <p:spPr>
          <a:xfrm>
            <a:off x="6516216" y="692696"/>
            <a:ext cx="1626664" cy="369332"/>
          </a:xfrm>
          <a:prstGeom prst="rect">
            <a:avLst/>
          </a:prstGeom>
          <a:noFill/>
        </p:spPr>
        <p:txBody>
          <a:bodyPr wrap="none" rtlCol="0">
            <a:spAutoFit/>
          </a:bodyPr>
          <a:lstStyle/>
          <a:p>
            <a:r>
              <a:rPr lang="ru-RU" b="1" dirty="0" smtClean="0">
                <a:solidFill>
                  <a:srgbClr val="002060"/>
                </a:solidFill>
                <a:latin typeface="Constantia" pitchFamily="18" charset="0"/>
              </a:rPr>
              <a:t>«Матрешки»</a:t>
            </a:r>
            <a:endParaRPr lang="ru-RU" b="1" dirty="0">
              <a:solidFill>
                <a:srgbClr val="002060"/>
              </a:solidFill>
              <a:latin typeface="Constantia" pitchFamily="18" charset="0"/>
            </a:endParaRPr>
          </a:p>
        </p:txBody>
      </p:sp>
      <p:sp>
        <p:nvSpPr>
          <p:cNvPr id="9" name="TextBox 8"/>
          <p:cNvSpPr txBox="1"/>
          <p:nvPr/>
        </p:nvSpPr>
        <p:spPr>
          <a:xfrm>
            <a:off x="3347864" y="836712"/>
            <a:ext cx="2185342" cy="369332"/>
          </a:xfrm>
          <a:prstGeom prst="rect">
            <a:avLst/>
          </a:prstGeom>
          <a:noFill/>
        </p:spPr>
        <p:txBody>
          <a:bodyPr wrap="none" rtlCol="0">
            <a:spAutoFit/>
          </a:bodyPr>
          <a:lstStyle/>
          <a:p>
            <a:r>
              <a:rPr lang="ru-RU" b="1" dirty="0" smtClean="0">
                <a:solidFill>
                  <a:srgbClr val="002060"/>
                </a:solidFill>
                <a:latin typeface="Constantia" pitchFamily="18" charset="0"/>
              </a:rPr>
              <a:t>«Божьи коровки»</a:t>
            </a:r>
            <a:endParaRPr lang="ru-RU" b="1" dirty="0">
              <a:solidFill>
                <a:srgbClr val="002060"/>
              </a:solidFill>
              <a:latin typeface="Constantia" pitchFamily="18" charset="0"/>
            </a:endParaRPr>
          </a:p>
        </p:txBody>
      </p:sp>
      <p:sp>
        <p:nvSpPr>
          <p:cNvPr id="10" name="TextBox 9"/>
          <p:cNvSpPr txBox="1"/>
          <p:nvPr/>
        </p:nvSpPr>
        <p:spPr>
          <a:xfrm>
            <a:off x="5868144" y="3717032"/>
            <a:ext cx="2067810" cy="369332"/>
          </a:xfrm>
          <a:prstGeom prst="rect">
            <a:avLst/>
          </a:prstGeom>
          <a:noFill/>
        </p:spPr>
        <p:txBody>
          <a:bodyPr wrap="none" rtlCol="0">
            <a:spAutoFit/>
          </a:bodyPr>
          <a:lstStyle/>
          <a:p>
            <a:r>
              <a:rPr lang="ru-RU" b="1" dirty="0" smtClean="0">
                <a:solidFill>
                  <a:srgbClr val="002060"/>
                </a:solidFill>
                <a:latin typeface="Constantia" pitchFamily="18" charset="0"/>
              </a:rPr>
              <a:t>«Продолжи ряд»</a:t>
            </a:r>
            <a:endParaRPr lang="ru-RU" b="1" dirty="0">
              <a:solidFill>
                <a:srgbClr val="002060"/>
              </a:solidFill>
              <a:latin typeface="Constantia" pitchFamily="18" charset="0"/>
            </a:endParaRPr>
          </a:p>
        </p:txBody>
      </p:sp>
      <p:pic>
        <p:nvPicPr>
          <p:cNvPr id="11" name="Рисунок 10" descr="IMG_20220203_130000.jpg"/>
          <p:cNvPicPr>
            <a:picLocks noChangeAspect="1"/>
          </p:cNvPicPr>
          <p:nvPr/>
        </p:nvPicPr>
        <p:blipFill>
          <a:blip r:embed="rId6" cstate="print"/>
          <a:stretch>
            <a:fillRect/>
          </a:stretch>
        </p:blipFill>
        <p:spPr>
          <a:xfrm>
            <a:off x="827584" y="4077072"/>
            <a:ext cx="4157024" cy="2304256"/>
          </a:xfrm>
          <a:prstGeom prst="rect">
            <a:avLst/>
          </a:prstGeom>
          <a:ln>
            <a:noFill/>
          </a:ln>
          <a:effectLst>
            <a:softEdge rad="112500"/>
          </a:effectLst>
        </p:spPr>
      </p:pic>
      <p:sp>
        <p:nvSpPr>
          <p:cNvPr id="12" name="TextBox 11"/>
          <p:cNvSpPr txBox="1"/>
          <p:nvPr/>
        </p:nvSpPr>
        <p:spPr>
          <a:xfrm>
            <a:off x="1835696" y="3861048"/>
            <a:ext cx="2192780" cy="369332"/>
          </a:xfrm>
          <a:prstGeom prst="rect">
            <a:avLst/>
          </a:prstGeom>
          <a:noFill/>
        </p:spPr>
        <p:txBody>
          <a:bodyPr wrap="none" rtlCol="0">
            <a:spAutoFit/>
          </a:bodyPr>
          <a:lstStyle/>
          <a:p>
            <a:r>
              <a:rPr lang="ru-RU" b="1" dirty="0" smtClean="0">
                <a:solidFill>
                  <a:srgbClr val="002060"/>
                </a:solidFill>
                <a:latin typeface="Constantia" pitchFamily="18" charset="0"/>
              </a:rPr>
              <a:t>«Закрой окошки»</a:t>
            </a:r>
            <a:endParaRPr lang="ru-RU"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827584" y="1514401"/>
            <a:ext cx="748883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Вторая группа игр «Мэджик – бокса» направлена  на </a:t>
            </a:r>
            <a:r>
              <a:rPr kumimoji="0" lang="ru-RU" sz="2400" b="1" i="1"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закрепление понятия величины. </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Такие игры помогают знакомить детей с относительностью величин предметов, учить соотносить их по величине зрительно и путем наложения. </a:t>
            </a:r>
            <a:endParaRPr kumimoji="0" lang="ru-RU" sz="2400" b="1" i="0" u="none" strike="noStrike" cap="none" normalizeH="0" baseline="0" dirty="0" smtClean="0">
              <a:ln>
                <a:noFill/>
              </a:ln>
              <a:solidFill>
                <a:srgbClr val="002060"/>
              </a:solidFill>
              <a:effectLst/>
              <a:latin typeface="Constantia" pitchFamily="18" charset="0"/>
              <a:cs typeface="Arial" pitchFamily="34"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220203_125550.jpg"/>
          <p:cNvPicPr>
            <a:picLocks noChangeAspect="1"/>
          </p:cNvPicPr>
          <p:nvPr/>
        </p:nvPicPr>
        <p:blipFill>
          <a:blip r:embed="rId2" cstate="print"/>
          <a:stretch>
            <a:fillRect/>
          </a:stretch>
        </p:blipFill>
        <p:spPr>
          <a:xfrm>
            <a:off x="395536" y="1268760"/>
            <a:ext cx="3265038" cy="3671946"/>
          </a:xfrm>
          <a:prstGeom prst="rect">
            <a:avLst/>
          </a:prstGeom>
          <a:ln>
            <a:noFill/>
          </a:ln>
          <a:effectLst>
            <a:softEdge rad="112500"/>
          </a:effectLst>
        </p:spPr>
      </p:pic>
      <p:pic>
        <p:nvPicPr>
          <p:cNvPr id="3" name="Рисунок 2" descr="IMG_20220203_125910.jpg"/>
          <p:cNvPicPr>
            <a:picLocks noChangeAspect="1"/>
          </p:cNvPicPr>
          <p:nvPr/>
        </p:nvPicPr>
        <p:blipFill>
          <a:blip r:embed="rId3" cstate="print"/>
          <a:stretch>
            <a:fillRect/>
          </a:stretch>
        </p:blipFill>
        <p:spPr>
          <a:xfrm>
            <a:off x="3851920" y="1484784"/>
            <a:ext cx="5123308" cy="3345860"/>
          </a:xfrm>
          <a:prstGeom prst="rect">
            <a:avLst/>
          </a:prstGeom>
          <a:ln>
            <a:noFill/>
          </a:ln>
          <a:effectLst>
            <a:softEdge rad="112500"/>
          </a:effectLst>
        </p:spPr>
      </p:pic>
      <p:sp>
        <p:nvSpPr>
          <p:cNvPr id="5" name="TextBox 4"/>
          <p:cNvSpPr txBox="1"/>
          <p:nvPr/>
        </p:nvSpPr>
        <p:spPr>
          <a:xfrm>
            <a:off x="755576" y="5013176"/>
            <a:ext cx="2571410" cy="369332"/>
          </a:xfrm>
          <a:prstGeom prst="rect">
            <a:avLst/>
          </a:prstGeom>
          <a:noFill/>
        </p:spPr>
        <p:txBody>
          <a:bodyPr wrap="none" rtlCol="0">
            <a:spAutoFit/>
          </a:bodyPr>
          <a:lstStyle/>
          <a:p>
            <a:r>
              <a:rPr lang="ru-RU" b="1" dirty="0" smtClean="0">
                <a:solidFill>
                  <a:srgbClr val="002060"/>
                </a:solidFill>
                <a:latin typeface="Constantia" pitchFamily="18" charset="0"/>
              </a:rPr>
              <a:t>«Собери пирамидку»</a:t>
            </a:r>
            <a:endParaRPr lang="ru-RU" b="1" dirty="0">
              <a:solidFill>
                <a:srgbClr val="002060"/>
              </a:solidFill>
              <a:latin typeface="Constantia" pitchFamily="18" charset="0"/>
            </a:endParaRPr>
          </a:p>
        </p:txBody>
      </p:sp>
      <p:sp>
        <p:nvSpPr>
          <p:cNvPr id="6" name="TextBox 5"/>
          <p:cNvSpPr txBox="1"/>
          <p:nvPr/>
        </p:nvSpPr>
        <p:spPr>
          <a:xfrm>
            <a:off x="4499992" y="5013176"/>
            <a:ext cx="4112472" cy="369332"/>
          </a:xfrm>
          <a:prstGeom prst="rect">
            <a:avLst/>
          </a:prstGeom>
          <a:noFill/>
        </p:spPr>
        <p:txBody>
          <a:bodyPr wrap="none" rtlCol="0">
            <a:spAutoFit/>
          </a:bodyPr>
          <a:lstStyle/>
          <a:p>
            <a:r>
              <a:rPr lang="ru-RU" b="1" dirty="0" smtClean="0">
                <a:solidFill>
                  <a:srgbClr val="002060"/>
                </a:solidFill>
                <a:latin typeface="Constantia" pitchFamily="18" charset="0"/>
              </a:rPr>
              <a:t>«Большой – средний – маленький»</a:t>
            </a:r>
            <a:endParaRPr lang="ru-RU"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16832"/>
            <a:ext cx="8136904" cy="2677656"/>
          </a:xfrm>
          <a:prstGeom prst="rect">
            <a:avLst/>
          </a:prstGeom>
        </p:spPr>
        <p:txBody>
          <a:bodyPr wrap="square">
            <a:spAutoFit/>
          </a:bodyPr>
          <a:lstStyle/>
          <a:p>
            <a:pPr algn="ctr"/>
            <a:r>
              <a:rPr lang="ru-RU" sz="2400" b="1" i="1" dirty="0" smtClean="0">
                <a:solidFill>
                  <a:srgbClr val="002060"/>
                </a:solidFill>
                <a:latin typeface="Constantia" pitchFamily="18" charset="0"/>
              </a:rPr>
              <a:t>Третья группа </a:t>
            </a:r>
            <a:r>
              <a:rPr lang="ru-RU" sz="2400" b="1" dirty="0" smtClean="0">
                <a:solidFill>
                  <a:srgbClr val="002060"/>
                </a:solidFill>
                <a:latin typeface="Constantia" pitchFamily="18" charset="0"/>
              </a:rPr>
              <a:t>содержит в себе дидактические игры на </a:t>
            </a:r>
            <a:r>
              <a:rPr lang="ru-RU" sz="2400" b="1" i="1" dirty="0" smtClean="0">
                <a:solidFill>
                  <a:srgbClr val="002060"/>
                </a:solidFill>
                <a:latin typeface="Constantia" pitchFamily="18" charset="0"/>
              </a:rPr>
              <a:t>закрепление цвета</a:t>
            </a:r>
            <a:r>
              <a:rPr lang="ru-RU" sz="2400" b="1" dirty="0" smtClean="0">
                <a:solidFill>
                  <a:srgbClr val="002060"/>
                </a:solidFill>
                <a:latin typeface="Constantia" pitchFamily="18" charset="0"/>
              </a:rPr>
              <a:t>. Тут подобраны игры, которые помогают изучать и закреплять умения детей узнавать, различать, называть основные цвета, находить одинаковые цвета, развивать мелкую моторику пальцев рук через действия с предметами, развивать восприятие цвета. </a:t>
            </a:r>
            <a:endParaRPr lang="ru-RU" sz="2400"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220203_125409.jpg"/>
          <p:cNvPicPr>
            <a:picLocks noChangeAspect="1"/>
          </p:cNvPicPr>
          <p:nvPr/>
        </p:nvPicPr>
        <p:blipFill>
          <a:blip r:embed="rId2" cstate="print"/>
          <a:stretch>
            <a:fillRect/>
          </a:stretch>
        </p:blipFill>
        <p:spPr>
          <a:xfrm>
            <a:off x="755576" y="692696"/>
            <a:ext cx="2592288" cy="2622726"/>
          </a:xfrm>
          <a:prstGeom prst="rect">
            <a:avLst/>
          </a:prstGeom>
          <a:ln>
            <a:noFill/>
          </a:ln>
          <a:effectLst>
            <a:softEdge rad="112500"/>
          </a:effectLst>
        </p:spPr>
      </p:pic>
      <p:pic>
        <p:nvPicPr>
          <p:cNvPr id="4" name="Рисунок 3" descr="IMG_20220203_125053.jpg"/>
          <p:cNvPicPr>
            <a:picLocks noChangeAspect="1"/>
          </p:cNvPicPr>
          <p:nvPr/>
        </p:nvPicPr>
        <p:blipFill>
          <a:blip r:embed="rId3" cstate="print"/>
          <a:stretch>
            <a:fillRect/>
          </a:stretch>
        </p:blipFill>
        <p:spPr>
          <a:xfrm>
            <a:off x="3851920" y="620688"/>
            <a:ext cx="4860032" cy="2676339"/>
          </a:xfrm>
          <a:prstGeom prst="rect">
            <a:avLst/>
          </a:prstGeom>
          <a:ln>
            <a:noFill/>
          </a:ln>
          <a:effectLst>
            <a:softEdge rad="112500"/>
          </a:effectLst>
        </p:spPr>
      </p:pic>
      <p:pic>
        <p:nvPicPr>
          <p:cNvPr id="5" name="Рисунок 4" descr="IMG_20220203_124039.jpg"/>
          <p:cNvPicPr>
            <a:picLocks noChangeAspect="1"/>
          </p:cNvPicPr>
          <p:nvPr/>
        </p:nvPicPr>
        <p:blipFill>
          <a:blip r:embed="rId4" cstate="print"/>
          <a:stretch>
            <a:fillRect/>
          </a:stretch>
        </p:blipFill>
        <p:spPr>
          <a:xfrm>
            <a:off x="3995936" y="3429000"/>
            <a:ext cx="4608512" cy="2746725"/>
          </a:xfrm>
          <a:prstGeom prst="rect">
            <a:avLst/>
          </a:prstGeom>
          <a:ln>
            <a:noFill/>
          </a:ln>
          <a:effectLst>
            <a:softEdge rad="112500"/>
          </a:effectLst>
        </p:spPr>
      </p:pic>
      <p:sp>
        <p:nvSpPr>
          <p:cNvPr id="6" name="TextBox 5"/>
          <p:cNvSpPr txBox="1"/>
          <p:nvPr/>
        </p:nvSpPr>
        <p:spPr>
          <a:xfrm>
            <a:off x="899592" y="3140968"/>
            <a:ext cx="2256388" cy="369332"/>
          </a:xfrm>
          <a:prstGeom prst="rect">
            <a:avLst/>
          </a:prstGeom>
          <a:noFill/>
        </p:spPr>
        <p:txBody>
          <a:bodyPr wrap="square" rtlCol="0">
            <a:spAutoFit/>
          </a:bodyPr>
          <a:lstStyle/>
          <a:p>
            <a:pPr algn="ctr"/>
            <a:r>
              <a:rPr lang="ru-RU" b="1" dirty="0" smtClean="0">
                <a:solidFill>
                  <a:srgbClr val="002060"/>
                </a:solidFill>
                <a:latin typeface="Constantia" pitchFamily="18" charset="0"/>
              </a:rPr>
              <a:t>«Весёлый зонтик»</a:t>
            </a:r>
            <a:endParaRPr lang="ru-RU" b="1" dirty="0">
              <a:solidFill>
                <a:srgbClr val="002060"/>
              </a:solidFill>
              <a:latin typeface="Constantia" pitchFamily="18" charset="0"/>
            </a:endParaRPr>
          </a:p>
        </p:txBody>
      </p:sp>
      <p:sp>
        <p:nvSpPr>
          <p:cNvPr id="7" name="TextBox 6"/>
          <p:cNvSpPr txBox="1"/>
          <p:nvPr/>
        </p:nvSpPr>
        <p:spPr>
          <a:xfrm>
            <a:off x="5148064" y="3068960"/>
            <a:ext cx="2219390" cy="369332"/>
          </a:xfrm>
          <a:prstGeom prst="rect">
            <a:avLst/>
          </a:prstGeom>
          <a:noFill/>
        </p:spPr>
        <p:txBody>
          <a:bodyPr wrap="none" rtlCol="0">
            <a:spAutoFit/>
          </a:bodyPr>
          <a:lstStyle/>
          <a:p>
            <a:r>
              <a:rPr lang="ru-RU" b="1" dirty="0" smtClean="0">
                <a:solidFill>
                  <a:srgbClr val="002060"/>
                </a:solidFill>
                <a:latin typeface="Constantia" pitchFamily="18" charset="0"/>
              </a:rPr>
              <a:t>«Угости кошечку»</a:t>
            </a:r>
            <a:endParaRPr lang="ru-RU" b="1" dirty="0">
              <a:solidFill>
                <a:srgbClr val="002060"/>
              </a:solidFill>
              <a:latin typeface="Constantia" pitchFamily="18" charset="0"/>
            </a:endParaRPr>
          </a:p>
        </p:txBody>
      </p:sp>
      <p:sp>
        <p:nvSpPr>
          <p:cNvPr id="8" name="TextBox 7"/>
          <p:cNvSpPr txBox="1"/>
          <p:nvPr/>
        </p:nvSpPr>
        <p:spPr>
          <a:xfrm>
            <a:off x="5076056" y="5949280"/>
            <a:ext cx="2321341" cy="369332"/>
          </a:xfrm>
          <a:prstGeom prst="rect">
            <a:avLst/>
          </a:prstGeom>
          <a:noFill/>
        </p:spPr>
        <p:txBody>
          <a:bodyPr wrap="none" rtlCol="0">
            <a:spAutoFit/>
          </a:bodyPr>
          <a:lstStyle/>
          <a:p>
            <a:r>
              <a:rPr lang="ru-RU" b="1" dirty="0" smtClean="0">
                <a:solidFill>
                  <a:srgbClr val="002060"/>
                </a:solidFill>
                <a:latin typeface="Constantia" pitchFamily="18" charset="0"/>
              </a:rPr>
              <a:t>«Радужный поезд»</a:t>
            </a:r>
            <a:endParaRPr lang="ru-RU" b="1" dirty="0">
              <a:solidFill>
                <a:srgbClr val="002060"/>
              </a:solidFill>
              <a:latin typeface="Constantia" pitchFamily="18" charset="0"/>
            </a:endParaRPr>
          </a:p>
        </p:txBody>
      </p:sp>
      <p:pic>
        <p:nvPicPr>
          <p:cNvPr id="9" name="Рисунок 8" descr="IMG_20220203_130132.jpg"/>
          <p:cNvPicPr>
            <a:picLocks noChangeAspect="1"/>
          </p:cNvPicPr>
          <p:nvPr/>
        </p:nvPicPr>
        <p:blipFill>
          <a:blip r:embed="rId5" cstate="print"/>
          <a:stretch>
            <a:fillRect/>
          </a:stretch>
        </p:blipFill>
        <p:spPr>
          <a:xfrm>
            <a:off x="683568" y="3501008"/>
            <a:ext cx="2836315" cy="2356323"/>
          </a:xfrm>
          <a:prstGeom prst="rect">
            <a:avLst/>
          </a:prstGeom>
          <a:ln>
            <a:noFill/>
          </a:ln>
          <a:effectLst>
            <a:softEdge rad="112500"/>
          </a:effectLst>
        </p:spPr>
      </p:pic>
      <p:sp>
        <p:nvSpPr>
          <p:cNvPr id="10" name="TextBox 9"/>
          <p:cNvSpPr txBox="1"/>
          <p:nvPr/>
        </p:nvSpPr>
        <p:spPr>
          <a:xfrm>
            <a:off x="1043608" y="5733256"/>
            <a:ext cx="2070631" cy="369332"/>
          </a:xfrm>
          <a:prstGeom prst="rect">
            <a:avLst/>
          </a:prstGeom>
          <a:noFill/>
        </p:spPr>
        <p:txBody>
          <a:bodyPr wrap="none" rtlCol="0">
            <a:spAutoFit/>
          </a:bodyPr>
          <a:lstStyle/>
          <a:p>
            <a:r>
              <a:rPr lang="ru-RU" b="1" dirty="0" smtClean="0">
                <a:solidFill>
                  <a:srgbClr val="002060"/>
                </a:solidFill>
                <a:latin typeface="Constantia" pitchFamily="18" charset="0"/>
              </a:rPr>
              <a:t>«Помоги ёжику»</a:t>
            </a:r>
            <a:endParaRPr lang="ru-RU"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628800"/>
            <a:ext cx="7848872" cy="2308324"/>
          </a:xfrm>
          <a:prstGeom prst="rect">
            <a:avLst/>
          </a:prstGeom>
        </p:spPr>
        <p:txBody>
          <a:bodyPr wrap="square">
            <a:spAutoFit/>
          </a:bodyPr>
          <a:lstStyle/>
          <a:p>
            <a:pPr algn="ctr"/>
            <a:r>
              <a:rPr lang="ru-RU" sz="2400" b="1" dirty="0" smtClean="0">
                <a:solidFill>
                  <a:srgbClr val="002060"/>
                </a:solidFill>
                <a:latin typeface="Constantia" pitchFamily="18" charset="0"/>
              </a:rPr>
              <a:t>К четвертой группе относятся дидактические игры на </a:t>
            </a:r>
            <a:r>
              <a:rPr lang="ru-RU" sz="2400" b="1" i="1" dirty="0" smtClean="0">
                <a:solidFill>
                  <a:srgbClr val="002060"/>
                </a:solidFill>
                <a:latin typeface="Constantia" pitchFamily="18" charset="0"/>
              </a:rPr>
              <a:t>развитие</a:t>
            </a:r>
            <a:r>
              <a:rPr lang="ru-RU" sz="2400" b="1" dirty="0" smtClean="0">
                <a:solidFill>
                  <a:srgbClr val="002060"/>
                </a:solidFill>
                <a:latin typeface="Constantia" pitchFamily="18" charset="0"/>
              </a:rPr>
              <a:t> </a:t>
            </a:r>
            <a:r>
              <a:rPr lang="ru-RU" sz="2400" b="1" i="1" dirty="0" smtClean="0">
                <a:solidFill>
                  <a:srgbClr val="002060"/>
                </a:solidFill>
                <a:latin typeface="Constantia" pitchFamily="18" charset="0"/>
              </a:rPr>
              <a:t>тактильных ощущений</a:t>
            </a:r>
            <a:r>
              <a:rPr lang="ru-RU" sz="2400" b="1" dirty="0" smtClean="0">
                <a:solidFill>
                  <a:srgbClr val="002060"/>
                </a:solidFill>
                <a:latin typeface="Constantia" pitchFamily="18" charset="0"/>
              </a:rPr>
              <a:t>. Игры направлены на развитие осязательных ощущений </a:t>
            </a:r>
            <a:r>
              <a:rPr lang="ru-RU" sz="2400" b="1" dirty="0" smtClean="0">
                <a:solidFill>
                  <a:srgbClr val="002060"/>
                </a:solidFill>
                <a:latin typeface="Constantia" pitchFamily="18" charset="0"/>
              </a:rPr>
              <a:t>рук и умение находить </a:t>
            </a:r>
            <a:r>
              <a:rPr lang="ru-RU" sz="2400" b="1" dirty="0" smtClean="0">
                <a:solidFill>
                  <a:srgbClr val="002060"/>
                </a:solidFill>
                <a:latin typeface="Constantia" pitchFamily="18" charset="0"/>
              </a:rPr>
              <a:t>одинаковые и противоположные по тактильным ощущениям предметы. </a:t>
            </a:r>
            <a:endParaRPr lang="ru-RU" sz="2400"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220203_124635.jpg"/>
          <p:cNvPicPr>
            <a:picLocks noChangeAspect="1"/>
          </p:cNvPicPr>
          <p:nvPr/>
        </p:nvPicPr>
        <p:blipFill>
          <a:blip r:embed="rId2" cstate="print"/>
          <a:stretch>
            <a:fillRect/>
          </a:stretch>
        </p:blipFill>
        <p:spPr>
          <a:xfrm>
            <a:off x="4296868" y="692696"/>
            <a:ext cx="3227460" cy="2736304"/>
          </a:xfrm>
          <a:prstGeom prst="rect">
            <a:avLst/>
          </a:prstGeom>
          <a:ln>
            <a:noFill/>
          </a:ln>
          <a:effectLst>
            <a:softEdge rad="112500"/>
          </a:effectLst>
        </p:spPr>
      </p:pic>
      <p:pic>
        <p:nvPicPr>
          <p:cNvPr id="4" name="Рисунок 3" descr="IMG_20220203_125758.jpg"/>
          <p:cNvPicPr>
            <a:picLocks noChangeAspect="1"/>
          </p:cNvPicPr>
          <p:nvPr/>
        </p:nvPicPr>
        <p:blipFill>
          <a:blip r:embed="rId3" cstate="print"/>
          <a:stretch>
            <a:fillRect/>
          </a:stretch>
        </p:blipFill>
        <p:spPr>
          <a:xfrm>
            <a:off x="179512" y="620688"/>
            <a:ext cx="2592288" cy="2808909"/>
          </a:xfrm>
          <a:prstGeom prst="rect">
            <a:avLst/>
          </a:prstGeom>
          <a:ln>
            <a:noFill/>
          </a:ln>
          <a:effectLst>
            <a:softEdge rad="112500"/>
          </a:effectLst>
        </p:spPr>
      </p:pic>
      <p:pic>
        <p:nvPicPr>
          <p:cNvPr id="2" name="Рисунок 1" descr="IMG_20220203_123913.jpg"/>
          <p:cNvPicPr>
            <a:picLocks noChangeAspect="1"/>
          </p:cNvPicPr>
          <p:nvPr/>
        </p:nvPicPr>
        <p:blipFill>
          <a:blip r:embed="rId4" cstate="print"/>
          <a:stretch>
            <a:fillRect/>
          </a:stretch>
        </p:blipFill>
        <p:spPr>
          <a:xfrm>
            <a:off x="2051720" y="3140968"/>
            <a:ext cx="2991514" cy="2736304"/>
          </a:xfrm>
          <a:prstGeom prst="rect">
            <a:avLst/>
          </a:prstGeom>
          <a:ln>
            <a:noFill/>
          </a:ln>
          <a:effectLst>
            <a:softEdge rad="112500"/>
          </a:effectLst>
        </p:spPr>
      </p:pic>
      <p:sp>
        <p:nvSpPr>
          <p:cNvPr id="5" name="TextBox 4"/>
          <p:cNvSpPr txBox="1"/>
          <p:nvPr/>
        </p:nvSpPr>
        <p:spPr>
          <a:xfrm>
            <a:off x="755576" y="3284984"/>
            <a:ext cx="1165447" cy="369332"/>
          </a:xfrm>
          <a:prstGeom prst="rect">
            <a:avLst/>
          </a:prstGeom>
          <a:noFill/>
        </p:spPr>
        <p:txBody>
          <a:bodyPr wrap="none" rtlCol="0">
            <a:spAutoFit/>
          </a:bodyPr>
          <a:lstStyle/>
          <a:p>
            <a:r>
              <a:rPr lang="ru-RU" b="1" dirty="0" smtClean="0">
                <a:solidFill>
                  <a:srgbClr val="002060"/>
                </a:solidFill>
                <a:latin typeface="Constantia" pitchFamily="18" charset="0"/>
              </a:rPr>
              <a:t>«</a:t>
            </a:r>
            <a:r>
              <a:rPr lang="ru-RU" b="1" dirty="0" err="1" smtClean="0">
                <a:solidFill>
                  <a:srgbClr val="002060"/>
                </a:solidFill>
                <a:latin typeface="Constantia" pitchFamily="18" charset="0"/>
              </a:rPr>
              <a:t>Пазлы</a:t>
            </a:r>
            <a:r>
              <a:rPr lang="ru-RU" b="1" dirty="0" smtClean="0">
                <a:solidFill>
                  <a:srgbClr val="002060"/>
                </a:solidFill>
                <a:latin typeface="Constantia" pitchFamily="18" charset="0"/>
              </a:rPr>
              <a:t>»</a:t>
            </a:r>
            <a:endParaRPr lang="ru-RU" b="1" dirty="0">
              <a:solidFill>
                <a:srgbClr val="002060"/>
              </a:solidFill>
              <a:latin typeface="Constantia" pitchFamily="18" charset="0"/>
            </a:endParaRPr>
          </a:p>
        </p:txBody>
      </p:sp>
      <p:sp>
        <p:nvSpPr>
          <p:cNvPr id="7" name="TextBox 6"/>
          <p:cNvSpPr txBox="1"/>
          <p:nvPr/>
        </p:nvSpPr>
        <p:spPr>
          <a:xfrm>
            <a:off x="2843808" y="5661248"/>
            <a:ext cx="1546385" cy="646331"/>
          </a:xfrm>
          <a:prstGeom prst="rect">
            <a:avLst/>
          </a:prstGeom>
          <a:noFill/>
        </p:spPr>
        <p:txBody>
          <a:bodyPr wrap="none" rtlCol="0">
            <a:spAutoFit/>
          </a:bodyPr>
          <a:lstStyle/>
          <a:p>
            <a:r>
              <a:rPr lang="ru-RU" b="1" dirty="0" smtClean="0">
                <a:solidFill>
                  <a:srgbClr val="002060"/>
                </a:solidFill>
                <a:latin typeface="Constantia" pitchFamily="18" charset="0"/>
              </a:rPr>
              <a:t>«Проведи </a:t>
            </a:r>
          </a:p>
          <a:p>
            <a:r>
              <a:rPr lang="ru-RU" b="1" dirty="0" smtClean="0">
                <a:solidFill>
                  <a:srgbClr val="002060"/>
                </a:solidFill>
                <a:latin typeface="Constantia" pitchFamily="18" charset="0"/>
              </a:rPr>
              <a:t>пальчиком»</a:t>
            </a:r>
            <a:endParaRPr lang="ru-RU" b="1" dirty="0">
              <a:solidFill>
                <a:srgbClr val="002060"/>
              </a:solidFill>
              <a:latin typeface="Constantia" pitchFamily="18" charset="0"/>
            </a:endParaRPr>
          </a:p>
        </p:txBody>
      </p:sp>
      <p:pic>
        <p:nvPicPr>
          <p:cNvPr id="8" name="Рисунок 7" descr="IMG_20220204_084850.jpg"/>
          <p:cNvPicPr>
            <a:picLocks noChangeAspect="1"/>
          </p:cNvPicPr>
          <p:nvPr/>
        </p:nvPicPr>
        <p:blipFill>
          <a:blip r:embed="rId5" cstate="print"/>
          <a:stretch>
            <a:fillRect/>
          </a:stretch>
        </p:blipFill>
        <p:spPr>
          <a:xfrm>
            <a:off x="6372200" y="3212976"/>
            <a:ext cx="2473101" cy="2686655"/>
          </a:xfrm>
          <a:prstGeom prst="rect">
            <a:avLst/>
          </a:prstGeom>
          <a:ln>
            <a:noFill/>
          </a:ln>
          <a:effectLst>
            <a:softEdge rad="112500"/>
          </a:effectLst>
        </p:spPr>
      </p:pic>
      <p:sp>
        <p:nvSpPr>
          <p:cNvPr id="6" name="TextBox 5"/>
          <p:cNvSpPr txBox="1"/>
          <p:nvPr/>
        </p:nvSpPr>
        <p:spPr>
          <a:xfrm>
            <a:off x="4355976" y="3284984"/>
            <a:ext cx="2424895" cy="369332"/>
          </a:xfrm>
          <a:prstGeom prst="rect">
            <a:avLst/>
          </a:prstGeom>
          <a:noFill/>
        </p:spPr>
        <p:txBody>
          <a:bodyPr wrap="none" rtlCol="0">
            <a:spAutoFit/>
          </a:bodyPr>
          <a:lstStyle/>
          <a:p>
            <a:r>
              <a:rPr lang="ru-RU" b="1" dirty="0" smtClean="0">
                <a:solidFill>
                  <a:srgbClr val="002060"/>
                </a:solidFill>
                <a:latin typeface="Constantia" pitchFamily="18" charset="0"/>
              </a:rPr>
              <a:t>«Умные прищепки»</a:t>
            </a:r>
            <a:endParaRPr lang="ru-RU" b="1" dirty="0">
              <a:solidFill>
                <a:srgbClr val="002060"/>
              </a:solidFill>
              <a:latin typeface="Constantia" pitchFamily="18" charset="0"/>
            </a:endParaRPr>
          </a:p>
        </p:txBody>
      </p:sp>
      <p:sp>
        <p:nvSpPr>
          <p:cNvPr id="9" name="TextBox 8"/>
          <p:cNvSpPr txBox="1"/>
          <p:nvPr/>
        </p:nvSpPr>
        <p:spPr>
          <a:xfrm>
            <a:off x="7020272" y="5733256"/>
            <a:ext cx="1564211" cy="369332"/>
          </a:xfrm>
          <a:prstGeom prst="rect">
            <a:avLst/>
          </a:prstGeom>
          <a:noFill/>
        </p:spPr>
        <p:txBody>
          <a:bodyPr wrap="none" rtlCol="0">
            <a:spAutoFit/>
          </a:bodyPr>
          <a:lstStyle/>
          <a:p>
            <a:r>
              <a:rPr lang="ru-RU" b="1" dirty="0" smtClean="0">
                <a:solidFill>
                  <a:srgbClr val="002060"/>
                </a:solidFill>
                <a:latin typeface="Constantia" pitchFamily="18" charset="0"/>
              </a:rPr>
              <a:t>«Лабиринт»</a:t>
            </a:r>
            <a:endParaRPr lang="ru-RU"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908720"/>
            <a:ext cx="4176464" cy="4708981"/>
          </a:xfrm>
          <a:prstGeom prst="rect">
            <a:avLst/>
          </a:prstGeom>
        </p:spPr>
        <p:txBody>
          <a:bodyPr wrap="square">
            <a:spAutoFit/>
          </a:bodyPr>
          <a:lstStyle/>
          <a:p>
            <a:pPr algn="ctr"/>
            <a:r>
              <a:rPr lang="ru-RU" sz="2000" b="1" dirty="0" smtClean="0">
                <a:solidFill>
                  <a:srgbClr val="002060"/>
                </a:solidFill>
                <a:latin typeface="Constantia" pitchFamily="18" charset="0"/>
              </a:rPr>
              <a:t>На дне «Мэджик – бокса» расположены дидактические игры на </a:t>
            </a:r>
            <a:r>
              <a:rPr lang="ru-RU" sz="2000" b="1" i="1" dirty="0" smtClean="0">
                <a:solidFill>
                  <a:srgbClr val="002060"/>
                </a:solidFill>
                <a:latin typeface="Constantia" pitchFamily="18" charset="0"/>
              </a:rPr>
              <a:t>развитие слухового восприятия</a:t>
            </a:r>
            <a:r>
              <a:rPr lang="ru-RU" sz="2000" b="1" dirty="0" smtClean="0">
                <a:solidFill>
                  <a:srgbClr val="002060"/>
                </a:solidFill>
                <a:latin typeface="Constantia" pitchFamily="18" charset="0"/>
              </a:rPr>
              <a:t>. Например, такая игра, как «Узнай по звуку». Здесь есть  колокольчик, погремушка, свисток, бубен, они направлены на развитие слухового внимания, т.е. восприятие на слух звуков, которые издают различные звучащие игрушки, например, предложить детям послушать звуки и угадать какие предметы их издают</a:t>
            </a:r>
            <a:endParaRPr lang="ru-RU" sz="2000" b="1" dirty="0">
              <a:solidFill>
                <a:srgbClr val="002060"/>
              </a:solidFill>
              <a:latin typeface="Constantia" pitchFamily="18" charset="0"/>
            </a:endParaRPr>
          </a:p>
        </p:txBody>
      </p:sp>
      <p:pic>
        <p:nvPicPr>
          <p:cNvPr id="3" name="Рисунок 2" descr="IMG_20220203_125515.jpg"/>
          <p:cNvPicPr>
            <a:picLocks noChangeAspect="1"/>
          </p:cNvPicPr>
          <p:nvPr/>
        </p:nvPicPr>
        <p:blipFill>
          <a:blip r:embed="rId2" cstate="print"/>
          <a:stretch>
            <a:fillRect/>
          </a:stretch>
        </p:blipFill>
        <p:spPr>
          <a:xfrm>
            <a:off x="251520" y="1196752"/>
            <a:ext cx="4419699" cy="4442257"/>
          </a:xfrm>
          <a:prstGeom prst="rect">
            <a:avLst/>
          </a:prstGeom>
          <a:ln>
            <a:noFill/>
          </a:ln>
          <a:effectLst>
            <a:softEdge rad="112500"/>
          </a:effectLst>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836713"/>
            <a:ext cx="8424936" cy="1754326"/>
          </a:xfrm>
          <a:prstGeom prst="rect">
            <a:avLst/>
          </a:prstGeom>
        </p:spPr>
        <p:txBody>
          <a:bodyPr wrap="square">
            <a:spAutoFit/>
          </a:bodyPr>
          <a:lstStyle/>
          <a:p>
            <a:pPr algn="ctr"/>
            <a:r>
              <a:rPr lang="ru-RU" b="1" dirty="0" smtClean="0">
                <a:solidFill>
                  <a:srgbClr val="002060"/>
                </a:solidFill>
                <a:latin typeface="Constantia" pitchFamily="18" charset="0"/>
              </a:rPr>
              <a:t>Также мой «Мэджик – бокс» включает в себя  картотеку пальчиковых игр для малышей для развития мелкой моторики рук, а также для заучивания и развития памяти; основные цвета спектра, выполненные в виде павлина с хвостом и игру «Круги </a:t>
            </a:r>
            <a:r>
              <a:rPr lang="ru-RU" b="1" dirty="0" err="1" smtClean="0">
                <a:solidFill>
                  <a:srgbClr val="002060"/>
                </a:solidFill>
                <a:latin typeface="Constantia" pitchFamily="18" charset="0"/>
              </a:rPr>
              <a:t>Луллия</a:t>
            </a:r>
            <a:r>
              <a:rPr lang="ru-RU" b="1" dirty="0" smtClean="0">
                <a:solidFill>
                  <a:srgbClr val="002060"/>
                </a:solidFill>
                <a:latin typeface="Constantia" pitchFamily="18" charset="0"/>
              </a:rPr>
              <a:t>. Цвет и форма», где ребенок должен сопоставить изображение предмета с подходящей фигурой и цветом.</a:t>
            </a:r>
            <a:endParaRPr lang="ru-RU" b="1" dirty="0">
              <a:solidFill>
                <a:srgbClr val="002060"/>
              </a:solidFill>
              <a:latin typeface="Constantia" pitchFamily="18" charset="0"/>
            </a:endParaRPr>
          </a:p>
        </p:txBody>
      </p:sp>
      <p:pic>
        <p:nvPicPr>
          <p:cNvPr id="3" name="Рисунок 2" descr="IMG_20220203_125648.jpg"/>
          <p:cNvPicPr>
            <a:picLocks noChangeAspect="1"/>
          </p:cNvPicPr>
          <p:nvPr/>
        </p:nvPicPr>
        <p:blipFill>
          <a:blip r:embed="rId2" cstate="print"/>
          <a:stretch>
            <a:fillRect/>
          </a:stretch>
        </p:blipFill>
        <p:spPr>
          <a:xfrm>
            <a:off x="323529" y="3140968"/>
            <a:ext cx="2850206" cy="2933346"/>
          </a:xfrm>
          <a:prstGeom prst="rect">
            <a:avLst/>
          </a:prstGeom>
          <a:ln>
            <a:noFill/>
          </a:ln>
          <a:effectLst>
            <a:softEdge rad="112500"/>
          </a:effectLst>
        </p:spPr>
      </p:pic>
      <p:pic>
        <p:nvPicPr>
          <p:cNvPr id="4" name="Рисунок 3" descr="IMG_20220203_124218.jpg"/>
          <p:cNvPicPr>
            <a:picLocks noChangeAspect="1"/>
          </p:cNvPicPr>
          <p:nvPr/>
        </p:nvPicPr>
        <p:blipFill>
          <a:blip r:embed="rId3" cstate="print"/>
          <a:stretch>
            <a:fillRect/>
          </a:stretch>
        </p:blipFill>
        <p:spPr>
          <a:xfrm>
            <a:off x="3275856" y="2420888"/>
            <a:ext cx="2808312" cy="2839589"/>
          </a:xfrm>
          <a:prstGeom prst="rect">
            <a:avLst/>
          </a:prstGeom>
          <a:ln>
            <a:noFill/>
          </a:ln>
          <a:effectLst>
            <a:softEdge rad="112500"/>
          </a:effectLst>
        </p:spPr>
      </p:pic>
      <p:pic>
        <p:nvPicPr>
          <p:cNvPr id="5" name="Рисунок 4" descr="IMG_20220203_125307.jpg"/>
          <p:cNvPicPr>
            <a:picLocks noChangeAspect="1"/>
          </p:cNvPicPr>
          <p:nvPr/>
        </p:nvPicPr>
        <p:blipFill>
          <a:blip r:embed="rId4" cstate="print"/>
          <a:stretch>
            <a:fillRect/>
          </a:stretch>
        </p:blipFill>
        <p:spPr>
          <a:xfrm>
            <a:off x="6156176" y="3140968"/>
            <a:ext cx="2811646" cy="2952327"/>
          </a:xfrm>
          <a:prstGeom prst="rect">
            <a:avLst/>
          </a:prstGeom>
          <a:ln>
            <a:noFill/>
          </a:ln>
          <a:effectLst>
            <a:softEdge rad="112500"/>
          </a:effectLst>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96752"/>
            <a:ext cx="8784976" cy="4339650"/>
          </a:xfrm>
          <a:prstGeom prst="rect">
            <a:avLst/>
          </a:prstGeom>
        </p:spPr>
        <p:txBody>
          <a:bodyPr wrap="square">
            <a:spAutoFit/>
          </a:bodyPr>
          <a:lstStyle/>
          <a:p>
            <a:pPr algn="ctr"/>
            <a:r>
              <a:rPr lang="ru-RU" sz="2300" b="1" dirty="0" smtClean="0">
                <a:solidFill>
                  <a:srgbClr val="002060"/>
                </a:solidFill>
                <a:latin typeface="Constantia" pitchFamily="18" charset="0"/>
              </a:rPr>
              <a:t>Сегодня я познакомила вас с игровой технологией</a:t>
            </a:r>
            <a:r>
              <a:rPr lang="ru-RU" sz="2300" b="1" dirty="0" smtClean="0">
                <a:solidFill>
                  <a:srgbClr val="002060"/>
                </a:solidFill>
                <a:latin typeface="Constantia" pitchFamily="18" charset="0"/>
              </a:rPr>
              <a:t>, которую использую </a:t>
            </a:r>
            <a:r>
              <a:rPr lang="ru-RU" sz="2300" b="1" dirty="0" smtClean="0">
                <a:solidFill>
                  <a:srgbClr val="002060"/>
                </a:solidFill>
                <a:latin typeface="Constantia" pitchFamily="18" charset="0"/>
              </a:rPr>
              <a:t>в своей педагогической деятельности.</a:t>
            </a:r>
          </a:p>
          <a:p>
            <a:pPr algn="ctr"/>
            <a:endParaRPr lang="ru-RU" sz="2300" b="1" dirty="0" smtClean="0">
              <a:solidFill>
                <a:srgbClr val="002060"/>
              </a:solidFill>
              <a:latin typeface="Constantia" pitchFamily="18" charset="0"/>
            </a:endParaRPr>
          </a:p>
          <a:p>
            <a:pPr algn="ctr"/>
            <a:r>
              <a:rPr lang="ru-RU" sz="2300" b="1" dirty="0" smtClean="0">
                <a:solidFill>
                  <a:srgbClr val="002060"/>
                </a:solidFill>
                <a:latin typeface="Constantia" pitchFamily="18" charset="0"/>
              </a:rPr>
              <a:t>Анализ проведенной работы показал, что использование «Мэджик – бокса» с дидактическими играми эффективно помогает развивать познавательную деятельность, </a:t>
            </a:r>
            <a:r>
              <a:rPr lang="ru-RU" sz="2300" b="1" dirty="0" smtClean="0">
                <a:solidFill>
                  <a:srgbClr val="002060"/>
                </a:solidFill>
                <a:latin typeface="Constantia" pitchFamily="18" charset="0"/>
              </a:rPr>
              <a:t>происходит развитие </a:t>
            </a:r>
            <a:r>
              <a:rPr lang="ru-RU" sz="2300" b="1" dirty="0" smtClean="0">
                <a:solidFill>
                  <a:srgbClr val="002060"/>
                </a:solidFill>
                <a:latin typeface="Constantia" pitchFamily="18" charset="0"/>
              </a:rPr>
              <a:t>речи и </a:t>
            </a:r>
            <a:r>
              <a:rPr lang="ru-RU" sz="2300" b="1" dirty="0" smtClean="0">
                <a:solidFill>
                  <a:srgbClr val="002060"/>
                </a:solidFill>
                <a:latin typeface="Constantia" pitchFamily="18" charset="0"/>
              </a:rPr>
              <a:t> закрепление сенсорных </a:t>
            </a:r>
            <a:r>
              <a:rPr lang="ru-RU" sz="2300" b="1" dirty="0" smtClean="0">
                <a:solidFill>
                  <a:srgbClr val="002060"/>
                </a:solidFill>
                <a:latin typeface="Constantia" pitchFamily="18" charset="0"/>
              </a:rPr>
              <a:t>эталонов, развиваются наблюдательность, внимание, память, воображение</a:t>
            </a:r>
            <a:r>
              <a:rPr lang="ru-RU" sz="2300" b="1" dirty="0" smtClean="0">
                <a:solidFill>
                  <a:srgbClr val="002060"/>
                </a:solidFill>
                <a:latin typeface="Constantia" pitchFamily="18" charset="0"/>
              </a:rPr>
              <a:t>, обобщаются </a:t>
            </a:r>
            <a:r>
              <a:rPr lang="ru-RU" sz="2300" b="1" dirty="0" smtClean="0">
                <a:solidFill>
                  <a:srgbClr val="002060"/>
                </a:solidFill>
                <a:latin typeface="Constantia" pitchFamily="18" charset="0"/>
              </a:rPr>
              <a:t>впечатления, которые </a:t>
            </a:r>
            <a:r>
              <a:rPr lang="ru-RU" sz="2300" b="1" dirty="0" smtClean="0">
                <a:solidFill>
                  <a:srgbClr val="002060"/>
                </a:solidFill>
                <a:latin typeface="Constantia" pitchFamily="18" charset="0"/>
              </a:rPr>
              <a:t>дети</a:t>
            </a:r>
            <a:r>
              <a:rPr lang="ru-RU" sz="2300" b="1" dirty="0" smtClean="0">
                <a:solidFill>
                  <a:srgbClr val="002060"/>
                </a:solidFill>
                <a:latin typeface="Constantia" pitchFamily="18" charset="0"/>
              </a:rPr>
              <a:t> </a:t>
            </a:r>
            <a:r>
              <a:rPr lang="ru-RU" sz="2300" b="1" dirty="0" smtClean="0">
                <a:solidFill>
                  <a:srgbClr val="002060"/>
                </a:solidFill>
                <a:latin typeface="Constantia" pitchFamily="18" charset="0"/>
              </a:rPr>
              <a:t>получили при взаимодействии с внешним миром, расширяется словарный запас, приобретаются навыки игровой и учебной деятельности.</a:t>
            </a:r>
            <a:endParaRPr lang="ru-RU" sz="2300"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80728"/>
            <a:ext cx="8784976" cy="4493538"/>
          </a:xfrm>
          <a:prstGeom prst="rect">
            <a:avLst/>
          </a:prstGeom>
        </p:spPr>
        <p:txBody>
          <a:bodyPr wrap="square" anchor="ctr">
            <a:spAutoFit/>
          </a:bodyPr>
          <a:lstStyle/>
          <a:p>
            <a:pPr indent="457200" algn="just"/>
            <a:r>
              <a:rPr lang="ru-RU" sz="2200" b="1" dirty="0" smtClean="0">
                <a:solidFill>
                  <a:srgbClr val="002060"/>
                </a:solidFill>
                <a:latin typeface="Constantia" pitchFamily="18" charset="0"/>
              </a:rPr>
              <a:t>Главной своей задачей в работе считаю выбор наиболее эффективных методов и приемов организации дошкольников, которые позволили бы максимально использовать индивидуальные возможности каждого ребенка, создать ситуацию успеха. </a:t>
            </a:r>
          </a:p>
          <a:p>
            <a:pPr indent="457200" algn="just"/>
            <a:r>
              <a:rPr lang="ru-RU" sz="2200" b="1" dirty="0" smtClean="0">
                <a:solidFill>
                  <a:srgbClr val="002060"/>
                </a:solidFill>
                <a:latin typeface="Constantia" pitchFamily="18" charset="0"/>
              </a:rPr>
              <a:t>Процесс образования меняется, идет вперед, появляются новые разработки, программы, впоследствии меняется и потребность школ в новых, умных, любознательных детях. Значит должен меняться и сам педагог – воспитатель, </a:t>
            </a:r>
            <a:r>
              <a:rPr lang="ru-RU" sz="2200" b="1" smtClean="0">
                <a:solidFill>
                  <a:srgbClr val="002060"/>
                </a:solidFill>
                <a:latin typeface="Constantia" pitchFamily="18" charset="0"/>
              </a:rPr>
              <a:t>вносить что-то </a:t>
            </a:r>
            <a:r>
              <a:rPr lang="ru-RU" sz="2200" b="1" dirty="0" smtClean="0">
                <a:solidFill>
                  <a:srgbClr val="002060"/>
                </a:solidFill>
                <a:latin typeface="Constantia" pitchFamily="18" charset="0"/>
              </a:rPr>
              <a:t>новое, яркое. Должны претерпеть изменения способы, средства и методы обучения и воспитания детей. Сегодня особое значение приобретают игровые формы, в частности, развивающие (дидактические) игры.</a:t>
            </a:r>
            <a:endParaRPr lang="ru-RU" sz="2200" b="1" dirty="0">
              <a:solidFill>
                <a:srgbClr val="002060"/>
              </a:solidFill>
              <a:latin typeface="Constantia" pitchFamily="18" charset="0"/>
            </a:endParaRPr>
          </a:p>
        </p:txBody>
      </p:sp>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8784976" cy="1015663"/>
          </a:xfrm>
          <a:prstGeom prst="rect">
            <a:avLst/>
          </a:prstGeom>
        </p:spPr>
        <p:txBody>
          <a:bodyPr wrap="square">
            <a:spAutoFit/>
          </a:bodyPr>
          <a:lstStyle/>
          <a:p>
            <a:pPr algn="ctr"/>
            <a:r>
              <a:rPr lang="ru-RU" sz="2000" b="1" dirty="0" smtClean="0">
                <a:solidFill>
                  <a:srgbClr val="002060"/>
                </a:solidFill>
                <a:latin typeface="Constantia" pitchFamily="18" charset="0"/>
              </a:rPr>
              <a:t>Также для сенсорного развития детей я широко использую </a:t>
            </a:r>
            <a:r>
              <a:rPr lang="ru-RU" sz="2000" b="1" dirty="0" smtClean="0">
                <a:solidFill>
                  <a:srgbClr val="002060"/>
                </a:solidFill>
                <a:latin typeface="Constantia" pitchFamily="18" charset="0"/>
              </a:rPr>
              <a:t>другие дидактические </a:t>
            </a:r>
            <a:r>
              <a:rPr lang="ru-RU" sz="2000" b="1" dirty="0" smtClean="0">
                <a:solidFill>
                  <a:srgbClr val="002060"/>
                </a:solidFill>
                <a:latin typeface="Constantia" pitchFamily="18" charset="0"/>
              </a:rPr>
              <a:t>игры и пособия разного вида, сделанные своими руками</a:t>
            </a:r>
            <a:endParaRPr lang="ru-RU" sz="2000" b="1" dirty="0">
              <a:solidFill>
                <a:srgbClr val="002060"/>
              </a:solidFill>
              <a:latin typeface="Constantia" pitchFamily="18" charset="0"/>
            </a:endParaRPr>
          </a:p>
        </p:txBody>
      </p:sp>
      <p:pic>
        <p:nvPicPr>
          <p:cNvPr id="3" name="Рисунок 2" descr="изображение_viber_2022-01-26_10-24-59-640.jpg"/>
          <p:cNvPicPr>
            <a:picLocks noChangeAspect="1"/>
          </p:cNvPicPr>
          <p:nvPr/>
        </p:nvPicPr>
        <p:blipFill>
          <a:blip r:embed="rId2" cstate="print"/>
          <a:stretch>
            <a:fillRect/>
          </a:stretch>
        </p:blipFill>
        <p:spPr>
          <a:xfrm>
            <a:off x="179512" y="1988840"/>
            <a:ext cx="2736304" cy="2818230"/>
          </a:xfrm>
          <a:prstGeom prst="rect">
            <a:avLst/>
          </a:prstGeom>
          <a:ln>
            <a:noFill/>
          </a:ln>
          <a:effectLst>
            <a:softEdge rad="112500"/>
          </a:effectLst>
        </p:spPr>
      </p:pic>
      <p:pic>
        <p:nvPicPr>
          <p:cNvPr id="5" name="Рисунок 4" descr="IMG_20220128_135023.jpg"/>
          <p:cNvPicPr>
            <a:picLocks noChangeAspect="1"/>
          </p:cNvPicPr>
          <p:nvPr/>
        </p:nvPicPr>
        <p:blipFill>
          <a:blip r:embed="rId3" cstate="print"/>
          <a:stretch>
            <a:fillRect/>
          </a:stretch>
        </p:blipFill>
        <p:spPr>
          <a:xfrm>
            <a:off x="3131840" y="1916832"/>
            <a:ext cx="2808312" cy="2808312"/>
          </a:xfrm>
          <a:prstGeom prst="rect">
            <a:avLst/>
          </a:prstGeom>
          <a:ln>
            <a:noFill/>
          </a:ln>
          <a:effectLst>
            <a:softEdge rad="112500"/>
          </a:effectLst>
        </p:spPr>
      </p:pic>
      <p:pic>
        <p:nvPicPr>
          <p:cNvPr id="6" name="Рисунок 5" descr="IMG_20220128_134640.jpg"/>
          <p:cNvPicPr>
            <a:picLocks noChangeAspect="1"/>
          </p:cNvPicPr>
          <p:nvPr/>
        </p:nvPicPr>
        <p:blipFill>
          <a:blip r:embed="rId4" cstate="print"/>
          <a:stretch>
            <a:fillRect/>
          </a:stretch>
        </p:blipFill>
        <p:spPr>
          <a:xfrm>
            <a:off x="6156176" y="1916832"/>
            <a:ext cx="2719733" cy="2810721"/>
          </a:xfrm>
          <a:prstGeom prst="rect">
            <a:avLst/>
          </a:prstGeom>
          <a:ln>
            <a:noFill/>
          </a:ln>
          <a:effectLst>
            <a:softEdge rad="112500"/>
          </a:effectLst>
        </p:spPr>
      </p:pic>
      <p:sp>
        <p:nvSpPr>
          <p:cNvPr id="8" name="TextBox 7"/>
          <p:cNvSpPr txBox="1"/>
          <p:nvPr/>
        </p:nvSpPr>
        <p:spPr>
          <a:xfrm>
            <a:off x="539552" y="4797152"/>
            <a:ext cx="8208912" cy="646331"/>
          </a:xfrm>
          <a:prstGeom prst="rect">
            <a:avLst/>
          </a:prstGeom>
          <a:noFill/>
        </p:spPr>
        <p:txBody>
          <a:bodyPr wrap="square" rtlCol="0">
            <a:spAutoFit/>
          </a:bodyPr>
          <a:lstStyle/>
          <a:p>
            <a:r>
              <a:rPr lang="ru-RU" b="1" dirty="0" smtClean="0">
                <a:solidFill>
                  <a:srgbClr val="002060"/>
                </a:solidFill>
                <a:latin typeface="Constantia" pitchFamily="18" charset="0"/>
              </a:rPr>
              <a:t>Бизиборд                                   Сенсорный куб                           Альбомы игр  </a:t>
            </a:r>
          </a:p>
          <a:p>
            <a:r>
              <a:rPr lang="ru-RU" b="1" dirty="0" smtClean="0">
                <a:solidFill>
                  <a:srgbClr val="002060"/>
                </a:solidFill>
                <a:latin typeface="Constantia" pitchFamily="18" charset="0"/>
              </a:rPr>
              <a:t>                                                                                                                    на липучках</a:t>
            </a:r>
            <a:endParaRPr lang="ru-RU"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899592" y="1768460"/>
            <a:ext cx="756084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002060"/>
                </a:solidFill>
                <a:effectLst/>
                <a:latin typeface="Constantia" pitchFamily="18" charset="0"/>
                <a:cs typeface="Times New Roman" pitchFamily="18" charset="0"/>
              </a:rPr>
              <a:t>Внедряемая мною методика развития </a:t>
            </a:r>
            <a:r>
              <a:rPr kumimoji="0" lang="ru-RU" sz="2600" b="1" i="0" u="none" strike="noStrike" cap="none" normalizeH="0" baseline="0" smtClean="0">
                <a:ln>
                  <a:noFill/>
                </a:ln>
                <a:solidFill>
                  <a:srgbClr val="002060"/>
                </a:solidFill>
                <a:effectLst/>
                <a:latin typeface="Constantia" pitchFamily="18" charset="0"/>
                <a:cs typeface="Times New Roman" pitchFamily="18" charset="0"/>
              </a:rPr>
              <a:t>сенсорики  у детей </a:t>
            </a:r>
            <a:r>
              <a:rPr kumimoji="0" lang="ru-RU" sz="2600" b="1" i="0" u="none" strike="noStrike" cap="none" normalizeH="0" baseline="0" dirty="0" smtClean="0">
                <a:ln>
                  <a:noFill/>
                </a:ln>
                <a:solidFill>
                  <a:srgbClr val="002060"/>
                </a:solidFill>
                <a:effectLst/>
                <a:latin typeface="Constantia" pitchFamily="18" charset="0"/>
                <a:cs typeface="Times New Roman" pitchFamily="18" charset="0"/>
              </a:rPr>
              <a:t>позволяет максимально отказаться от групповых занятий в традиционной форме и осуществлять личностно - деятельный подход, что отвечает современным требованиям дошкольного воспитания и обучения. </a:t>
            </a:r>
            <a:endParaRPr kumimoji="0" lang="ru-RU" sz="2600" b="1" i="0" u="none" strike="noStrike" cap="none" normalizeH="0" baseline="0" dirty="0" smtClean="0">
              <a:ln>
                <a:noFill/>
              </a:ln>
              <a:solidFill>
                <a:srgbClr val="002060"/>
              </a:solidFill>
              <a:effectLst/>
              <a:latin typeface="Constantia" pitchFamily="18" charset="0"/>
              <a:cs typeface="Arial" pitchFamily="34"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64904"/>
            <a:ext cx="9144000" cy="769441"/>
          </a:xfrm>
          <a:prstGeom prst="rect">
            <a:avLst/>
          </a:prstGeom>
          <a:noFill/>
        </p:spPr>
        <p:txBody>
          <a:bodyPr wrap="square" rtlCol="0">
            <a:spAutoFit/>
          </a:bodyPr>
          <a:lstStyle/>
          <a:p>
            <a:pPr algn="ctr"/>
            <a:r>
              <a:rPr lang="ru-RU" sz="4400" b="1" dirty="0" smtClean="0">
                <a:solidFill>
                  <a:srgbClr val="002060"/>
                </a:solidFill>
                <a:latin typeface="Constantia" pitchFamily="18" charset="0"/>
              </a:rPr>
              <a:t>СПАСИБО ЗА ВНИМАНИЕ!!!</a:t>
            </a:r>
            <a:endParaRPr lang="ru-RU" sz="4400" b="1" dirty="0">
              <a:solidFill>
                <a:srgbClr val="002060"/>
              </a:solidFill>
              <a:latin typeface="Constantia" pitchFamily="18"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8784976" cy="1261884"/>
          </a:xfrm>
          <a:prstGeom prst="rect">
            <a:avLst/>
          </a:prstGeom>
        </p:spPr>
        <p:txBody>
          <a:bodyPr wrap="square">
            <a:spAutoFit/>
          </a:bodyPr>
          <a:lstStyle/>
          <a:p>
            <a:pPr algn="ctr"/>
            <a:r>
              <a:rPr lang="ru-RU" sz="1900" b="1" dirty="0" smtClean="0">
                <a:solidFill>
                  <a:srgbClr val="002060"/>
                </a:solidFill>
                <a:latin typeface="Constantia" pitchFamily="18" charset="0"/>
                <a:cs typeface="Times New Roman" pitchFamily="18" charset="0"/>
              </a:rPr>
              <a:t>Играя, ребенок учится осязанию, восприятию и усваивает все сенсорные эталоны; учится сопоставлять, сравнивать, устанавливать закономерности, принимать </a:t>
            </a:r>
            <a:r>
              <a:rPr lang="ru-RU" sz="1900" b="1" dirty="0" smtClean="0">
                <a:solidFill>
                  <a:srgbClr val="002060"/>
                </a:solidFill>
                <a:latin typeface="Constantia" pitchFamily="18" charset="0"/>
                <a:cs typeface="Times New Roman" pitchFamily="18" charset="0"/>
              </a:rPr>
              <a:t>самостоятельные решения; развивается и </a:t>
            </a:r>
            <a:r>
              <a:rPr lang="ru-RU" sz="1900" b="1" dirty="0" smtClean="0">
                <a:solidFill>
                  <a:srgbClr val="002060"/>
                </a:solidFill>
                <a:latin typeface="Constantia" pitchFamily="18" charset="0"/>
                <a:cs typeface="Times New Roman" pitchFamily="18" charset="0"/>
              </a:rPr>
              <a:t>познает мир.</a:t>
            </a:r>
            <a:endParaRPr lang="ru-RU" sz="1900" b="1" dirty="0">
              <a:solidFill>
                <a:srgbClr val="002060"/>
              </a:solidFill>
              <a:latin typeface="Constantia" pitchFamily="18" charset="0"/>
              <a:cs typeface="Times New Roman" pitchFamily="18" charset="0"/>
            </a:endParaRPr>
          </a:p>
        </p:txBody>
      </p:sp>
      <p:pic>
        <p:nvPicPr>
          <p:cNvPr id="3" name="Рисунок 2" descr="IMG_20220128_105707.jpg"/>
          <p:cNvPicPr>
            <a:picLocks noChangeAspect="1"/>
          </p:cNvPicPr>
          <p:nvPr/>
        </p:nvPicPr>
        <p:blipFill>
          <a:blip r:embed="rId3" cstate="print"/>
          <a:stretch>
            <a:fillRect/>
          </a:stretch>
        </p:blipFill>
        <p:spPr>
          <a:xfrm>
            <a:off x="179512" y="1916832"/>
            <a:ext cx="2592288" cy="3456384"/>
          </a:xfrm>
          <a:prstGeom prst="rect">
            <a:avLst/>
          </a:prstGeom>
          <a:ln>
            <a:noFill/>
          </a:ln>
          <a:effectLst>
            <a:softEdge rad="112500"/>
          </a:effectLst>
        </p:spPr>
      </p:pic>
      <p:pic>
        <p:nvPicPr>
          <p:cNvPr id="4" name="Рисунок 3" descr="изображение_viber_2021-08-17_18-50-37-312.jpg"/>
          <p:cNvPicPr>
            <a:picLocks noChangeAspect="1"/>
          </p:cNvPicPr>
          <p:nvPr/>
        </p:nvPicPr>
        <p:blipFill>
          <a:blip r:embed="rId4" cstate="print"/>
          <a:stretch>
            <a:fillRect/>
          </a:stretch>
        </p:blipFill>
        <p:spPr>
          <a:xfrm>
            <a:off x="5364088" y="2177479"/>
            <a:ext cx="3528392" cy="2646294"/>
          </a:xfrm>
          <a:prstGeom prst="rect">
            <a:avLst/>
          </a:prstGeom>
          <a:ln>
            <a:noFill/>
          </a:ln>
          <a:effectLst>
            <a:softEdge rad="112500"/>
          </a:effectLst>
        </p:spPr>
      </p:pic>
      <p:pic>
        <p:nvPicPr>
          <p:cNvPr id="5" name="Рисунок 4" descr="IMG_20220113_110752.jpg"/>
          <p:cNvPicPr>
            <a:picLocks noChangeAspect="1"/>
          </p:cNvPicPr>
          <p:nvPr/>
        </p:nvPicPr>
        <p:blipFill>
          <a:blip r:embed="rId5" cstate="print"/>
          <a:stretch>
            <a:fillRect/>
          </a:stretch>
        </p:blipFill>
        <p:spPr>
          <a:xfrm>
            <a:off x="2699792" y="2993571"/>
            <a:ext cx="2664296" cy="3552394"/>
          </a:xfrm>
          <a:prstGeom prst="rect">
            <a:avLst/>
          </a:prstGeom>
          <a:ln>
            <a:noFill/>
          </a:ln>
          <a:effectLst>
            <a:softEdge rad="112500"/>
          </a:effectLst>
        </p:spPr>
      </p:pic>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848872" cy="830997"/>
          </a:xfrm>
          <a:prstGeom prst="rect">
            <a:avLst/>
          </a:prstGeom>
        </p:spPr>
        <p:txBody>
          <a:bodyPr wrap="square">
            <a:spAutoFit/>
          </a:bodyPr>
          <a:lstStyle/>
          <a:p>
            <a:pPr algn="ctr"/>
            <a:r>
              <a:rPr lang="ru-RU" sz="2400" b="1" dirty="0" smtClean="0">
                <a:solidFill>
                  <a:srgbClr val="002060"/>
                </a:solidFill>
                <a:latin typeface="Times New Roman" pitchFamily="18" charset="0"/>
                <a:cs typeface="Times New Roman" pitchFamily="18" charset="0"/>
              </a:rPr>
              <a:t>Моей педагогической находкой стали мэджик - боксы</a:t>
            </a:r>
            <a:r>
              <a:rPr lang="ru-RU" sz="2400" dirty="0" smtClean="0">
                <a:solidFill>
                  <a:srgbClr val="002060"/>
                </a:solidFill>
                <a:latin typeface="Times New Roman" pitchFamily="18" charset="0"/>
                <a:cs typeface="Times New Roman" pitchFamily="18" charset="0"/>
              </a:rPr>
              <a:t>, или как их еще называют волшебные коробочки</a:t>
            </a:r>
            <a:endParaRPr lang="ru-RU" sz="2400" dirty="0">
              <a:solidFill>
                <a:srgbClr val="002060"/>
              </a:solidFill>
              <a:latin typeface="Times New Roman" pitchFamily="18" charset="0"/>
              <a:cs typeface="Times New Roman" pitchFamily="18" charset="0"/>
            </a:endParaRPr>
          </a:p>
        </p:txBody>
      </p:sp>
      <p:pic>
        <p:nvPicPr>
          <p:cNvPr id="3" name="Рисунок 2" descr="IMG_20220202_122258.jpg"/>
          <p:cNvPicPr>
            <a:picLocks noChangeAspect="1"/>
          </p:cNvPicPr>
          <p:nvPr/>
        </p:nvPicPr>
        <p:blipFill>
          <a:blip r:embed="rId3" cstate="print"/>
          <a:stretch>
            <a:fillRect/>
          </a:stretch>
        </p:blipFill>
        <p:spPr>
          <a:xfrm>
            <a:off x="899592" y="1988840"/>
            <a:ext cx="7668344" cy="3844989"/>
          </a:xfrm>
          <a:prstGeom prst="rect">
            <a:avLst/>
          </a:prstGeom>
          <a:ln>
            <a:noFill/>
          </a:ln>
          <a:effectLst>
            <a:softEdge rad="112500"/>
          </a:effectLst>
        </p:spPr>
      </p:pic>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8720"/>
            <a:ext cx="9144000" cy="646331"/>
          </a:xfrm>
          <a:prstGeom prst="rect">
            <a:avLst/>
          </a:prstGeom>
          <a:noFill/>
        </p:spPr>
        <p:txBody>
          <a:bodyPr wrap="square" rtlCol="0">
            <a:spAutoFit/>
          </a:bodyPr>
          <a:lstStyle/>
          <a:p>
            <a:pPr algn="ct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НОВИЗНА</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289" name="Rectangle 1"/>
          <p:cNvSpPr>
            <a:spLocks noChangeArrowheads="1"/>
          </p:cNvSpPr>
          <p:nvPr/>
        </p:nvSpPr>
        <p:spPr bwMode="auto">
          <a:xfrm>
            <a:off x="683568" y="1844824"/>
            <a:ext cx="7776864"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2339975" algn="l"/>
              </a:tabLst>
            </a:pPr>
            <a:r>
              <a:rPr kumimoji="0" lang="ru-RU" sz="2300" b="1" i="0" u="none" strike="noStrike" cap="none" normalizeH="0" baseline="0" dirty="0" err="1" smtClean="0">
                <a:ln>
                  <a:noFill/>
                </a:ln>
                <a:solidFill>
                  <a:srgbClr val="002060"/>
                </a:solidFill>
                <a:effectLst/>
                <a:latin typeface="Constantia" pitchFamily="18" charset="0"/>
                <a:ea typeface="Times New Roman" pitchFamily="18" charset="0"/>
                <a:cs typeface="Arial" pitchFamily="34" charset="0"/>
              </a:rPr>
              <a:t>Мэджик-бокс</a:t>
            </a:r>
            <a:r>
              <a:rPr kumimoji="0" lang="ru-RU" sz="23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 – современная образовательная технология, в основе которой лежит анализ какой-то проблемной ситуации. Она объединяет в себе одновременно и ролевые игры, и метод проектов, и ситуативный анализ. Главное предназначение данной технологии — развивать способность прорабатывать различные проблемы и находить их решение используя уже имеющиеся знания, научиться взаимодействовать со сверстниками и взрослыми.</a:t>
            </a:r>
            <a:endParaRPr kumimoji="0" lang="ru-RU" sz="2300" b="1" i="0" u="none" strike="noStrike" cap="none" normalizeH="0" baseline="0" dirty="0" smtClean="0">
              <a:ln>
                <a:noFill/>
              </a:ln>
              <a:solidFill>
                <a:srgbClr val="002060"/>
              </a:solidFill>
              <a:effectLst/>
              <a:latin typeface="Constantia" pitchFamily="18" charset="0"/>
              <a:cs typeface="Arial" pitchFamily="34"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1145940"/>
            <a:ext cx="835292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Боксы классифицируются по разным признакам и параметрам.</a:t>
            </a:r>
          </a:p>
          <a:p>
            <a:pPr marL="0" marR="0" lvl="0" indent="0" algn="just" defTabSz="914400" rtl="0" eaLnBrk="1" fontAlgn="base" latinLnBrk="0" hangingPunct="1">
              <a:lnSpc>
                <a:spcPct val="100000"/>
              </a:lnSpc>
              <a:spcBef>
                <a:spcPct val="0"/>
              </a:spcBef>
              <a:spcAft>
                <a:spcPct val="0"/>
              </a:spcAft>
              <a:buClrTx/>
              <a:buSzTx/>
              <a:buFontTx/>
              <a:buNone/>
              <a:tabLst>
                <a:tab pos="2339975" algn="l"/>
              </a:tabLst>
            </a:pPr>
            <a:endParaRPr kumimoji="0" lang="ru-RU" sz="10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10800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Печатный бокс (может содержать графики,                 таблицы, диаграммы, иллюстрации, что делает его более наглядным)</a:t>
            </a:r>
          </a:p>
          <a:p>
            <a:pPr marL="10800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10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10800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Мультимедиа-бокс (наиболее популярный в последнее время, </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но</a:t>
            </a:r>
            <a:r>
              <a:rPr kumimoji="0" lang="ru-RU" sz="2400" b="1" i="0" u="none" strike="noStrike" cap="none" normalizeH="0" dirty="0" smtClean="0">
                <a:ln>
                  <a:noFill/>
                </a:ln>
                <a:solidFill>
                  <a:srgbClr val="002060"/>
                </a:solidFill>
                <a:effectLst/>
                <a:latin typeface="Constantia" pitchFamily="18" charset="0"/>
                <a:ea typeface="Times New Roman" pitchFamily="18" charset="0"/>
                <a:cs typeface="Arial" pitchFamily="34" charset="0"/>
              </a:rPr>
              <a:t> его использование </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зависит </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от технического оснащения).</a:t>
            </a:r>
          </a:p>
          <a:p>
            <a:pPr marL="10800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10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10800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Видео-бокс (может содержать фильм, аудио и видео материалы. Его минус - ограничена возможность многократного просмотра).</a:t>
            </a:r>
            <a:endParaRPr kumimoji="0" lang="ru-RU" sz="2400" b="1" i="0" u="none" strike="noStrike" cap="none" normalizeH="0" baseline="0" dirty="0" smtClean="0">
              <a:ln>
                <a:noFill/>
              </a:ln>
              <a:solidFill>
                <a:srgbClr val="002060"/>
              </a:solidFill>
              <a:effectLst/>
              <a:latin typeface="Constantia" pitchFamily="18" charset="0"/>
              <a:cs typeface="Arial" pitchFamily="34"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971600" y="1124744"/>
            <a:ext cx="727280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Бокс</a:t>
            </a:r>
            <a:r>
              <a:rPr kumimoji="0" lang="ru-RU" sz="2400" b="1" i="0" u="none" strike="noStrike" cap="none" normalizeH="0" dirty="0" smtClean="0">
                <a:ln>
                  <a:noFill/>
                </a:ln>
                <a:solidFill>
                  <a:srgbClr val="002060"/>
                </a:solidFill>
                <a:effectLst/>
                <a:latin typeface="Constantia" pitchFamily="18" charset="0"/>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должен содержать в себе:</a:t>
            </a:r>
            <a:r>
              <a:rPr kumimoji="0" lang="ru-RU" sz="2400" b="1" i="0" u="none" strike="noStrike" cap="none" normalizeH="0" dirty="0" smtClean="0">
                <a:ln>
                  <a:noFill/>
                </a:ln>
                <a:solidFill>
                  <a:srgbClr val="002060"/>
                </a:solidFill>
                <a:effectLst/>
                <a:latin typeface="Constantia" pitchFamily="18"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2339975" algn="l"/>
              </a:tabLst>
            </a:pPr>
            <a:endParaRPr kumimoji="0" lang="ru-RU" sz="10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Сюжетная часть </a:t>
            </a:r>
            <a:r>
              <a:rPr kumimoji="0" lang="ru-RU" sz="2400" b="1" i="1"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(совокупность действий, событий)</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10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Информационная часть (</a:t>
            </a:r>
            <a:r>
              <a:rPr kumimoji="0" lang="ru-RU" sz="2400" b="1" i="1"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вспомогательная информация, необходимая для анализа ситуации: научные, методические, статистические, нормативные материалы для решения бокса</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tab pos="2339975" algn="l"/>
              </a:tabLst>
            </a:pPr>
            <a:endParaRPr kumimoji="0" lang="ru-RU" sz="10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339975" algn="l"/>
              </a:tabLst>
            </a:pP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Методическая часть </a:t>
            </a:r>
            <a:r>
              <a:rPr kumimoji="0" lang="ru-RU" sz="2400" b="1" i="1"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(вопросы, задания по анализу бокса)</a:t>
            </a:r>
            <a:r>
              <a:rPr kumimoji="0" lang="ru-RU" sz="2400" b="1" i="0" u="none" strike="noStrike" cap="none" normalizeH="0" baseline="0" dirty="0" smtClean="0">
                <a:ln>
                  <a:noFill/>
                </a:ln>
                <a:solidFill>
                  <a:srgbClr val="002060"/>
                </a:solidFill>
                <a:effectLst/>
                <a:latin typeface="Constantia" pitchFamily="18" charset="0"/>
                <a:ea typeface="Times New Roman" pitchFamily="18" charset="0"/>
                <a:cs typeface="Arial" pitchFamily="34" charset="0"/>
              </a:rPr>
              <a:t>.</a:t>
            </a:r>
            <a:endParaRPr kumimoji="0" lang="ru-RU" sz="2400" b="1" i="0" u="none" strike="noStrike" cap="none" normalizeH="0" baseline="0" dirty="0" smtClean="0">
              <a:ln>
                <a:noFill/>
              </a:ln>
              <a:solidFill>
                <a:srgbClr val="002060"/>
              </a:solidFill>
              <a:effectLst/>
              <a:latin typeface="Constantia" pitchFamily="18" charset="0"/>
              <a:cs typeface="Arial" pitchFamily="34" charset="0"/>
            </a:endParaRP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179512" y="908720"/>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e9bec9169244ef9426333fcd7de575e3ef4d78"/>
</p:tagLst>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1200</Words>
  <Application>Microsoft Office PowerPoint</Application>
  <PresentationFormat>Экран (4:3)</PresentationFormat>
  <Paragraphs>116</Paragraphs>
  <Slides>32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Карандаши для рисования</dc:title>
  <dc:creator>obstinate</dc:creator>
  <dc:description>Шаблон презентации с сайта https://presentation-creation.ru/</dc:description>
  <cp:lastModifiedBy>Admin</cp:lastModifiedBy>
  <cp:revision>832</cp:revision>
  <dcterms:created xsi:type="dcterms:W3CDTF">2018-02-25T09:09:03Z</dcterms:created>
  <dcterms:modified xsi:type="dcterms:W3CDTF">2022-02-07T18:02:16Z</dcterms:modified>
</cp:coreProperties>
</file>