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79" r:id="rId5"/>
    <p:sldId id="258" r:id="rId6"/>
    <p:sldId id="259" r:id="rId7"/>
    <p:sldId id="260" r:id="rId8"/>
    <p:sldId id="266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72" r:id="rId23"/>
    <p:sldId id="276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9;&#1095;&#1080;&#1090;&#1077;&#1083;&#1100;\Desktop\&#1091;&#1088;&#1086;&#1082;%20&#1091;&#1095;&#1080;&#1090;&#1077;&#1083;&#1100;%20&#1075;&#1086;&#1076;&#1072;-2022\&#1086;&#1089;&#1085;&#1086;&#1074;&#1085;&#1072;&#1103;%20&#1084;&#1077;&#1083;&#1086;&#1076;&#1080;&#1103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9;&#1095;&#1080;&#1090;&#1077;&#1083;&#1100;\Desktop\&#1091;&#1088;&#1086;&#1082;%20&#1091;&#1095;&#1080;&#1090;&#1077;&#1083;&#1100;%20&#1075;&#1086;&#1076;&#1072;-2022\&#1047;&#1074;&#1091;&#1082;%20&#1079;&#1077;&#1083;&#1100;&#1103;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9;&#1095;&#1080;&#1090;&#1077;&#1083;&#1100;\Desktop\&#1091;&#1088;&#1086;&#1082;%20&#1091;&#1095;&#1080;&#1090;&#1077;&#1083;&#1100;%20&#1075;&#1086;&#1076;&#1072;-2022\&#1047;&#1074;&#1091;&#1082;%20&#1079;&#1077;&#1083;&#1100;&#1103;.mp3" TargetMode="Externa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9;&#1095;&#1080;&#1090;&#1077;&#1083;&#1100;\Desktop\&#1091;&#1088;&#1086;&#1082;%20&#1091;&#1095;&#1080;&#1090;&#1077;&#1083;&#1100;%20&#1075;&#1086;&#1076;&#1072;-2022\&#1092;&#1080;&#1079;&#1084;&#1080;&#1085;&#1091;&#1090;&#1082;&#1072;.mp3" TargetMode="Externa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9;&#1095;&#1080;&#1090;&#1077;&#1083;&#1100;\Desktop\&#1091;&#1088;&#1086;&#1082;%20&#1091;&#1095;&#1080;&#1090;&#1077;&#1083;&#1100;%20&#1075;&#1086;&#1076;&#1072;-2022\&#1084;&#1072;&#1075;&#1080;&#1103;1.mp3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9;&#1095;&#1080;&#1090;&#1077;&#1083;&#1100;\Desktop\&#1091;&#1088;&#1086;&#1082;%20&#1091;&#1095;&#1080;&#1090;&#1077;&#1083;&#1100;%20&#1075;&#1086;&#1076;&#1072;-2022\&#1086;&#1089;&#1085;&#1086;&#1074;&#1085;&#1072;&#1103;%20&#1084;&#1077;&#1083;&#1086;&#1076;&#1080;&#1103;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9;&#1095;&#1080;&#1090;&#1077;&#1083;&#1100;\Desktop\&#1091;&#1088;&#1086;&#1082;%20&#1091;&#1095;&#1080;&#1090;&#1077;&#1083;&#1100;%20&#1075;&#1086;&#1076;&#1072;-2022\&#1086;&#1089;&#1085;&#1086;&#1074;&#1085;&#1072;&#1103;%20&#1084;&#1077;&#1083;&#1086;&#1076;&#1080;&#1103;.mp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9;&#1095;&#1080;&#1090;&#1077;&#1083;&#1100;\Desktop\&#1091;&#1088;&#1086;&#1082;%20&#1091;&#1095;&#1080;&#1090;&#1077;&#1083;&#1100;%20&#1075;&#1086;&#1076;&#1072;-2022\&#1089;&#1086;&#1074;&#1072;.mp3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9;&#1095;&#1080;&#1090;&#1077;&#1083;&#1100;\Desktop\&#1091;&#1088;&#1086;&#1082;%20&#1091;&#1095;&#1080;&#1090;&#1077;&#1083;&#1100;%20&#1075;&#1086;&#1076;&#1072;-2022\&#1084;&#1072;&#1075;&#1080;&#1103;1.mp3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9;&#1095;&#1080;&#1090;&#1077;&#1083;&#1100;\Desktop\&#1091;&#1088;&#1086;&#1082;%20&#1091;&#1095;&#1080;&#1090;&#1077;&#1083;&#1100;%20&#1075;&#1086;&#1076;&#1072;-2022\&#1084;&#1072;&#1075;&#1080;&#1103;2.mp3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Урок математики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852936"/>
            <a:ext cx="8352928" cy="1752600"/>
          </a:xfrm>
        </p:spPr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Во 2 классе</a:t>
            </a:r>
          </a:p>
          <a:p>
            <a:r>
              <a:rPr lang="ru-RU" dirty="0" smtClean="0">
                <a:latin typeface="Bookman Old Style" pitchFamily="18" charset="0"/>
              </a:rPr>
              <a:t>УМК «Начальная школа 21 века»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166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Урок 1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10" name="основная мелод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143900" y="5929330"/>
            <a:ext cx="733428" cy="733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0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640960" cy="13681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Bookman Old Style" pitchFamily="18" charset="0"/>
              </a:rPr>
              <a:t>Умножение числа 8 </a:t>
            </a:r>
            <a:r>
              <a:rPr lang="ru-RU" b="1" dirty="0" smtClean="0">
                <a:latin typeface="Bookman Old Style" pitchFamily="18" charset="0"/>
              </a:rPr>
              <a:t/>
            </a:r>
            <a:br>
              <a:rPr lang="ru-RU" b="1" dirty="0" smtClean="0">
                <a:latin typeface="Bookman Old Style" pitchFamily="18" charset="0"/>
              </a:rPr>
            </a:br>
            <a:r>
              <a:rPr lang="ru-RU" b="1" dirty="0" smtClean="0">
                <a:latin typeface="Bookman Old Style" pitchFamily="18" charset="0"/>
              </a:rPr>
              <a:t>и </a:t>
            </a:r>
            <a:r>
              <a:rPr lang="ru-RU" b="1" dirty="0">
                <a:latin typeface="Bookman Old Style" pitchFamily="18" charset="0"/>
              </a:rPr>
              <a:t>деление на 8. </a:t>
            </a:r>
            <a:r>
              <a:rPr lang="ru-RU" b="1" dirty="0" smtClean="0">
                <a:latin typeface="Bookman Old Style" pitchFamily="18" charset="0"/>
              </a:rPr>
              <a:t/>
            </a:r>
            <a:br>
              <a:rPr lang="ru-RU" b="1" dirty="0" smtClean="0">
                <a:latin typeface="Bookman Old Style" pitchFamily="18" charset="0"/>
              </a:rPr>
            </a:br>
            <a:r>
              <a:rPr lang="ru-RU" b="1" dirty="0" smtClean="0">
                <a:latin typeface="Bookman Old Style" pitchFamily="18" charset="0"/>
              </a:rPr>
              <a:t>Восьмая </a:t>
            </a:r>
            <a:r>
              <a:rPr lang="ru-RU" b="1" dirty="0">
                <a:latin typeface="Bookman Old Style" pitchFamily="18" charset="0"/>
              </a:rPr>
              <a:t>часть числа.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435280" cy="439248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u="sng" dirty="0" smtClean="0">
                <a:latin typeface="Bookman Old Style" pitchFamily="18" charset="0"/>
              </a:rPr>
              <a:t>Цели-результаты на урок: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Bookman Old Style" pitchFamily="18" charset="0"/>
              </a:rPr>
              <a:t>Составлять </a:t>
            </a:r>
            <a:r>
              <a:rPr lang="ru-RU" dirty="0">
                <a:latin typeface="Bookman Old Style" pitchFamily="18" charset="0"/>
              </a:rPr>
              <a:t>таблицу умножения на 8</a:t>
            </a:r>
            <a:r>
              <a:rPr lang="ru-RU" dirty="0" smtClean="0">
                <a:latin typeface="Bookman Old Style" pitchFamily="18" charset="0"/>
              </a:rPr>
              <a:t>;</a:t>
            </a:r>
          </a:p>
          <a:p>
            <a:pPr marL="514350" lvl="0" indent="-514350">
              <a:buFont typeface="+mj-lt"/>
              <a:buAutoNum type="arabicPeriod"/>
            </a:pPr>
            <a:endParaRPr lang="ru-RU" dirty="0">
              <a:latin typeface="Bookman Old Style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Bookman Old Style" pitchFamily="18" charset="0"/>
              </a:rPr>
              <a:t>Р</a:t>
            </a:r>
            <a:r>
              <a:rPr lang="ru-RU" dirty="0" smtClean="0">
                <a:latin typeface="Bookman Old Style" pitchFamily="18" charset="0"/>
              </a:rPr>
              <a:t>ешать </a:t>
            </a:r>
            <a:r>
              <a:rPr lang="ru-RU" dirty="0">
                <a:latin typeface="Bookman Old Style" pitchFamily="18" charset="0"/>
              </a:rPr>
              <a:t>примеры, используя таблицу умножения и деления на 8</a:t>
            </a:r>
            <a:r>
              <a:rPr lang="ru-RU" dirty="0" smtClean="0">
                <a:latin typeface="Bookman Old Style" pitchFamily="18" charset="0"/>
              </a:rPr>
              <a:t>;</a:t>
            </a:r>
          </a:p>
          <a:p>
            <a:pPr marL="514350" lvl="0" indent="-514350">
              <a:buFont typeface="+mj-lt"/>
              <a:buAutoNum type="arabicPeriod"/>
            </a:pPr>
            <a:endParaRPr lang="ru-RU" dirty="0">
              <a:latin typeface="Bookman Old Style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Bookman Old Style" pitchFamily="18" charset="0"/>
              </a:rPr>
              <a:t>Находить восьмую часть </a:t>
            </a:r>
            <a:r>
              <a:rPr lang="ru-RU" dirty="0" smtClean="0">
                <a:latin typeface="Bookman Old Style" pitchFamily="18" charset="0"/>
              </a:rPr>
              <a:t>числа.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166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Урок 1</a:t>
            </a:r>
            <a:endParaRPr lang="ru-RU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68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545" y="482462"/>
            <a:ext cx="8640960" cy="164219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Bookman Old Style" pitchFamily="18" charset="0"/>
              </a:rPr>
              <a:t>Первая наша цель</a:t>
            </a:r>
            <a:r>
              <a:rPr lang="ru-RU" dirty="0">
                <a:latin typeface="Bookman Old Style" pitchFamily="18" charset="0"/>
              </a:rPr>
              <a:t> -  </a:t>
            </a:r>
            <a:r>
              <a:rPr lang="ru-RU" dirty="0" smtClean="0">
                <a:latin typeface="Bookman Old Style" pitchFamily="18" charset="0"/>
              </a:rPr>
              <a:t>составлять </a:t>
            </a:r>
            <a:r>
              <a:rPr lang="ru-RU" dirty="0">
                <a:latin typeface="Bookman Old Style" pitchFamily="18" charset="0"/>
              </a:rPr>
              <a:t>таблицу 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умножения </a:t>
            </a:r>
            <a:r>
              <a:rPr lang="ru-RU" dirty="0">
                <a:latin typeface="Bookman Old Style" pitchFamily="18" charset="0"/>
              </a:rPr>
              <a:t>на 8</a:t>
            </a:r>
            <a:r>
              <a:rPr lang="ru-RU" dirty="0" smtClean="0">
                <a:latin typeface="Bookman Old Style" pitchFamily="18" charset="0"/>
              </a:rPr>
              <a:t>.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Карточка 2.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18525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Bookman Old Style" pitchFamily="18" charset="0"/>
              </a:rPr>
              <a:t>На столе стоит один котёл, в нём 8 перьев для зелья</a:t>
            </a:r>
            <a:r>
              <a:rPr lang="ru-RU" dirty="0" smtClean="0">
                <a:latin typeface="Bookman Old Style" pitchFamily="18" charset="0"/>
              </a:rPr>
              <a:t>.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166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Урок 1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9124" y="3429000"/>
            <a:ext cx="1008112" cy="9104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6446" y="3429000"/>
            <a:ext cx="864096" cy="916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725144"/>
            <a:ext cx="8858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Bookman Old Style" pitchFamily="18" charset="0"/>
              </a:rPr>
              <a:t>Как мы можем это записать?</a:t>
            </a:r>
          </a:p>
          <a:p>
            <a:endParaRPr lang="ru-RU" sz="2400" dirty="0">
              <a:latin typeface="Bookman Old Style" pitchFamily="18" charset="0"/>
            </a:endParaRPr>
          </a:p>
          <a:p>
            <a:pPr algn="ctr"/>
            <a:r>
              <a:rPr lang="ru-RU" sz="2400" dirty="0">
                <a:latin typeface="Bookman Old Style" pitchFamily="18" charset="0"/>
              </a:rPr>
              <a:t>8 + 0 = 8 или </a:t>
            </a:r>
            <a:r>
              <a:rPr lang="ru-RU" sz="2400" b="1" dirty="0" smtClean="0">
                <a:latin typeface="Bookman Old Style" pitchFamily="18" charset="0"/>
              </a:rPr>
              <a:t>1 котёл </a:t>
            </a:r>
            <a:r>
              <a:rPr lang="ru-RU" sz="2400" b="1" dirty="0">
                <a:latin typeface="Bookman Old Style" pitchFamily="18" charset="0"/>
              </a:rPr>
              <a:t>• </a:t>
            </a:r>
            <a:r>
              <a:rPr lang="ru-RU" sz="2400" b="1" dirty="0" smtClean="0">
                <a:latin typeface="Bookman Old Style" pitchFamily="18" charset="0"/>
              </a:rPr>
              <a:t>8 перьев </a:t>
            </a:r>
            <a:r>
              <a:rPr lang="ru-RU" sz="2400" b="1" dirty="0">
                <a:latin typeface="Bookman Old Style" pitchFamily="18" charset="0"/>
              </a:rPr>
              <a:t>= </a:t>
            </a:r>
            <a:r>
              <a:rPr lang="ru-RU" sz="2400" b="1" dirty="0" smtClean="0">
                <a:latin typeface="Bookman Old Style" pitchFamily="18" charset="0"/>
              </a:rPr>
              <a:t>8 перьев в 1 котле</a:t>
            </a:r>
            <a:endParaRPr lang="ru-RU" sz="2400" b="1" dirty="0"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12" name="Звук зель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86776" y="6000768"/>
            <a:ext cx="714380" cy="71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924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43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2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uiExpand="1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924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Bookman Old Style" pitchFamily="18" charset="0"/>
              </a:rPr>
              <a:t>На столе стоят уже два котла, в каждом из них по 8 перьев для зелья. Как мы сможем выяснить сколько перьев всего в котлах</a:t>
            </a:r>
            <a:r>
              <a:rPr lang="ru-RU" dirty="0" smtClean="0">
                <a:latin typeface="Bookman Old Style" pitchFamily="18" charset="0"/>
              </a:rPr>
              <a:t>?</a:t>
            </a:r>
          </a:p>
          <a:p>
            <a:pPr marL="0" indent="0" algn="just">
              <a:buNone/>
            </a:pPr>
            <a:endParaRPr lang="ru-RU" dirty="0">
              <a:latin typeface="Bookman Old Style" pitchFamily="18" charset="0"/>
            </a:endParaRPr>
          </a:p>
          <a:p>
            <a:pPr marL="0" indent="0" algn="just">
              <a:buNone/>
            </a:pPr>
            <a:endParaRPr lang="ru-RU" dirty="0">
              <a:latin typeface="Bookman Old Style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Bookman Old Style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Bookman Old Style" pitchFamily="18" charset="0"/>
              </a:rPr>
              <a:t>8 </a:t>
            </a:r>
            <a:r>
              <a:rPr lang="ru-RU" dirty="0">
                <a:latin typeface="Bookman Old Style" pitchFamily="18" charset="0"/>
              </a:rPr>
              <a:t>+ 8 = 16 или 2 • 8 = 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166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Урок 1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4824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Bookman Old Style" pitchFamily="18" charset="0"/>
              </a:rPr>
              <a:t>Первая наша цель</a:t>
            </a:r>
            <a:r>
              <a:rPr lang="ru-RU" dirty="0">
                <a:latin typeface="Bookman Old Style" pitchFamily="18" charset="0"/>
              </a:rPr>
              <a:t> -  </a:t>
            </a:r>
            <a:r>
              <a:rPr lang="ru-RU" dirty="0" smtClean="0">
                <a:latin typeface="Bookman Old Style" pitchFamily="18" charset="0"/>
              </a:rPr>
              <a:t>составлять </a:t>
            </a:r>
            <a:r>
              <a:rPr lang="ru-RU" dirty="0">
                <a:latin typeface="Bookman Old Style" pitchFamily="18" charset="0"/>
              </a:rPr>
              <a:t>таблицу 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умножения </a:t>
            </a:r>
            <a:r>
              <a:rPr lang="ru-RU" dirty="0">
                <a:latin typeface="Bookman Old Style" pitchFamily="18" charset="0"/>
              </a:rPr>
              <a:t>на 8.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4221088"/>
            <a:ext cx="1435224" cy="12961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4221088"/>
            <a:ext cx="1435224" cy="1296144"/>
          </a:xfrm>
          <a:prstGeom prst="rect">
            <a:avLst/>
          </a:prstGeom>
        </p:spPr>
      </p:pic>
      <p:pic>
        <p:nvPicPr>
          <p:cNvPr id="9" name="Звук зель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15338" y="5857892"/>
            <a:ext cx="733428" cy="73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585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3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Bookman Old Style" pitchFamily="18" charset="0"/>
              </a:rPr>
              <a:t>Вывод: составили таблицу умножения на </a:t>
            </a:r>
            <a:r>
              <a:rPr lang="ru-RU" dirty="0" smtClean="0">
                <a:latin typeface="Bookman Old Style" pitchFamily="18" charset="0"/>
              </a:rPr>
              <a:t>8. 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166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Урок 1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524026"/>
            <a:ext cx="8373616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Bookman Old Style" pitchFamily="18" charset="0"/>
              </a:rPr>
              <a:t>Первая наша цель</a:t>
            </a:r>
            <a:r>
              <a:rPr lang="ru-RU" dirty="0">
                <a:latin typeface="Bookman Old Style" pitchFamily="18" charset="0"/>
              </a:rPr>
              <a:t> -  </a:t>
            </a:r>
            <a:r>
              <a:rPr lang="ru-RU" dirty="0" smtClean="0">
                <a:latin typeface="Bookman Old Style" pitchFamily="18" charset="0"/>
              </a:rPr>
              <a:t>составлять </a:t>
            </a:r>
            <a:r>
              <a:rPr lang="ru-RU" dirty="0">
                <a:latin typeface="Bookman Old Style" pitchFamily="18" charset="0"/>
              </a:rPr>
              <a:t>таблицу 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умножения </a:t>
            </a:r>
            <a:r>
              <a:rPr lang="ru-RU" dirty="0">
                <a:latin typeface="Bookman Old Style" pitchFamily="18" charset="0"/>
              </a:rPr>
              <a:t>на 8.</a:t>
            </a:r>
          </a:p>
        </p:txBody>
      </p:sp>
    </p:spTree>
    <p:extLst>
      <p:ext uri="{BB962C8B-B14F-4D97-AF65-F5344CB8AC3E}">
        <p14:creationId xmlns:p14="http://schemas.microsoft.com/office/powerpoint/2010/main" xmlns="" val="259334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/>
              <a:t>1 • 8 = </a:t>
            </a:r>
            <a:r>
              <a:rPr lang="ru-RU" sz="4000" dirty="0" smtClean="0"/>
              <a:t>8      </a:t>
            </a:r>
            <a:r>
              <a:rPr lang="ru-RU" sz="4000" dirty="0"/>
              <a:t>8 </a:t>
            </a:r>
            <a:r>
              <a:rPr lang="ru-RU" sz="4000" b="1" dirty="0"/>
              <a:t>: </a:t>
            </a:r>
            <a:r>
              <a:rPr lang="ru-RU" sz="4000" dirty="0"/>
              <a:t>8 = </a:t>
            </a:r>
            <a:r>
              <a:rPr lang="ru-RU" sz="4000" dirty="0" smtClean="0"/>
              <a:t>1  </a:t>
            </a:r>
          </a:p>
          <a:p>
            <a:pPr marL="0" indent="0" algn="ctr">
              <a:buNone/>
            </a:pPr>
            <a:endParaRPr lang="ru-RU" sz="4000" dirty="0" smtClean="0"/>
          </a:p>
          <a:p>
            <a:pPr marL="0" indent="0" algn="ctr">
              <a:buNone/>
            </a:pPr>
            <a:r>
              <a:rPr lang="ru-RU" sz="4000" dirty="0"/>
              <a:t>2 • 8 = 16   16 </a:t>
            </a:r>
            <a:r>
              <a:rPr lang="ru-RU" sz="4000" b="1" dirty="0"/>
              <a:t>: </a:t>
            </a:r>
            <a:r>
              <a:rPr lang="ru-RU" sz="4000" dirty="0"/>
              <a:t>8 = </a:t>
            </a:r>
            <a:r>
              <a:rPr lang="ru-RU" sz="4000" dirty="0" smtClean="0"/>
              <a:t>2</a:t>
            </a:r>
          </a:p>
          <a:p>
            <a:pPr marL="0" indent="0" algn="ctr">
              <a:buNone/>
            </a:pPr>
            <a:endParaRPr lang="ru-RU" sz="4000" dirty="0" smtClean="0"/>
          </a:p>
          <a:p>
            <a:pPr marL="0" indent="0" algn="ctr">
              <a:buNone/>
            </a:pPr>
            <a:r>
              <a:rPr lang="ru-RU" sz="4000" dirty="0"/>
              <a:t>3 • 8 = 24   24 </a:t>
            </a:r>
            <a:r>
              <a:rPr lang="ru-RU" sz="4000" b="1" dirty="0"/>
              <a:t>: </a:t>
            </a:r>
            <a:r>
              <a:rPr lang="ru-RU" sz="4000" dirty="0"/>
              <a:t>8 =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166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Урок 1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524026"/>
            <a:ext cx="8373616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Bookman Old Style" pitchFamily="18" charset="0"/>
              </a:rPr>
              <a:t>Первая наша цель</a:t>
            </a:r>
            <a:r>
              <a:rPr lang="ru-RU" dirty="0">
                <a:latin typeface="Bookman Old Style" pitchFamily="18" charset="0"/>
              </a:rPr>
              <a:t> -  </a:t>
            </a:r>
            <a:r>
              <a:rPr lang="ru-RU" dirty="0" smtClean="0">
                <a:latin typeface="Bookman Old Style" pitchFamily="18" charset="0"/>
              </a:rPr>
              <a:t>составлять </a:t>
            </a:r>
            <a:r>
              <a:rPr lang="ru-RU" dirty="0">
                <a:latin typeface="Bookman Old Style" pitchFamily="18" charset="0"/>
              </a:rPr>
              <a:t>таблицу 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умножения </a:t>
            </a:r>
            <a:r>
              <a:rPr lang="ru-RU" dirty="0">
                <a:latin typeface="Bookman Old Style" pitchFamily="18" charset="0"/>
              </a:rPr>
              <a:t>на 8.</a:t>
            </a:r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2555776" y="2996952"/>
            <a:ext cx="1656184" cy="36004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2555776" y="4437112"/>
            <a:ext cx="1656184" cy="36004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2614552" y="5877272"/>
            <a:ext cx="1656184" cy="36004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475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9988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Bookman Old Style" pitchFamily="18" charset="0"/>
              </a:rPr>
              <a:t>Тренировка перед соревнованиями по </a:t>
            </a:r>
            <a:r>
              <a:rPr lang="ru-RU" b="1" dirty="0" err="1" smtClean="0">
                <a:latin typeface="Bookman Old Style" pitchFamily="18" charset="0"/>
              </a:rPr>
              <a:t>Квиддичу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166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Урок 1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395848"/>
            <a:ext cx="6408712" cy="3604901"/>
          </a:xfrm>
          <a:prstGeom prst="rect">
            <a:avLst/>
          </a:prstGeom>
        </p:spPr>
      </p:pic>
      <p:pic>
        <p:nvPicPr>
          <p:cNvPr id="6" name="физминут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5929330"/>
            <a:ext cx="661990" cy="66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218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4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Bookman Old Style" pitchFamily="18" charset="0"/>
              </a:rPr>
              <a:t>Вторая наша цель –  </a:t>
            </a:r>
            <a:r>
              <a:rPr lang="ru-RU" sz="3600" b="1" dirty="0" smtClean="0">
                <a:latin typeface="Bookman Old Style" pitchFamily="18" charset="0"/>
              </a:rPr>
              <a:t>решать </a:t>
            </a:r>
            <a:r>
              <a:rPr lang="ru-RU" sz="3600" b="1" dirty="0">
                <a:latin typeface="Bookman Old Style" pitchFamily="18" charset="0"/>
              </a:rPr>
              <a:t>примеры, используя таблицу умножения и деления на 8. </a:t>
            </a:r>
            <a:endParaRPr lang="ru-RU" sz="3600" dirty="0">
              <a:latin typeface="Bookman Old Style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475" y="2411437"/>
            <a:ext cx="3024336" cy="1890764"/>
          </a:xfrm>
        </p:spPr>
      </p:pic>
      <p:sp>
        <p:nvSpPr>
          <p:cNvPr id="4" name="TextBox 3"/>
          <p:cNvSpPr txBox="1"/>
          <p:nvPr/>
        </p:nvSpPr>
        <p:spPr>
          <a:xfrm>
            <a:off x="179512" y="1166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Урок 1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2404332"/>
            <a:ext cx="3240360" cy="19607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110" y="4542949"/>
            <a:ext cx="2915816" cy="19845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9606" y="4542949"/>
            <a:ext cx="3204801" cy="19845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75656" y="2661443"/>
            <a:ext cx="12241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</a:t>
            </a:r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0112" y="2632455"/>
            <a:ext cx="12241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</a:t>
            </a:r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2512" y="4725144"/>
            <a:ext cx="12241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4</a:t>
            </a:r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6" y="4811962"/>
            <a:ext cx="12241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3</a:t>
            </a:r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38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latin typeface="Bookman Old Style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Bookman Old Style" pitchFamily="18" charset="0"/>
              </a:rPr>
              <a:t>Задание: найдите </a:t>
            </a:r>
            <a:r>
              <a:rPr lang="ru-RU" dirty="0">
                <a:latin typeface="Bookman Old Style" pitchFamily="18" charset="0"/>
              </a:rPr>
              <a:t>значение выражений.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166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Урок 1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6926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Bookman Old Style" pitchFamily="18" charset="0"/>
              </a:rPr>
              <a:t>Вторая наша цель –  уметь решать примеры, используя таблицу умножения и деления на 8. </a:t>
            </a:r>
            <a:endParaRPr lang="ru-RU" sz="36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12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Bookman Old Style" pitchFamily="18" charset="0"/>
              </a:rPr>
              <a:t>Проверка по </a:t>
            </a:r>
            <a:r>
              <a:rPr lang="ru-RU" b="1" dirty="0" smtClean="0">
                <a:latin typeface="Bookman Old Style" pitchFamily="18" charset="0"/>
              </a:rPr>
              <a:t>эталону: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4482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3 • 8 </a:t>
            </a:r>
            <a:r>
              <a:rPr lang="ru-RU" dirty="0" smtClean="0"/>
              <a:t>= 24              </a:t>
            </a:r>
            <a:r>
              <a:rPr lang="ru-RU" dirty="0"/>
              <a:t>2 • </a:t>
            </a:r>
            <a:r>
              <a:rPr lang="ru-RU" dirty="0" smtClean="0"/>
              <a:t>8 =16               8 </a:t>
            </a:r>
            <a:r>
              <a:rPr lang="ru-RU" dirty="0"/>
              <a:t>• 2 </a:t>
            </a:r>
            <a:r>
              <a:rPr lang="ru-RU" dirty="0" smtClean="0"/>
              <a:t>= 16             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8 </a:t>
            </a:r>
            <a:r>
              <a:rPr lang="ru-RU" dirty="0" smtClean="0"/>
              <a:t> </a:t>
            </a:r>
            <a:r>
              <a:rPr lang="ru-RU" b="1" dirty="0" smtClean="0"/>
              <a:t>:</a:t>
            </a:r>
            <a:r>
              <a:rPr lang="ru-RU" dirty="0" smtClean="0"/>
              <a:t> 8  = 1                8 </a:t>
            </a:r>
            <a:r>
              <a:rPr lang="ru-RU" b="1" dirty="0"/>
              <a:t>:</a:t>
            </a:r>
            <a:r>
              <a:rPr lang="ru-RU" dirty="0"/>
              <a:t> 2 </a:t>
            </a:r>
            <a:r>
              <a:rPr lang="ru-RU" dirty="0" smtClean="0"/>
              <a:t>= 4                 </a:t>
            </a:r>
            <a:r>
              <a:rPr lang="ru-RU" dirty="0"/>
              <a:t>8 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smtClean="0"/>
              <a:t>4 = 2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8 • 3 </a:t>
            </a:r>
            <a:r>
              <a:rPr lang="ru-RU" dirty="0" smtClean="0"/>
              <a:t>= 24              4 </a:t>
            </a:r>
            <a:r>
              <a:rPr lang="ru-RU" dirty="0"/>
              <a:t>• 8 </a:t>
            </a:r>
            <a:r>
              <a:rPr lang="ru-RU" dirty="0" smtClean="0"/>
              <a:t>= 32               8 • 4 = 32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166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Урок 1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6" name="магия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143900" y="5786454"/>
            <a:ext cx="804866" cy="80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698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Bookman Old Style" pitchFamily="18" charset="0"/>
              </a:rPr>
              <a:t>Вывод: </a:t>
            </a:r>
            <a:r>
              <a:rPr lang="ru-RU" dirty="0" smtClean="0">
                <a:latin typeface="Bookman Old Style" pitchFamily="18" charset="0"/>
              </a:rPr>
              <a:t>решили примеры</a:t>
            </a:r>
            <a:r>
              <a:rPr lang="ru-RU" dirty="0">
                <a:latin typeface="Bookman Old Style" pitchFamily="18" charset="0"/>
              </a:rPr>
              <a:t>, используя таблицу умножения и деления на 8.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166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Урок 1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6926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Bookman Old Style" pitchFamily="18" charset="0"/>
              </a:rPr>
              <a:t>Вторая наша цель – решать примеры, используя таблицу умножения и деления на 8. </a:t>
            </a:r>
            <a:endParaRPr lang="ru-RU" sz="36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05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Отгадайте загадку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Bookman Old Style" pitchFamily="18" charset="0"/>
              </a:rPr>
              <a:t>Днём </a:t>
            </a:r>
            <a:r>
              <a:rPr lang="ru-RU" sz="3600" dirty="0">
                <a:latin typeface="Bookman Old Style" pitchFamily="18" charset="0"/>
              </a:rPr>
              <a:t>спит, ночью летает</a:t>
            </a:r>
            <a:r>
              <a:rPr lang="ru-RU" sz="3600" dirty="0" smtClean="0">
                <a:latin typeface="Bookman Old Style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3600" dirty="0">
                <a:latin typeface="Bookman Old Style" pitchFamily="18" charset="0"/>
              </a:rPr>
              <a:t>Ухает, людей пугает</a:t>
            </a:r>
            <a:r>
              <a:rPr lang="ru-RU" sz="3600" dirty="0" smtClean="0">
                <a:latin typeface="Bookman Old Style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3600" dirty="0">
                <a:latin typeface="Bookman Old Style" pitchFamily="18" charset="0"/>
              </a:rPr>
              <a:t>Крутит птица головой</a:t>
            </a:r>
            <a:r>
              <a:rPr lang="ru-RU" sz="3600" dirty="0" smtClean="0">
                <a:latin typeface="Bookman Old Style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3600" dirty="0">
                <a:latin typeface="Bookman Old Style" pitchFamily="18" charset="0"/>
              </a:rPr>
              <a:t>Видит даже за спиной</a:t>
            </a:r>
            <a:r>
              <a:rPr lang="ru-RU" sz="3600" dirty="0" smtClean="0">
                <a:latin typeface="Bookman Old Style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3600" dirty="0">
                <a:latin typeface="Bookman Old Style" pitchFamily="18" charset="0"/>
              </a:rPr>
              <a:t>Словно блюдца, глаза два</a:t>
            </a:r>
            <a:r>
              <a:rPr lang="ru-RU" sz="3600" dirty="0" smtClean="0">
                <a:latin typeface="Bookman Old Style" pitchFamily="18" charset="0"/>
              </a:rPr>
              <a:t>…</a:t>
            </a:r>
          </a:p>
          <a:p>
            <a:pPr marL="0" indent="0" algn="ctr">
              <a:buNone/>
            </a:pPr>
            <a:r>
              <a:rPr lang="ru-RU" sz="3600" dirty="0">
                <a:latin typeface="Bookman Old Style" pitchFamily="18" charset="0"/>
              </a:rPr>
              <a:t>Эта хищница - </a:t>
            </a:r>
            <a:r>
              <a:rPr lang="ru-RU" sz="3600" dirty="0" smtClean="0">
                <a:latin typeface="Bookman Old Style" pitchFamily="18" charset="0"/>
              </a:rPr>
              <a:t>_________.</a:t>
            </a:r>
            <a:endParaRPr lang="ru-RU" sz="36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383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568952" cy="107099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Bookman Old Style" pitchFamily="18" charset="0"/>
              </a:rPr>
              <a:t>Третья наша цель -  </a:t>
            </a:r>
            <a:r>
              <a:rPr lang="ru-RU" b="1" dirty="0" smtClean="0">
                <a:latin typeface="Bookman Old Style" pitchFamily="18" charset="0"/>
              </a:rPr>
              <a:t>находить </a:t>
            </a:r>
            <a:r>
              <a:rPr lang="ru-RU" b="1" dirty="0">
                <a:latin typeface="Bookman Old Style" pitchFamily="18" charset="0"/>
              </a:rPr>
              <a:t>восьмую часть числа.</a:t>
            </a:r>
            <a:br>
              <a:rPr lang="ru-RU" b="1" dirty="0">
                <a:latin typeface="Bookman Old Style" pitchFamily="18" charset="0"/>
              </a:rPr>
            </a:br>
            <a:endParaRPr lang="ru-RU" b="1" dirty="0">
              <a:latin typeface="Bookman Old Style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4794" y="1700213"/>
            <a:ext cx="4454412" cy="4425950"/>
          </a:xfrm>
        </p:spPr>
      </p:pic>
      <p:sp>
        <p:nvSpPr>
          <p:cNvPr id="4" name="TextBox 3"/>
          <p:cNvSpPr txBox="1"/>
          <p:nvPr/>
        </p:nvSpPr>
        <p:spPr>
          <a:xfrm>
            <a:off x="179512" y="1166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Урок 1</a:t>
            </a:r>
            <a:endParaRPr lang="ru-RU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358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568952" cy="107099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Bookman Old Style" pitchFamily="18" charset="0"/>
              </a:rPr>
              <a:t>Третья наша цель -  </a:t>
            </a:r>
            <a:r>
              <a:rPr lang="ru-RU" b="1" dirty="0" smtClean="0">
                <a:latin typeface="Bookman Old Style" pitchFamily="18" charset="0"/>
              </a:rPr>
              <a:t>находить </a:t>
            </a:r>
            <a:r>
              <a:rPr lang="ru-RU" b="1" dirty="0">
                <a:latin typeface="Bookman Old Style" pitchFamily="18" charset="0"/>
              </a:rPr>
              <a:t>восьмую часть числа.</a:t>
            </a:r>
            <a:br>
              <a:rPr lang="ru-RU" b="1" dirty="0">
                <a:latin typeface="Bookman Old Style" pitchFamily="18" charset="0"/>
              </a:rPr>
            </a:br>
            <a:endParaRPr lang="ru-RU" b="1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166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Урок 1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Bookman Old Style" pitchFamily="18" charset="0"/>
              </a:rPr>
              <a:t>Вывод: научились находить восьмую часть числа.</a:t>
            </a:r>
          </a:p>
        </p:txBody>
      </p:sp>
    </p:spTree>
    <p:extLst>
      <p:ext uri="{BB962C8B-B14F-4D97-AF65-F5344CB8AC3E}">
        <p14:creationId xmlns:p14="http://schemas.microsoft.com/office/powerpoint/2010/main" xmlns="" val="189656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964"/>
            <a:ext cx="8229600" cy="9316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Bookman Old Style" pitchFamily="18" charset="0"/>
              </a:rPr>
              <a:t>Какие цели мы ставили </a:t>
            </a:r>
            <a:r>
              <a:rPr lang="ru-RU" b="1" dirty="0" smtClean="0">
                <a:latin typeface="Bookman Old Style" pitchFamily="18" charset="0"/>
              </a:rPr>
              <a:t/>
            </a:r>
            <a:br>
              <a:rPr lang="ru-RU" b="1" dirty="0" smtClean="0">
                <a:latin typeface="Bookman Old Style" pitchFamily="18" charset="0"/>
              </a:rPr>
            </a:br>
            <a:r>
              <a:rPr lang="ru-RU" b="1" dirty="0" smtClean="0">
                <a:latin typeface="Bookman Old Style" pitchFamily="18" charset="0"/>
              </a:rPr>
              <a:t>на </a:t>
            </a:r>
            <a:r>
              <a:rPr lang="ru-RU" b="1" dirty="0">
                <a:latin typeface="Bookman Old Style" pitchFamily="18" charset="0"/>
              </a:rPr>
              <a:t>урок</a:t>
            </a:r>
            <a:r>
              <a:rPr lang="ru-RU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Bookman Old Style" pitchFamily="18" charset="0"/>
              </a:rPr>
              <a:t>Составлять таблицу умножения на 8</a:t>
            </a:r>
            <a:r>
              <a:rPr lang="ru-RU" dirty="0" smtClean="0">
                <a:latin typeface="Bookman Old Style" pitchFamily="18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latin typeface="Bookman Old Style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Bookman Old Style" pitchFamily="18" charset="0"/>
              </a:rPr>
              <a:t>Р</a:t>
            </a:r>
            <a:r>
              <a:rPr lang="ru-RU" dirty="0" smtClean="0">
                <a:latin typeface="Bookman Old Style" pitchFamily="18" charset="0"/>
              </a:rPr>
              <a:t>ешать </a:t>
            </a:r>
            <a:r>
              <a:rPr lang="ru-RU" dirty="0">
                <a:latin typeface="Bookman Old Style" pitchFamily="18" charset="0"/>
              </a:rPr>
              <a:t>примеры, используя таблицу умножения и деления на 8</a:t>
            </a:r>
            <a:r>
              <a:rPr lang="ru-RU" dirty="0" smtClean="0">
                <a:latin typeface="Bookman Old Style" pitchFamily="18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latin typeface="Bookman Old Style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Bookman Old Style" pitchFamily="18" charset="0"/>
              </a:rPr>
              <a:t>Находить восьмую часть числа.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166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Урок 1</a:t>
            </a:r>
            <a:endParaRPr lang="ru-RU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581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Рефлексия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412776"/>
            <a:ext cx="2808312" cy="2808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412776"/>
            <a:ext cx="2733424" cy="2808312"/>
          </a:xfrm>
          <a:prstGeom prst="rect">
            <a:avLst/>
          </a:prstGeom>
        </p:spPr>
      </p:pic>
      <p:pic>
        <p:nvPicPr>
          <p:cNvPr id="7" name="основная мелодия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15338" y="6072206"/>
            <a:ext cx="590552" cy="59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228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0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Благодарю за урок!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188640"/>
            <a:ext cx="1296144" cy="916681"/>
          </a:xfrm>
        </p:spPr>
      </p:pic>
      <p:pic>
        <p:nvPicPr>
          <p:cNvPr id="7" name="основная мелод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15338" y="5786454"/>
            <a:ext cx="733428" cy="73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043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0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572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Bookman Old Style" pitchFamily="18" charset="0"/>
              </a:rPr>
              <a:t>Сова </a:t>
            </a:r>
            <a:br>
              <a:rPr lang="ru-RU" b="1" dirty="0" smtClean="0">
                <a:latin typeface="Bookman Old Style" pitchFamily="18" charset="0"/>
              </a:rPr>
            </a:br>
            <a:endParaRPr lang="ru-RU" b="1" dirty="0">
              <a:latin typeface="Bookman Old Style" pitchFamily="18" charset="0"/>
            </a:endParaRPr>
          </a:p>
        </p:txBody>
      </p:sp>
      <p:pic>
        <p:nvPicPr>
          <p:cNvPr id="4" name="Содержимое 3" descr="D6fqi0CXkAAmVmB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7422" y="1000108"/>
            <a:ext cx="4643470" cy="5635663"/>
          </a:xfrm>
        </p:spPr>
      </p:pic>
      <p:sp>
        <p:nvSpPr>
          <p:cNvPr id="5" name="TextBox 4"/>
          <p:cNvSpPr txBox="1"/>
          <p:nvPr/>
        </p:nvSpPr>
        <p:spPr>
          <a:xfrm>
            <a:off x="179512" y="1166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Урок 1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6" name="со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15338" y="5929330"/>
            <a:ext cx="661990" cy="661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1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628800"/>
            <a:ext cx="3434302" cy="35283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Совы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628800"/>
            <a:ext cx="3528392" cy="3528392"/>
          </a:xfrm>
        </p:spPr>
      </p:pic>
    </p:spTree>
    <p:extLst>
      <p:ext uri="{BB962C8B-B14F-4D97-AF65-F5344CB8AC3E}">
        <p14:creationId xmlns:p14="http://schemas.microsoft.com/office/powerpoint/2010/main" xmlns="" val="335704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Рисунок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7486"/>
          </a:xfrm>
        </p:spPr>
      </p:pic>
      <p:pic>
        <p:nvPicPr>
          <p:cNvPr id="6" name="магия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5929330"/>
            <a:ext cx="661990" cy="661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3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Проверка по эталону: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357298"/>
            <a:ext cx="5929354" cy="521497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Bookman Old Style" pitchFamily="18" charset="0"/>
              </a:rPr>
              <a:t>Вариант 1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4 • 7 = 28         2 • 7 = 14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6 • 7 = 42         5 • 7 = 35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1 • 7 = 7           3 • 7 = 21</a:t>
            </a:r>
          </a:p>
          <a:p>
            <a:pPr>
              <a:buNone/>
            </a:pPr>
            <a:endParaRPr lang="ru-RU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ru-RU" b="1" smtClean="0">
                <a:latin typeface="Bookman Old Style" pitchFamily="18" charset="0"/>
              </a:rPr>
              <a:t>Вариант </a:t>
            </a:r>
            <a:r>
              <a:rPr lang="ru-RU" b="1" dirty="0" smtClean="0">
                <a:latin typeface="Bookman Old Style" pitchFamily="18" charset="0"/>
              </a:rPr>
              <a:t>2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6 • 7  = 42         3 • 7  = 21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2 • 7  = 14         1 • 7  = 7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5 • 7  = 35         4 • 7  = 28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166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Урок 1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Заколдованное число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4" name="Содержимое 3" descr="d71def8d12f439525b383735aedc0677--learning-numbers-struktu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214422"/>
            <a:ext cx="4500593" cy="5395646"/>
          </a:xfrm>
        </p:spPr>
      </p:pic>
      <p:sp>
        <p:nvSpPr>
          <p:cNvPr id="5" name="TextBox 4"/>
          <p:cNvSpPr txBox="1"/>
          <p:nvPr/>
        </p:nvSpPr>
        <p:spPr>
          <a:xfrm>
            <a:off x="179512" y="1166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Урок 1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8</a:t>
            </a:r>
            <a:endParaRPr lang="ru-RU" sz="3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166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Урок 1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6" name="магия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143900" y="5715016"/>
            <a:ext cx="733428" cy="73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678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0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Что общего?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401080" cy="218599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8 </a:t>
            </a:r>
            <a:r>
              <a:rPr lang="ru-RU" b="1" dirty="0" smtClean="0">
                <a:latin typeface="Bookman Old Style" pitchFamily="18" charset="0"/>
              </a:rPr>
              <a:t>:</a:t>
            </a:r>
            <a:r>
              <a:rPr lang="ru-RU" dirty="0" smtClean="0">
                <a:latin typeface="Bookman Old Style" pitchFamily="18" charset="0"/>
              </a:rPr>
              <a:t> 2                  2 • 8                8 • 2               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8 </a:t>
            </a:r>
            <a:r>
              <a:rPr lang="ru-RU" b="1" dirty="0" smtClean="0">
                <a:latin typeface="Bookman Old Style" pitchFamily="18" charset="0"/>
              </a:rPr>
              <a:t>:</a:t>
            </a:r>
            <a:r>
              <a:rPr lang="ru-RU" dirty="0" smtClean="0">
                <a:latin typeface="Bookman Old Style" pitchFamily="18" charset="0"/>
              </a:rPr>
              <a:t> 3                  3 • 8                8 • 3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8 </a:t>
            </a:r>
            <a:r>
              <a:rPr lang="ru-RU" b="1" dirty="0" smtClean="0">
                <a:latin typeface="Bookman Old Style" pitchFamily="18" charset="0"/>
              </a:rPr>
              <a:t>:</a:t>
            </a:r>
            <a:r>
              <a:rPr lang="ru-RU" dirty="0" smtClean="0">
                <a:latin typeface="Bookman Old Style" pitchFamily="18" charset="0"/>
              </a:rPr>
              <a:t> 4                  4 • 8                8 • 4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166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Урок 1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005064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Bookman Old Style" pitchFamily="18" charset="0"/>
              </a:rPr>
              <a:t>От перестановки множителей произведение не меняется!</a:t>
            </a:r>
            <a:endParaRPr lang="ru-RU" sz="28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470</TotalTime>
  <Words>537</Words>
  <Application>Microsoft Office PowerPoint</Application>
  <PresentationFormat>Экран (4:3)</PresentationFormat>
  <Paragraphs>100</Paragraphs>
  <Slides>24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Урок математики</vt:lpstr>
      <vt:lpstr>Отгадайте загадку</vt:lpstr>
      <vt:lpstr>Сова  </vt:lpstr>
      <vt:lpstr>Совы</vt:lpstr>
      <vt:lpstr>Слайд 5</vt:lpstr>
      <vt:lpstr>Проверка по эталону:</vt:lpstr>
      <vt:lpstr>Заколдованное число</vt:lpstr>
      <vt:lpstr>Слайд 8</vt:lpstr>
      <vt:lpstr>Что общего?</vt:lpstr>
      <vt:lpstr>Умножение числа 8  и деление на 8.  Восьмая часть числа. </vt:lpstr>
      <vt:lpstr>Первая наша цель -  составлять таблицу  умножения на 8. Карточка 2.</vt:lpstr>
      <vt:lpstr>Первая наша цель -  составлять таблицу  умножения на 8.</vt:lpstr>
      <vt:lpstr>Первая наша цель -  составлять таблицу  умножения на 8.</vt:lpstr>
      <vt:lpstr>Первая наша цель -  составлять таблицу  умножения на 8.</vt:lpstr>
      <vt:lpstr>Тренировка перед соревнованиями по Квиддичу</vt:lpstr>
      <vt:lpstr>Вторая наша цель –  решать примеры, используя таблицу умножения и деления на 8. </vt:lpstr>
      <vt:lpstr>Слайд 17</vt:lpstr>
      <vt:lpstr>Проверка по эталону:</vt:lpstr>
      <vt:lpstr>Слайд 19</vt:lpstr>
      <vt:lpstr>Третья наша цель -  находить восьмую часть числа. </vt:lpstr>
      <vt:lpstr>Третья наша цель -  находить восьмую часть числа. </vt:lpstr>
      <vt:lpstr>Какие цели мы ставили  на урок?</vt:lpstr>
      <vt:lpstr>Рефлексия</vt:lpstr>
      <vt:lpstr>Благодарю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127</cp:revision>
  <dcterms:created xsi:type="dcterms:W3CDTF">2022-01-27T00:55:42Z</dcterms:created>
  <dcterms:modified xsi:type="dcterms:W3CDTF">2022-02-01T01:59:56Z</dcterms:modified>
</cp:coreProperties>
</file>