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3"/>
  </p:notesMasterIdLst>
  <p:sldIdLst>
    <p:sldId id="256" r:id="rId2"/>
    <p:sldId id="257" r:id="rId3"/>
    <p:sldId id="289" r:id="rId4"/>
    <p:sldId id="267" r:id="rId5"/>
    <p:sldId id="297" r:id="rId6"/>
    <p:sldId id="268" r:id="rId7"/>
    <p:sldId id="292" r:id="rId8"/>
    <p:sldId id="273" r:id="rId9"/>
    <p:sldId id="274" r:id="rId10"/>
    <p:sldId id="275" r:id="rId11"/>
    <p:sldId id="27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CCFF99"/>
    <a:srgbClr val="FFFFCC"/>
    <a:srgbClr val="CCFFCC"/>
    <a:srgbClr val="006600"/>
    <a:srgbClr val="00FFC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Сформировано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Знания и представления об окружающей природе</c:v>
                </c:pt>
                <c:pt idx="1">
                  <c:v>Бережное отношение к природе и ко всему живому</c:v>
                </c:pt>
                <c:pt idx="2">
                  <c:v>Экологически грамотное поведение в природе</c:v>
                </c:pt>
                <c:pt idx="3">
                  <c:v>Познавательный интерес к природе и ее изучению</c:v>
                </c:pt>
                <c:pt idx="4">
                  <c:v>Самостоятельность, инициативность в поисковых действиях</c:v>
                </c:pt>
              </c:strCache>
            </c:strRef>
          </c:cat>
          <c:val>
            <c:numRef>
              <c:f>Лист1!$B$2:$F$2</c:f>
              <c:numCache>
                <c:formatCode>0%</c:formatCode>
                <c:ptCount val="5"/>
                <c:pt idx="0">
                  <c:v>0.3800000000000005</c:v>
                </c:pt>
                <c:pt idx="1">
                  <c:v>0.35000000000000031</c:v>
                </c:pt>
                <c:pt idx="2">
                  <c:v>0.30000000000000032</c:v>
                </c:pt>
                <c:pt idx="3">
                  <c:v>0.36000000000000032</c:v>
                </c:pt>
                <c:pt idx="4">
                  <c:v>0.34000000000000041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1D-4915-AB05-FA2C0FA07833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Частично сформировано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Знания и представления об окружающей природе</c:v>
                </c:pt>
                <c:pt idx="1">
                  <c:v>Бережное отношение к природе и ко всему живому</c:v>
                </c:pt>
                <c:pt idx="2">
                  <c:v>Экологически грамотное поведение в природе</c:v>
                </c:pt>
                <c:pt idx="3">
                  <c:v>Познавательный интерес к природе и ее изучению</c:v>
                </c:pt>
                <c:pt idx="4">
                  <c:v>Самостоятельность, инициативность в поисковых действиях</c:v>
                </c:pt>
              </c:strCache>
            </c:strRef>
          </c:cat>
          <c:val>
            <c:numRef>
              <c:f>Лист1!$B$3:$F$3</c:f>
              <c:numCache>
                <c:formatCode>0%</c:formatCode>
                <c:ptCount val="5"/>
                <c:pt idx="0">
                  <c:v>0.30000000000000032</c:v>
                </c:pt>
                <c:pt idx="1">
                  <c:v>0.28000000000000008</c:v>
                </c:pt>
                <c:pt idx="2">
                  <c:v>0.32000000000000051</c:v>
                </c:pt>
                <c:pt idx="3">
                  <c:v>0.33000000000000057</c:v>
                </c:pt>
                <c:pt idx="4">
                  <c:v>0.30000000000000032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1D-4915-AB05-FA2C0FA07833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Не сформировано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Знания и представления об окружающей природе</c:v>
                </c:pt>
                <c:pt idx="1">
                  <c:v>Бережное отношение к природе и ко всему живому</c:v>
                </c:pt>
                <c:pt idx="2">
                  <c:v>Экологически грамотное поведение в природе</c:v>
                </c:pt>
                <c:pt idx="3">
                  <c:v>Познавательный интерес к природе и ее изучению</c:v>
                </c:pt>
                <c:pt idx="4">
                  <c:v>Самостоятельность, инициативность в поисковых действиях</c:v>
                </c:pt>
              </c:strCache>
            </c:strRef>
          </c:cat>
          <c:val>
            <c:numRef>
              <c:f>Лист1!$B$4:$F$4</c:f>
              <c:numCache>
                <c:formatCode>0%</c:formatCode>
                <c:ptCount val="5"/>
                <c:pt idx="0">
                  <c:v>0.32000000000000051</c:v>
                </c:pt>
                <c:pt idx="1">
                  <c:v>0.37000000000000038</c:v>
                </c:pt>
                <c:pt idx="2">
                  <c:v>0.31000000000000044</c:v>
                </c:pt>
                <c:pt idx="3">
                  <c:v>0.31000000000000044</c:v>
                </c:pt>
                <c:pt idx="4">
                  <c:v>0.36000000000000032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F1D-4915-AB05-FA2C0FA078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41545472"/>
        <c:axId val="141547008"/>
        <c:axId val="0"/>
      </c:bar3DChart>
      <c:catAx>
        <c:axId val="1415454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1547008"/>
        <c:crosses val="autoZero"/>
        <c:auto val="1"/>
        <c:lblAlgn val="ctr"/>
        <c:lblOffset val="100"/>
        <c:noMultiLvlLbl val="0"/>
      </c:catAx>
      <c:valAx>
        <c:axId val="14154700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415454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588053295004259"/>
          <c:y val="0.15528309190612996"/>
          <c:w val="0.30886831440025181"/>
          <c:h val="0.6387135355084913"/>
        </c:manualLayout>
      </c:layout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485013579597742"/>
          <c:y val="4.9824385984403308E-2"/>
          <c:w val="0.46602048778196264"/>
          <c:h val="0.4909912543830413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Сформировано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Знания и представления об окружающей природе</c:v>
                </c:pt>
                <c:pt idx="1">
                  <c:v>Бережное отношение к природе и ко всему живому</c:v>
                </c:pt>
                <c:pt idx="2">
                  <c:v>Экологически грамотное поведение в природе</c:v>
                </c:pt>
                <c:pt idx="3">
                  <c:v>Познавательный интерес к природе и ее изучению</c:v>
                </c:pt>
                <c:pt idx="4">
                  <c:v>Самостоятельность, инициативность в поисковых действиях</c:v>
                </c:pt>
              </c:strCache>
            </c:strRef>
          </c:cat>
          <c:val>
            <c:numRef>
              <c:f>Лист1!$B$2:$F$2</c:f>
              <c:numCache>
                <c:formatCode>0%</c:formatCode>
                <c:ptCount val="5"/>
                <c:pt idx="0">
                  <c:v>0.85000000000000064</c:v>
                </c:pt>
                <c:pt idx="1">
                  <c:v>0.87000000000000088</c:v>
                </c:pt>
                <c:pt idx="2">
                  <c:v>0.87000000000000088</c:v>
                </c:pt>
                <c:pt idx="3">
                  <c:v>0.89</c:v>
                </c:pt>
                <c:pt idx="4">
                  <c:v>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5A-4B74-B74A-977167A8AA48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Частично сформировано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Знания и представления об окружающей природе</c:v>
                </c:pt>
                <c:pt idx="1">
                  <c:v>Бережное отношение к природе и ко всему живому</c:v>
                </c:pt>
                <c:pt idx="2">
                  <c:v>Экологически грамотное поведение в природе</c:v>
                </c:pt>
                <c:pt idx="3">
                  <c:v>Познавательный интерес к природе и ее изучению</c:v>
                </c:pt>
                <c:pt idx="4">
                  <c:v>Самостоятельность, инициативность в поисковых действиях</c:v>
                </c:pt>
              </c:strCache>
            </c:strRef>
          </c:cat>
          <c:val>
            <c:numRef>
              <c:f>Лист1!$B$3:$F$3</c:f>
              <c:numCache>
                <c:formatCode>0%</c:formatCode>
                <c:ptCount val="5"/>
                <c:pt idx="0">
                  <c:v>0.15000000000000022</c:v>
                </c:pt>
                <c:pt idx="1">
                  <c:v>0.13</c:v>
                </c:pt>
                <c:pt idx="2">
                  <c:v>0.13</c:v>
                </c:pt>
                <c:pt idx="3">
                  <c:v>0.11</c:v>
                </c:pt>
                <c:pt idx="4">
                  <c:v>0.12000000000000002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5A-4B74-B74A-977167A8AA48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Не сформировано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Знания и представления об окружающей природе</c:v>
                </c:pt>
                <c:pt idx="1">
                  <c:v>Бережное отношение к природе и ко всему живому</c:v>
                </c:pt>
                <c:pt idx="2">
                  <c:v>Экологически грамотное поведение в природе</c:v>
                </c:pt>
                <c:pt idx="3">
                  <c:v>Познавательный интерес к природе и ее изучению</c:v>
                </c:pt>
                <c:pt idx="4">
                  <c:v>Самостоятельность, инициативность в поисковых действиях</c:v>
                </c:pt>
              </c:strCache>
            </c:strRef>
          </c:cat>
          <c:val>
            <c:numRef>
              <c:f>Лист1!$B$4:$F$4</c:f>
              <c:numCache>
                <c:formatCode>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5A-4B74-B74A-977167A8AA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44165888"/>
        <c:axId val="144175872"/>
        <c:axId val="0"/>
      </c:bar3DChart>
      <c:catAx>
        <c:axId val="144165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4175872"/>
        <c:crosses val="autoZero"/>
        <c:auto val="1"/>
        <c:lblAlgn val="ctr"/>
        <c:lblOffset val="100"/>
        <c:noMultiLvlLbl val="0"/>
      </c:catAx>
      <c:valAx>
        <c:axId val="14417587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441658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2129958176861479"/>
          <c:y val="0.77763393521247193"/>
          <c:w val="0.29292472927540103"/>
          <c:h val="0.16216630355572551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73BD6-9BB2-4248-A227-E0F06D8E9AA9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63234-CD8D-464A-8DA3-594380121CC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63234-CD8D-464A-8DA3-594380121CCD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microsoft.com/office/2007/relationships/hdphoto" Target="../media/hdphoto1.wdp"/><Relationship Id="rId2" Type="http://schemas.openxmlformats.org/officeDocument/2006/relationships/image" Target="../media/image15.pn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openxmlformats.org/officeDocument/2006/relationships/image" Target="../media/image27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B37392-79A1-B8DB-5ACB-EE0025757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8" y="-23247"/>
            <a:ext cx="9144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F3911E-8108-0CE8-6735-8FD9F7A7B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0752"/>
            <a:ext cx="3206774" cy="41822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48CA7A-1D16-7179-2F89-F2AAD7199B61}"/>
              </a:ext>
            </a:extLst>
          </p:cNvPr>
          <p:cNvSpPr txBox="1"/>
          <p:nvPr/>
        </p:nvSpPr>
        <p:spPr>
          <a:xfrm>
            <a:off x="330200" y="1628800"/>
            <a:ext cx="8483600" cy="1200329"/>
          </a:xfrm>
          <a:prstGeom prst="rect">
            <a:avLst/>
          </a:prstGeom>
          <a:solidFill>
            <a:srgbClr val="0070C0"/>
          </a:solidFill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Нижегородская область г. Нижний Новгород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образовательное учреждение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№152»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8182AE-377E-C253-D8E4-B1B7595A9FEB}"/>
              </a:ext>
            </a:extLst>
          </p:cNvPr>
          <p:cNvSpPr txBox="1"/>
          <p:nvPr/>
        </p:nvSpPr>
        <p:spPr>
          <a:xfrm>
            <a:off x="539552" y="428471"/>
            <a:ext cx="8358760" cy="523220"/>
          </a:xfrm>
          <a:prstGeom prst="rect">
            <a:avLst/>
          </a:prstGeom>
          <a:solidFill>
            <a:srgbClr val="3399FF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«ПЕДАГОГИЧЕСКИЕ СЕКРЕТЫ»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4A3C98-73C1-A5CE-AD38-3F06AB4E5815}"/>
              </a:ext>
            </a:extLst>
          </p:cNvPr>
          <p:cNvSpPr txBox="1"/>
          <p:nvPr/>
        </p:nvSpPr>
        <p:spPr>
          <a:xfrm>
            <a:off x="2365645" y="2705725"/>
            <a:ext cx="6769100" cy="1446550"/>
          </a:xfrm>
          <a:prstGeom prst="rect">
            <a:avLst/>
          </a:prstGeom>
          <a:solidFill>
            <a:srgbClr val="0070C0"/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Гореликова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Оксана Константиновна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706BD7-94AE-451E-AFC4-DF77F16A8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052" name="Picture 4" descr="F:\выступление для род собрания\Аттестация Иргашевой О.С. высшая\фотки\20190305_1018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918" y="1546610"/>
            <a:ext cx="2384819" cy="2004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:\выступление для род собрания\Аттестация Константиновна\фото 2\IMG-20200222-WA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641" y="3767938"/>
            <a:ext cx="2032702" cy="28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H:\выступление для род собрания\Аттестация Константиновна\фото 2\IMG-20200222-WA0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767938"/>
            <a:ext cx="2032702" cy="2842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:\выступление для род собрания\Аттестация Константиновна\фото 2\IMG-20200222-WA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703" y="1484783"/>
            <a:ext cx="1872208" cy="2128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7A0A60E-5017-C648-056B-F4055F43A942}"/>
              </a:ext>
            </a:extLst>
          </p:cNvPr>
          <p:cNvSpPr/>
          <p:nvPr/>
        </p:nvSpPr>
        <p:spPr>
          <a:xfrm>
            <a:off x="3275856" y="409645"/>
            <a:ext cx="4248472" cy="954107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Квест-игра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«Волшебница вода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2AECAD-56D0-F8E8-BB33-83827B1FBD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6148" y="1261188"/>
            <a:ext cx="2389839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60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BF1DB6-B44C-698C-5D89-06054A637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3421584"/>
              </p:ext>
            </p:extLst>
          </p:nvPr>
        </p:nvGraphicFramePr>
        <p:xfrm>
          <a:off x="395536" y="1844824"/>
          <a:ext cx="5832647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169527" y="404580"/>
            <a:ext cx="71559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2400" b="1" dirty="0">
                <a:solidFill>
                  <a:srgbClr val="1B06BA"/>
                </a:solidFill>
                <a:latin typeface="Times New Roman"/>
              </a:rPr>
              <a:t>Итоговая педагогическая диагностика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36096" y="1700808"/>
            <a:ext cx="338437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Имеют представления о себе, других 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людях, объектах окружающего мира, знают о 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свойствах и отношениях объектов окружающего 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мира;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Дети проявляют сострадание ко всему живому.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Контролируют свое поведение, свои поступки в природе, не причиняя ей вреда..</a:t>
            </a:r>
          </a:p>
          <a:p>
            <a:pPr algn="just"/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36096" y="4005064"/>
            <a:ext cx="327585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Проявляют инициативность и желание к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познанию свойств и явлений окружающего мира.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Дети проявляют интерес к проблеме, принимают поставленную задачу, активно стремятся к 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самостоятельному разрешению проблемы.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33965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0132C9-1197-7D0A-F0A7-1179085E7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43608" y="232527"/>
            <a:ext cx="8280920" cy="33239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6600"/>
            </a:solidFill>
          </a:ln>
          <a:effectLst>
            <a:softEdge rad="635000"/>
          </a:effectLst>
        </p:spPr>
        <p:txBody>
          <a:bodyPr wrap="square">
            <a:spAutoFit/>
          </a:bodyPr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педагогическая находка</a:t>
            </a:r>
          </a:p>
          <a:p>
            <a:pPr algn="ctr"/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квест-игры, как формы организации исследовательской деятельности при формировании экологической культуры детей старшего дошкольного возраста» </a:t>
            </a:r>
            <a:endParaRPr lang="ru-RU" sz="3200" dirty="0">
              <a:solidFill>
                <a:srgbClr val="00B05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5BD68A-9D4A-7A40-E9D6-BB122A9728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556514"/>
            <a:ext cx="4067944" cy="305095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FBFE6B-AF0E-E66B-9F09-6798734BE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59632" y="2204865"/>
            <a:ext cx="7560840" cy="38472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0"/>
              </a:spcBef>
              <a:buFont typeface="+mj-lt"/>
              <a:buAutoNum type="arabicPeriod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indent="268288" algn="ctr">
              <a:spcBef>
                <a:spcPts val="0"/>
              </a:spcBef>
            </a:pPr>
            <a:r>
              <a:rPr lang="ru-RU" altLang="ru-RU" sz="2800" b="1" dirty="0">
                <a:solidFill>
                  <a:srgbClr val="006600"/>
                </a:solidFill>
                <a:latin typeface="Times New Roman" pitchFamily="16" charset="0"/>
                <a:ea typeface="Calibri" pitchFamily="34" charset="0"/>
                <a:cs typeface="Times New Roman" pitchFamily="16" charset="0"/>
              </a:rPr>
              <a:t>ЗАДАЧИ:</a:t>
            </a: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ru-RU" b="1" dirty="0">
                <a:solidFill>
                  <a:srgbClr val="006600"/>
                </a:solidFill>
                <a:latin typeface="Times New Roman"/>
                <a:ea typeface="&amp;quot"/>
                <a:cs typeface="Times New Roman"/>
              </a:rPr>
              <a:t>Формировать навыки экологически грамотного, нравственного поведения в природе; </a:t>
            </a: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ru-RU" b="1" dirty="0">
                <a:solidFill>
                  <a:srgbClr val="006600"/>
                </a:solidFill>
                <a:latin typeface="Times New Roman"/>
                <a:cs typeface="Times New Roman"/>
              </a:rPr>
              <a:t>Р</a:t>
            </a:r>
            <a:r>
              <a:rPr lang="ru-RU" b="1" dirty="0">
                <a:solidFill>
                  <a:srgbClr val="006600"/>
                </a:solidFill>
                <a:latin typeface="Times New Roman"/>
                <a:ea typeface="&amp;quot"/>
                <a:cs typeface="Times New Roman"/>
              </a:rPr>
              <a:t>азвивать познавательный интерес к объектам окружающего нас мира;</a:t>
            </a: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ru-RU" b="1" dirty="0">
                <a:solidFill>
                  <a:srgbClr val="006600"/>
                </a:solidFill>
                <a:latin typeface="Times New Roman"/>
                <a:ea typeface="&amp;quot"/>
                <a:cs typeface="Times New Roman"/>
              </a:rPr>
              <a:t>Способствовать развитию познавательной активности, любознательности, стремления к  самостоятельному познанию и размышлению.</a:t>
            </a:r>
          </a:p>
          <a:p>
            <a:pPr marL="342900" indent="-342900">
              <a:buFontTx/>
              <a:buAutoNum type="arabicPeriod"/>
            </a:pPr>
            <a:r>
              <a:rPr lang="ru-RU" b="1" dirty="0">
                <a:solidFill>
                  <a:srgbClr val="006600"/>
                </a:solidFill>
                <a:latin typeface="Times New Roman"/>
                <a:ea typeface="&amp;quot"/>
                <a:cs typeface="Times New Roman"/>
              </a:rPr>
              <a:t>Воспитывать бережное и заботливое отношение к природе и ко всему живому;</a:t>
            </a: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ru-RU" b="1" dirty="0">
                <a:solidFill>
                  <a:srgbClr val="006600"/>
                </a:solidFill>
                <a:latin typeface="Times New Roman"/>
                <a:ea typeface="&amp;quot"/>
                <a:cs typeface="Times New Roman"/>
              </a:rPr>
              <a:t>Повышать компетентность родителей в вопросах экологического воспитания детей.</a:t>
            </a:r>
            <a:endParaRPr lang="ru-RU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67744" y="332656"/>
            <a:ext cx="6768752" cy="1569660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r>
              <a:rPr lang="ru-RU" altLang="ru-RU" sz="2400" b="1" dirty="0">
                <a:solidFill>
                  <a:srgbClr val="3D5C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altLang="ru-RU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формирование основ экологической культуры старших дошкольников через  организацию исследовательской деятельности в форме квест-игры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1D2119-EF58-CC7A-C680-1DFB1A919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2" y="0"/>
            <a:ext cx="9144000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27584" y="116541"/>
            <a:ext cx="74888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Стартовая педагогическая диагностика </a:t>
            </a:r>
          </a:p>
          <a:p>
            <a:pPr algn="ctr">
              <a:defRPr/>
            </a:pPr>
            <a:endParaRPr lang="ru-RU" alt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33464" y="648580"/>
            <a:ext cx="66967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Педагогическая  диагностика строилась на основе педагогической диагностики Николаевой С.Н. «Методика экологического воспитания дошкольников»     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4173253"/>
            <a:ext cx="4032448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Имеют представления о себе, других 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людях, объектах окружающего мира, знают о 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свойствах и отношениях объектов окружающего 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мира;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Дети проявляют сострадание ко всему живому.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Контролируют свое поведение, свои поступки в природе, не причиняя ей вреда.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2171257"/>
              </p:ext>
            </p:extLst>
          </p:nvPr>
        </p:nvGraphicFramePr>
        <p:xfrm>
          <a:off x="1907704" y="1585347"/>
          <a:ext cx="6912768" cy="2419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157355" y="4259240"/>
            <a:ext cx="367240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Проявляют инициативность и желание к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познанию свойств и явлений окружающего мира.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Дети проявляют интерес к проблеме, принимают поставленную задачу, активно стремятся к 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самостоятельному разрешению проблемы.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49977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75D40BB-86BB-50C9-5B28-78822B21A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3157555" y="2184586"/>
            <a:ext cx="3353735" cy="227084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6675" indent="-66675">
              <a:buFont typeface="Arial" panose="020B0604020202020204" pitchFamily="34" charset="0"/>
              <a:buChar char="•"/>
              <a:defRPr/>
            </a:pPr>
            <a:r>
              <a:rPr lang="ru-RU" sz="13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Образовательная деятельность</a:t>
            </a:r>
          </a:p>
          <a:p>
            <a:pPr marL="66675" indent="-66675">
              <a:buFont typeface="Arial" panose="020B0604020202020204" pitchFamily="34" charset="0"/>
              <a:buChar char="•"/>
              <a:defRPr/>
            </a:pPr>
            <a:r>
              <a:rPr lang="ru-RU" sz="13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Совместная деятельность педагога с детьми </a:t>
            </a:r>
          </a:p>
          <a:p>
            <a:pPr marL="66675" indent="-66675">
              <a:buFont typeface="Arial" panose="020B0604020202020204" pitchFamily="34" charset="0"/>
              <a:buChar char="•"/>
              <a:defRPr/>
            </a:pPr>
            <a:r>
              <a:rPr lang="ru-RU" sz="13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Наблюдения</a:t>
            </a:r>
          </a:p>
          <a:p>
            <a:pPr marL="66675" indent="-66675">
              <a:buFont typeface="Arial" panose="020B0604020202020204" pitchFamily="34" charset="0"/>
              <a:buChar char="•"/>
              <a:defRPr/>
            </a:pPr>
            <a:r>
              <a:rPr lang="ru-RU" sz="13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Целевые прогулки и экскурсии</a:t>
            </a:r>
          </a:p>
          <a:p>
            <a:pPr marL="66675" indent="-66675">
              <a:buFont typeface="Arial" panose="020B0604020202020204" pitchFamily="34" charset="0"/>
              <a:buChar char="•"/>
              <a:defRPr/>
            </a:pPr>
            <a:r>
              <a:rPr lang="ru-RU" sz="13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Дидактические и сюжетно-ролевые игры</a:t>
            </a:r>
          </a:p>
          <a:p>
            <a:pPr marL="66675" indent="-66675">
              <a:buFont typeface="Arial" panose="020B0604020202020204" pitchFamily="34" charset="0"/>
              <a:buChar char="•"/>
              <a:defRPr/>
            </a:pPr>
            <a:r>
              <a:rPr lang="ru-RU" sz="13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Практические упражнения, опыты</a:t>
            </a:r>
          </a:p>
          <a:p>
            <a:pPr marL="66675" indent="-66675">
              <a:buFont typeface="Arial" panose="020B0604020202020204" pitchFamily="34" charset="0"/>
              <a:buChar char="•"/>
              <a:defRPr/>
            </a:pPr>
            <a:r>
              <a:rPr lang="ru-RU" sz="13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Совместное творчество родителей с детьми</a:t>
            </a:r>
          </a:p>
          <a:p>
            <a:pPr marL="66675" indent="-66675">
              <a:buFont typeface="Arial" panose="020B0604020202020204" pitchFamily="34" charset="0"/>
              <a:buChar char="•"/>
              <a:defRPr/>
            </a:pPr>
            <a:r>
              <a:rPr lang="ru-RU" sz="13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Самостоятельная деятельность детей</a:t>
            </a: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5436096" y="528114"/>
            <a:ext cx="3212024" cy="115463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3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Наглядный</a:t>
            </a:r>
          </a:p>
          <a:p>
            <a:pPr>
              <a:defRPr/>
            </a:pPr>
            <a:r>
              <a:rPr lang="ru-RU" sz="13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Словесный</a:t>
            </a:r>
          </a:p>
          <a:p>
            <a:pPr>
              <a:defRPr/>
            </a:pPr>
            <a:r>
              <a:rPr lang="ru-RU" sz="13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Практический</a:t>
            </a:r>
          </a:p>
          <a:p>
            <a:pPr>
              <a:defRPr/>
            </a:pPr>
            <a:r>
              <a:rPr lang="ru-RU" sz="13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Проблемно-поисковый</a:t>
            </a:r>
          </a:p>
          <a:p>
            <a:pPr>
              <a:defRPr/>
            </a:pPr>
            <a:r>
              <a:rPr lang="ru-RU" sz="13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Исследовательский</a:t>
            </a: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1043608" y="514083"/>
            <a:ext cx="4085408" cy="115642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4541" indent="-134541" algn="just">
              <a:buFont typeface="Arial" panose="020B0604020202020204" pitchFamily="34" charset="0"/>
              <a:buChar char="•"/>
              <a:defRPr/>
            </a:pPr>
            <a:endParaRPr lang="ru-RU" sz="135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34541" indent="-134541" algn="just">
              <a:buFont typeface="Arial" panose="020B0604020202020204" pitchFamily="34" charset="0"/>
              <a:buChar char="•"/>
              <a:defRPr/>
            </a:pPr>
            <a:r>
              <a:rPr lang="ru-RU" sz="13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Квест-технология</a:t>
            </a:r>
          </a:p>
          <a:p>
            <a:pPr marL="134541" indent="-134541" algn="just">
              <a:buFont typeface="Arial" panose="020B0604020202020204" pitchFamily="34" charset="0"/>
              <a:buChar char="•"/>
              <a:defRPr/>
            </a:pPr>
            <a:r>
              <a:rPr lang="ru-RU" sz="13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Технология проектной деятельности</a:t>
            </a:r>
          </a:p>
          <a:p>
            <a:pPr marL="134541" indent="-134541" algn="just">
              <a:buFont typeface="Arial" panose="020B0604020202020204" pitchFamily="34" charset="0"/>
              <a:buChar char="•"/>
              <a:defRPr/>
            </a:pPr>
            <a:r>
              <a:rPr lang="ru-RU" sz="13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Личностно-ориентированная технология</a:t>
            </a:r>
          </a:p>
          <a:p>
            <a:pPr marL="134541" indent="-134541" algn="just">
              <a:buFont typeface="Arial" panose="020B0604020202020204" pitchFamily="34" charset="0"/>
              <a:buChar char="•"/>
              <a:defRPr/>
            </a:pPr>
            <a:r>
              <a:rPr lang="ru-RU" sz="13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ИКТ –технология</a:t>
            </a:r>
          </a:p>
          <a:p>
            <a:pPr marL="134541" indent="-134541" algn="just">
              <a:buFont typeface="Arial" panose="020B0604020202020204" pitchFamily="34" charset="0"/>
              <a:buChar char="•"/>
              <a:defRPr/>
            </a:pPr>
            <a:r>
              <a:rPr lang="ru-RU" sz="13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Технология решения изобретательных задач</a:t>
            </a:r>
          </a:p>
          <a:p>
            <a:pPr marL="134541" indent="-134541" algn="just">
              <a:buFont typeface="Arial" panose="020B0604020202020204" pitchFamily="34" charset="0"/>
              <a:buChar char="•"/>
              <a:defRPr/>
            </a:pPr>
            <a:endParaRPr lang="ru-RU" sz="135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3128" y="136577"/>
            <a:ext cx="1404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27330" y="136577"/>
            <a:ext cx="1018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51920" y="1752684"/>
            <a:ext cx="1779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</a:t>
            </a:r>
          </a:p>
        </p:txBody>
      </p:sp>
      <p:pic>
        <p:nvPicPr>
          <p:cNvPr id="10" name="Picture 5" descr="E:\Татаринова\Новая папка\фотоотчет\IMG_20170424_1025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9" b="19171"/>
          <a:stretch>
            <a:fillRect/>
          </a:stretch>
        </p:blipFill>
        <p:spPr bwMode="auto">
          <a:xfrm>
            <a:off x="1127542" y="4632408"/>
            <a:ext cx="2855337" cy="2002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1" name="Picture 2" descr="C:\Users\Пользователь\Desktop\Мои документы\Конкурсы\Добро пожаловать в экологию\Фотографии\STREAM\DSC069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1" t="16647" r="8810"/>
          <a:stretch>
            <a:fillRect/>
          </a:stretch>
        </p:blipFill>
        <p:spPr bwMode="auto">
          <a:xfrm>
            <a:off x="5813160" y="4589052"/>
            <a:ext cx="2646695" cy="2045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00881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150BD9-AE62-81BF-21B1-0CDE3A656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053" name="Picture 5" descr="H:\выступление для род собрания\Аттестация Константиновна\Фото с телефона 05.02.2020\IMG-8fdb0f6570079df1b6de0d604b0d47ba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404" y="2690957"/>
            <a:ext cx="2304256" cy="1529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306675" y="4322946"/>
            <a:ext cx="2448272" cy="41034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Огород на окне</a:t>
            </a:r>
          </a:p>
        </p:txBody>
      </p:sp>
      <p:pic>
        <p:nvPicPr>
          <p:cNvPr id="17" name="Picture 2" descr="H:\выступление для род собрания\Аттестация Константиновна\Фото с телефона 05.02.2020\IMG-29dd7157a5dc15cca2ac965937a16664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440" y="495611"/>
            <a:ext cx="2175824" cy="2056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161207" y="2676351"/>
            <a:ext cx="2448272" cy="55436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Авторские игры и </a:t>
            </a:r>
            <a:r>
              <a:rPr lang="ru-RU" dirty="0" err="1">
                <a:solidFill>
                  <a:srgbClr val="002060"/>
                </a:solidFill>
              </a:rPr>
              <a:t>лепбуки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" name="Picture 18" descr="IMG_865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2730" y="3609641"/>
            <a:ext cx="2494254" cy="1871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21" name="Picture 22" descr="IMG_874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3719" y="3563053"/>
            <a:ext cx="2575641" cy="1930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22" name="Прямоугольник 21"/>
          <p:cNvSpPr/>
          <p:nvPr/>
        </p:nvSpPr>
        <p:spPr>
          <a:xfrm>
            <a:off x="1965371" y="5720185"/>
            <a:ext cx="2448272" cy="43204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Макеты</a:t>
            </a:r>
          </a:p>
        </p:txBody>
      </p:sp>
      <p:pic>
        <p:nvPicPr>
          <p:cNvPr id="23" name="Picture 3" descr="H:\выступление для род собрания\Аттестация Константиновна\Viber Images\IMG-055d42dcf5061eb2992466740800c124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71" y="504954"/>
            <a:ext cx="2843932" cy="2088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H:\выступление для род собрания\Аттестация Константиновна\Viber Images\IMG-c83285b869e48f86668e212e5d051e55-V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21" y="4786037"/>
            <a:ext cx="1172093" cy="1444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F:\выступление для род собрания\Аттестация Иргашевой О.С. высшая\2 фото\20190314_08483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665" y="4925633"/>
            <a:ext cx="1583734" cy="122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5436096" y="6206544"/>
            <a:ext cx="2808312" cy="43204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Альбомы наблюдений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4A6F4CA-BE4E-353C-3D00-763954AA3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Picture 4" descr="H:\выступление для род собрания\Аттестация Константиновна\Фото с телефона 05.02.2020\IMG-f99a90db2829973f124bc60d1bc7d759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37112"/>
            <a:ext cx="1037698" cy="1734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H:\выступление для род собрания\Аттестация Константиновна\Фото с телефона 05.02.2020\IMG-3c484405e784184fc1f8edaf8bb552fa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509120"/>
            <a:ext cx="1306530" cy="1715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H:\выступление для род собрания\Аттестация Константиновна\Фото с телефона 05.02.2020\IMG-f22ac3fd603aaca91029fa7372137b70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509120"/>
            <a:ext cx="1267215" cy="1544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:\выступление для род собрания\Аттестация Константиновна\Viber Images\IMG-a2e4d1a8aeeeb8aa2c1b3bfdea226df8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456751"/>
            <a:ext cx="1368152" cy="1741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3528" y="6165304"/>
            <a:ext cx="4464496" cy="48235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Природные и бросовые материалы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850" y="2807378"/>
            <a:ext cx="2319165" cy="126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938504" y="4109417"/>
            <a:ext cx="3960440" cy="62068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Тематические презентации и видеофильмы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879" y="2807378"/>
            <a:ext cx="1854619" cy="12676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406" y="1588602"/>
            <a:ext cx="1612423" cy="13252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81" y="1504581"/>
            <a:ext cx="1737062" cy="1302797"/>
          </a:xfrm>
          <a:prstGeom prst="rect">
            <a:avLst/>
          </a:prstGeom>
        </p:spPr>
      </p:pic>
      <p:pic>
        <p:nvPicPr>
          <p:cNvPr id="13" name="Рисунок 12" descr="SAM_6013.JPG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b="50000"/>
          <a:stretch/>
        </p:blipFill>
        <p:spPr>
          <a:xfrm>
            <a:off x="1120051" y="290268"/>
            <a:ext cx="3016332" cy="121431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08328" y="2992215"/>
            <a:ext cx="4320480" cy="923330"/>
          </a:xfrm>
          <a:prstGeom prst="rect">
            <a:avLst/>
          </a:prstGeom>
          <a:solidFill>
            <a:srgbClr val="FFFFCC"/>
          </a:solidFill>
          <a:ln>
            <a:solidFill>
              <a:srgbClr val="3399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cs typeface="Times New Roman" pitchFamily="18" charset="0"/>
              </a:rPr>
              <a:t>Эко-макеты природных зон «Первоцветы», «Птицы»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>
                <a:solidFill>
                  <a:srgbClr val="002060"/>
                </a:solidFill>
                <a:cs typeface="Times New Roman" pitchFamily="18" charset="0"/>
              </a:rPr>
              <a:t>«Лес» и «Север»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4" y="1569936"/>
            <a:ext cx="1686921" cy="13063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91690" y="2151501"/>
            <a:ext cx="3384376" cy="584775"/>
          </a:xfrm>
          <a:prstGeom prst="rect">
            <a:avLst/>
          </a:prstGeom>
          <a:solidFill>
            <a:srgbClr val="FFFFCC"/>
          </a:solidFill>
          <a:ln>
            <a:solidFill>
              <a:srgbClr val="3399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Подготовка зон ухода за растениями в группе и на участке</a:t>
            </a:r>
          </a:p>
        </p:txBody>
      </p:sp>
      <p:pic>
        <p:nvPicPr>
          <p:cNvPr id="19" name="Picture 3" descr="F:\выступление для род собрания\Аттестация Иргашевой О.С. высшая\2 фото\20190314_09583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941168"/>
            <a:ext cx="1656183" cy="1427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5076056" y="6165304"/>
            <a:ext cx="3744416" cy="48235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Картотека опытов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E665260-698B-AA36-7B7A-A04F4C1EE1B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t="17259" r="-1845" b="29054"/>
          <a:stretch/>
        </p:blipFill>
        <p:spPr>
          <a:xfrm>
            <a:off x="5256434" y="620799"/>
            <a:ext cx="1613309" cy="153982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B6B3EAF-79DC-D06F-8B66-FC5225D8AFA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b="26900"/>
          <a:stretch/>
        </p:blipFill>
        <p:spPr>
          <a:xfrm>
            <a:off x="6839113" y="598782"/>
            <a:ext cx="2006864" cy="1517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25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F36C-4DF6-50C1-8CE0-1BBC4214A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68654" y="476672"/>
            <a:ext cx="3024336" cy="707886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Квест- игра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«Птицы в лесу»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2534144"/>
            <a:ext cx="3298575" cy="70788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Квест-игра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«Зачем нужны пчелы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9" descr="F:\выступление для род собрания\фото огород\20180907_1108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299" y="3356992"/>
            <a:ext cx="3298575" cy="3039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КРИСТИНА\ЛОР\Мероприятия\Открытое занятие\P70713-0941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556" y="1345123"/>
            <a:ext cx="3024336" cy="2850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733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6C4AE9-46DA-9DA8-06C1-314C8A15E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058068" y="9086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409645"/>
            <a:ext cx="4248472" cy="954107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Квест-игра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 растет живое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25" name="Picture 2" descr="F:\выступление для род собрания\Аттестация Добрякова Е.В\2 Фото Добряковой Е.В\Attachments_kalinckina.luiza@yandex.ru_2019-02-01_11-59-55\20190201_1001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358" y="3428999"/>
            <a:ext cx="2376263" cy="2262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:\выступление для род собрания\Аттестация Константиновна\Фото с телефона 05.02.2020\IMG-15d0a57abbf9a6605d7b86e8eb1827cb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18"/>
          <a:stretch/>
        </p:blipFill>
        <p:spPr bwMode="auto">
          <a:xfrm>
            <a:off x="4078900" y="1556792"/>
            <a:ext cx="3157395" cy="2220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:\выступление для род собрания\Аттестация Константиновна\Фото с телефона 05.02.2020\IMG-e3ecd5e3c77401dfada9b110691583e5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204" y="4207586"/>
            <a:ext cx="2387528" cy="2262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:\выступление для род собрания\Аттестация Константиновна\Фото с телефона 05.02.2020\IMG-5a598727ecf6af891622c6d3348febb3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652" y="3970153"/>
            <a:ext cx="2229427" cy="2388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4347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868</TotalTime>
  <Words>432</Words>
  <Application>Microsoft Office PowerPoint</Application>
  <PresentationFormat>Экран (4:3)</PresentationFormat>
  <Paragraphs>83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Детский сад 152</cp:lastModifiedBy>
  <cp:revision>20</cp:revision>
  <dcterms:created xsi:type="dcterms:W3CDTF">2020-03-11T20:30:40Z</dcterms:created>
  <dcterms:modified xsi:type="dcterms:W3CDTF">2023-04-18T05:29:41Z</dcterms:modified>
</cp:coreProperties>
</file>