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8" r:id="rId2"/>
    <p:sldId id="302" r:id="rId3"/>
    <p:sldId id="331" r:id="rId4"/>
    <p:sldId id="303" r:id="rId5"/>
    <p:sldId id="304" r:id="rId6"/>
    <p:sldId id="319" r:id="rId7"/>
    <p:sldId id="320" r:id="rId8"/>
    <p:sldId id="328" r:id="rId9"/>
    <p:sldId id="332" r:id="rId10"/>
    <p:sldId id="321" r:id="rId11"/>
    <p:sldId id="329" r:id="rId12"/>
    <p:sldId id="313" r:id="rId13"/>
    <p:sldId id="324" r:id="rId14"/>
    <p:sldId id="323" r:id="rId15"/>
    <p:sldId id="327" r:id="rId16"/>
    <p:sldId id="315" r:id="rId17"/>
    <p:sldId id="316" r:id="rId18"/>
    <p:sldId id="322" r:id="rId19"/>
    <p:sldId id="265" r:id="rId20"/>
    <p:sldId id="33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0066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>
        <p:scale>
          <a:sx n="79" d="100"/>
          <a:sy n="79" d="100"/>
        </p:scale>
        <p:origin x="-256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FAA4C-8C45-48C9-B84C-B1B3554A3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B7B9-6E1A-4BC2-809C-3FD54D34B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1206D-DFA7-4507-83D6-3EE32ACC55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AF0CF-0ED4-4F1E-923F-052BC33C73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6ED7F-0857-4A34-A74F-DF89B25C62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F150-332B-4449-A10D-C934C0FB4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04F60-F84B-4647-AEC7-37904B691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CB696-F286-4A06-BDB9-669649E68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A508-4B6E-4859-87A8-DA6ED236B1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760902-317E-4B1E-B255-835125313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1291-3458-4181-A675-11B71D0D6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998ED9-7ECB-45E9-8D94-6593F560D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cover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gic-boxe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426151"/>
            <a:ext cx="778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i="1" dirty="0">
                <a:latin typeface="+mj-lt"/>
              </a:rPr>
              <a:t>Муниципальное автономное дошкольное образовательное учреждение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i="1" dirty="0">
                <a:latin typeface="+mj-lt"/>
              </a:rPr>
              <a:t>«Центр развития ребенка детский сад №19»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idx="1"/>
          </p:nvPr>
        </p:nvSpPr>
        <p:spPr>
          <a:xfrm>
            <a:off x="1907704" y="1100138"/>
            <a:ext cx="5904656" cy="276091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14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Моя </a:t>
            </a:r>
            <a:r>
              <a:rPr lang="ru-RU" sz="14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педагогическая находка</a:t>
            </a:r>
          </a:p>
          <a:p>
            <a:pPr algn="ctr">
              <a:lnSpc>
                <a:spcPct val="170000"/>
              </a:lnSpc>
            </a:pPr>
            <a:r>
              <a:rPr lang="ru-RU" sz="9600" b="1" dirty="0" smtClean="0">
                <a:solidFill>
                  <a:srgbClr val="145DF0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b="1" dirty="0" smtClean="0">
                <a:solidFill>
                  <a:srgbClr val="145DF0"/>
                </a:solidFill>
                <a:latin typeface="Monotype Corsiva" panose="03010101010201010101" pitchFamily="66" charset="0"/>
              </a:rPr>
              <a:t>«Волшебная коробочка»</a:t>
            </a:r>
            <a:r>
              <a:rPr lang="ru-RU" sz="9600" dirty="0" smtClean="0">
                <a:solidFill>
                  <a:srgbClr val="145DF0"/>
                </a:solidFill>
                <a:latin typeface="Monotype Corsiva" panose="03010101010201010101" pitchFamily="66" charset="0"/>
              </a:rPr>
              <a:t>  как средство формирования </a:t>
            </a:r>
            <a:r>
              <a:rPr lang="ru-RU" sz="9600" dirty="0" smtClean="0">
                <a:solidFill>
                  <a:srgbClr val="145DF0"/>
                </a:solidFill>
                <a:latin typeface="Monotype Corsiva" panose="03010101010201010101" pitchFamily="66" charset="0"/>
              </a:rPr>
              <a:t>познавательного  интереса к изучаемой теме </a:t>
            </a:r>
            <a:r>
              <a:rPr lang="ru-RU" sz="9600" dirty="0" smtClean="0">
                <a:solidFill>
                  <a:srgbClr val="145DF0"/>
                </a:solidFill>
                <a:latin typeface="Monotype Corsiva" panose="03010101010201010101" pitchFamily="66" charset="0"/>
              </a:rPr>
              <a:t>.</a:t>
            </a:r>
            <a:endParaRPr lang="ru-RU" sz="9600" b="1" dirty="0" smtClean="0">
              <a:solidFill>
                <a:srgbClr val="145DF0"/>
              </a:solidFill>
              <a:latin typeface="Monotype Corsiva" panose="03010101010201010101" pitchFamily="66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22920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Носкова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Наталья Ивановна,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первой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квалификационной категории</a:t>
            </a:r>
          </a:p>
        </p:txBody>
      </p:sp>
      <p:pic>
        <p:nvPicPr>
          <p:cNvPr id="1026" name="Picture 2" descr="https://avatars.mds.yandex.net/i?id=45f4e28b81bf5f2e72d350e42c5d4c7ad2bcc5f1-9041585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0" t="8289" b="13573"/>
          <a:stretch/>
        </p:blipFill>
        <p:spPr bwMode="auto">
          <a:xfrm>
            <a:off x="683568" y="2971664"/>
            <a:ext cx="2448272" cy="2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25139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Планирование  на март подготовительная группа 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1248612"/>
              </p:ext>
            </p:extLst>
          </p:nvPr>
        </p:nvGraphicFramePr>
        <p:xfrm>
          <a:off x="251518" y="908720"/>
          <a:ext cx="8640961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936106"/>
                <a:gridCol w="864096"/>
                <a:gridCol w="1368152"/>
                <a:gridCol w="1296144"/>
                <a:gridCol w="1224136"/>
                <a:gridCol w="1368152"/>
                <a:gridCol w="158417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неделя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младшая группа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II младшая группа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Средняя группа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Старшая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5765696"/>
              </p:ext>
            </p:extLst>
          </p:nvPr>
        </p:nvGraphicFramePr>
        <p:xfrm>
          <a:off x="233517" y="1412776"/>
          <a:ext cx="8676965" cy="3012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109"/>
                <a:gridCol w="884016"/>
                <a:gridCol w="1330230"/>
                <a:gridCol w="1286230"/>
                <a:gridCol w="1240051"/>
                <a:gridCol w="1356151"/>
                <a:gridCol w="1608178"/>
              </a:tblGrid>
              <a:tr h="64807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Март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«Весна идёт, весне дорогу!»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53" marR="37353" marT="37353" marB="37353"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Мамин день»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Мамин праздник»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Мамин праздник»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Мамин праздник»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Семья. Мамин праздник»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3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«Пришла весна»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 бабушки на кухне»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«Весна идёт, весне дорогу!»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«Пришла весна»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«Квартира. Мебель»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3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«Нарядные матрёшки»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«Нарядные матрёшки»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«Первые весенние цветы»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«Ремёсла России»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«Ремёсла России»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3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«Одежда»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«Все работы хороши»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«Птицы весной»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 мире доброй сказки»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«Весна»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353" marR="37353" marT="37353" marB="3735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C:\Users\Илья\Desktop\Педагог года\фото Носкова\IMG_20240216_153729_1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83"/>
          <a:stretch/>
        </p:blipFill>
        <p:spPr bwMode="auto">
          <a:xfrm>
            <a:off x="4572000" y="4499873"/>
            <a:ext cx="2268343" cy="19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ья\Desktop\Педагог года\фото Носкова\17083467444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3" b="11567"/>
          <a:stretch/>
        </p:blipFill>
        <p:spPr bwMode="auto">
          <a:xfrm rot="16200000">
            <a:off x="235598" y="4408981"/>
            <a:ext cx="201319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я\Desktop\Педагог года\фото Носкова\17083314507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95" b="10868"/>
          <a:stretch/>
        </p:blipFill>
        <p:spPr bwMode="auto">
          <a:xfrm>
            <a:off x="2483768" y="4499873"/>
            <a:ext cx="1897730" cy="20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5" t="4584" r="16368"/>
          <a:stretch/>
        </p:blipFill>
        <p:spPr bwMode="auto">
          <a:xfrm>
            <a:off x="6988533" y="4518507"/>
            <a:ext cx="2155467" cy="18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848349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1" y="219639"/>
            <a:ext cx="2664296" cy="39304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err="1" smtClean="0"/>
              <a:t>Сенсорика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Илья\Desktop\Педагог года\фото Носкова\IMG_92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5" t="9122" r="13966"/>
          <a:stretch/>
        </p:blipFill>
        <p:spPr bwMode="auto">
          <a:xfrm>
            <a:off x="1007373" y="659011"/>
            <a:ext cx="2644759" cy="23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лья\Desktop\Педагог года\фото Носкова\IMG_9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57" y="364502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932040" y="188640"/>
            <a:ext cx="3888432" cy="7344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</a:pPr>
            <a:r>
              <a:rPr lang="ru-RU" dirty="0" smtClean="0"/>
              <a:t>     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полезна «Волшебная коробочка»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Это отличная возможность расширить словарный запас и вводить новые слова 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Помогает изучению математики: счет, группировка, сортировка, измерение – это лишь некоторые из математических преимуществ сенсорной коробки.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Помогает изучению цвета, формы, текстуры.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Развивает мелкую моторику, тактильные ощущения, творческое и пространственное мышление, навыки сортировки и классификации, усидчивость, терпение, координацию движений и многое другое.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Помогает детям управлять своими эмоциями, успокаивает.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Учит сотрудничеству и разрешению конфликтов, если с коробкой играет одновременно несколько детей.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Обеспечивает бесконечные возможности для творческой игры: дети могут играть с предметами так, как считают нужным.</a:t>
            </a:r>
          </a:p>
          <a:p>
            <a:pPr marL="0" indent="0" algn="just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auto">
              <a:spcAft>
                <a:spcPts val="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656236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ЭТАПЫ РАБОТЫ НАД ПРОЕКТОМ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3755" y="1618108"/>
            <a:ext cx="2890173" cy="83102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Подготовительный этап</a:t>
            </a:r>
          </a:p>
          <a:p>
            <a:pPr algn="ctr"/>
            <a:r>
              <a:rPr lang="ru-RU" dirty="0"/>
              <a:t>(</a:t>
            </a:r>
            <a:r>
              <a:rPr lang="ru-RU" dirty="0" smtClean="0"/>
              <a:t>этап подготовки коробки)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0360" y="1548753"/>
            <a:ext cx="2746016" cy="900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 проведения</a:t>
            </a:r>
          </a:p>
          <a:p>
            <a:pPr algn="ctr"/>
            <a:r>
              <a:rPr lang="ru-RU" dirty="0" smtClean="0"/>
              <a:t>(работа с коробкой)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262191"/>
            <a:ext cx="2696090" cy="110291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Здесь определяется тема и содержание. Её размер, из чего будет сделана коробка и её изготовление.</a:t>
            </a:r>
          </a:p>
        </p:txBody>
      </p:sp>
      <p:sp>
        <p:nvSpPr>
          <p:cNvPr id="10" name="Стрелка вниз 9"/>
          <p:cNvSpPr/>
          <p:nvPr/>
        </p:nvSpPr>
        <p:spPr>
          <a:xfrm rot="2652777">
            <a:off x="1874111" y="2521314"/>
            <a:ext cx="484632" cy="7200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874181">
            <a:off x="6587558" y="2469934"/>
            <a:ext cx="484632" cy="7200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94662">
            <a:off x="3261050" y="894110"/>
            <a:ext cx="542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51313">
            <a:off x="5362049" y="867673"/>
            <a:ext cx="542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15560" y="4469940"/>
            <a:ext cx="2803594" cy="176737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использовать:</a:t>
            </a: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 сюрпризный момент в образовательной деятельности (тогда в кармашки не размещаются задания, только во внутрь коробки герой или предмет);</a:t>
            </a: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 дидактическое пособие с заданиями в каждом кармашке.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3160" y="3262191"/>
            <a:ext cx="2838261" cy="110291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ru-RU" sz="1200" dirty="0" smtClean="0">
                <a:solidFill>
                  <a:srgbClr val="111111"/>
                </a:solidFill>
                <a:latin typeface="Arial"/>
              </a:rPr>
              <a:t>Предложение </a:t>
            </a:r>
            <a:r>
              <a:rPr lang="ru-RU" sz="1200" dirty="0">
                <a:solidFill>
                  <a:srgbClr val="111111"/>
                </a:solidFill>
                <a:latin typeface="Arial"/>
              </a:rPr>
              <a:t>одного или нескольких вариантов последовательности действий, указание на важные проблемы, механизмы их предотвращения и решения</a:t>
            </a:r>
            <a:r>
              <a:rPr lang="ru-RU" sz="1200" dirty="0" smtClean="0">
                <a:solidFill>
                  <a:srgbClr val="111111"/>
                </a:solidFill>
                <a:latin typeface="Arial"/>
              </a:rPr>
              <a:t>.</a:t>
            </a:r>
            <a:endParaRPr lang="ru-RU" sz="1200" dirty="0">
              <a:solidFill>
                <a:srgbClr val="111111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4505944"/>
            <a:ext cx="2803594" cy="169536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работы: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фронтальная (в образовательной деятельности и совместной деятельности);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подгрупповая (для закрепления пройденной темы);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индивидуальная (в индивидуальной работе с детьми).</a:t>
            </a:r>
          </a:p>
        </p:txBody>
      </p:sp>
    </p:spTree>
    <p:extLst>
      <p:ext uri="{BB962C8B-B14F-4D97-AF65-F5344CB8AC3E}">
        <p14:creationId xmlns:p14="http://schemas.microsoft.com/office/powerpoint/2010/main" xmlns="" val="99890053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7256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97" y="662745"/>
            <a:ext cx="4176464" cy="365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9"/>
          <p:cNvGrpSpPr/>
          <p:nvPr/>
        </p:nvGrpSpPr>
        <p:grpSpPr>
          <a:xfrm>
            <a:off x="3589416" y="637774"/>
            <a:ext cx="2057066" cy="2032636"/>
            <a:chOff x="3416755" y="487931"/>
            <a:chExt cx="2057066" cy="2032636"/>
          </a:xfrm>
          <a:scene3d>
            <a:camera prst="orthographicFront"/>
            <a:lightRig rig="chilly" dir="t"/>
          </a:scene3d>
        </p:grpSpPr>
        <p:sp>
          <p:nvSpPr>
            <p:cNvPr id="11" name="Овал 10"/>
            <p:cNvSpPr/>
            <p:nvPr/>
          </p:nvSpPr>
          <p:spPr>
            <a:xfrm>
              <a:off x="3416755" y="487931"/>
              <a:ext cx="2057066" cy="2032636"/>
            </a:xfrm>
            <a:prstGeom prst="ellipse">
              <a:avLst/>
            </a:prstGeom>
            <a:solidFill>
              <a:srgbClr val="FFC000">
                <a:alpha val="50000"/>
                <a:hueOff val="1732616"/>
                <a:satOff val="-7995"/>
                <a:lumOff val="294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2" name="Овал 4"/>
            <p:cNvSpPr/>
            <p:nvPr/>
          </p:nvSpPr>
          <p:spPr>
            <a:xfrm>
              <a:off x="3718005" y="785604"/>
              <a:ext cx="1454566" cy="143729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Особая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форма организации учебного материала, которая помогает ребенку систематизировать знания</a:t>
              </a:r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5181680" y="1458362"/>
            <a:ext cx="1989919" cy="1970638"/>
            <a:chOff x="6885745" y="1119394"/>
            <a:chExt cx="1787184" cy="1787184"/>
          </a:xfrm>
          <a:scene3d>
            <a:camera prst="orthographicFront"/>
            <a:lightRig rig="chilly" dir="t"/>
          </a:scene3d>
        </p:grpSpPr>
        <p:sp>
          <p:nvSpPr>
            <p:cNvPr id="15" name="Овал 14"/>
            <p:cNvSpPr/>
            <p:nvPr/>
          </p:nvSpPr>
          <p:spPr>
            <a:xfrm>
              <a:off x="6885745" y="1119394"/>
              <a:ext cx="1787184" cy="1787184"/>
            </a:xfrm>
            <a:prstGeom prst="ellipse">
              <a:avLst/>
            </a:prstGeom>
            <a:solidFill>
              <a:srgbClr val="FFC000">
                <a:alpha val="50000"/>
                <a:hueOff val="3465231"/>
                <a:satOff val="-15989"/>
                <a:lumOff val="588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6" name="Овал 4"/>
            <p:cNvSpPr/>
            <p:nvPr/>
          </p:nvSpPr>
          <p:spPr>
            <a:xfrm>
              <a:off x="7147472" y="1489209"/>
              <a:ext cx="1263730" cy="129861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Используется для подгрупповой и индивидуальной работы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2123728" y="1484966"/>
            <a:ext cx="1959087" cy="1944034"/>
            <a:chOff x="5181071" y="3326435"/>
            <a:chExt cx="1787184" cy="1787184"/>
          </a:xfrm>
          <a:scene3d>
            <a:camera prst="orthographicFront"/>
            <a:lightRig rig="chilly" dir="t"/>
          </a:scene3d>
        </p:grpSpPr>
        <p:sp>
          <p:nvSpPr>
            <p:cNvPr id="18" name="Овал 17"/>
            <p:cNvSpPr/>
            <p:nvPr/>
          </p:nvSpPr>
          <p:spPr>
            <a:xfrm>
              <a:off x="5181071" y="3326435"/>
              <a:ext cx="1787184" cy="1787184"/>
            </a:xfrm>
            <a:prstGeom prst="ellipse">
              <a:avLst/>
            </a:prstGeom>
            <a:solidFill>
              <a:srgbClr val="FFC000">
                <a:alpha val="50000"/>
                <a:hueOff val="5197847"/>
                <a:satOff val="-23984"/>
                <a:lumOff val="883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9" name="Овал 4"/>
            <p:cNvSpPr/>
            <p:nvPr/>
          </p:nvSpPr>
          <p:spPr>
            <a:xfrm>
              <a:off x="5442798" y="3588162"/>
              <a:ext cx="1263730" cy="126373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Способ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подать всю имеющуюся информацию в компактной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форме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19"/>
          <p:cNvGrpSpPr/>
          <p:nvPr/>
        </p:nvGrpSpPr>
        <p:grpSpPr>
          <a:xfrm>
            <a:off x="5114224" y="3144303"/>
            <a:ext cx="2078601" cy="2016224"/>
            <a:chOff x="2062331" y="1453423"/>
            <a:chExt cx="1787184" cy="1787184"/>
          </a:xfrm>
          <a:scene3d>
            <a:camera prst="orthographicFront"/>
            <a:lightRig rig="chilly" dir="t"/>
          </a:scene3d>
        </p:grpSpPr>
        <p:sp>
          <p:nvSpPr>
            <p:cNvPr id="21" name="Овал 20"/>
            <p:cNvSpPr/>
            <p:nvPr/>
          </p:nvSpPr>
          <p:spPr>
            <a:xfrm>
              <a:off x="2062331" y="1453423"/>
              <a:ext cx="1787184" cy="1787184"/>
            </a:xfrm>
            <a:prstGeom prst="ellipse">
              <a:avLst/>
            </a:prstGeom>
            <a:solidFill>
              <a:srgbClr val="FFC000">
                <a:alpha val="50000"/>
                <a:hueOff val="10395693"/>
                <a:satOff val="-47968"/>
                <a:lumOff val="1765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2" name="Овал 4"/>
            <p:cNvSpPr/>
            <p:nvPr/>
          </p:nvSpPr>
          <p:spPr>
            <a:xfrm>
              <a:off x="2324058" y="1715150"/>
              <a:ext cx="1263730" cy="126373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Является интересной формой совместной работы взрослых и детей 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2123728" y="2996950"/>
            <a:ext cx="2060345" cy="2163575"/>
            <a:chOff x="1922452" y="3184097"/>
            <a:chExt cx="1787184" cy="1787184"/>
          </a:xfrm>
          <a:scene3d>
            <a:camera prst="orthographicFront"/>
            <a:lightRig rig="chilly" dir="t"/>
          </a:scene3d>
        </p:grpSpPr>
        <p:sp>
          <p:nvSpPr>
            <p:cNvPr id="24" name="Овал 23"/>
            <p:cNvSpPr/>
            <p:nvPr/>
          </p:nvSpPr>
          <p:spPr>
            <a:xfrm>
              <a:off x="1922452" y="3184097"/>
              <a:ext cx="1787184" cy="1787184"/>
            </a:xfrm>
            <a:prstGeom prst="ellipse">
              <a:avLst/>
            </a:prstGeom>
            <a:solidFill>
              <a:srgbClr val="FFC000">
                <a:alpha val="50000"/>
                <a:hueOff val="8663078"/>
                <a:satOff val="-39973"/>
                <a:lumOff val="1471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5" name="Овал 4"/>
            <p:cNvSpPr/>
            <p:nvPr/>
          </p:nvSpPr>
          <p:spPr>
            <a:xfrm>
              <a:off x="2184179" y="3445824"/>
              <a:ext cx="1263730" cy="126373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Заключительный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этап самостоятельной и совместной исследовательской работы</a:t>
              </a: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3724357" y="4142924"/>
            <a:ext cx="1922126" cy="1950372"/>
            <a:chOff x="3517101" y="4235758"/>
            <a:chExt cx="1787184" cy="1787184"/>
          </a:xfrm>
          <a:scene3d>
            <a:camera prst="orthographicFront"/>
            <a:lightRig rig="chilly" dir="t"/>
          </a:scene3d>
        </p:grpSpPr>
        <p:sp>
          <p:nvSpPr>
            <p:cNvPr id="27" name="Овал 26"/>
            <p:cNvSpPr/>
            <p:nvPr/>
          </p:nvSpPr>
          <p:spPr>
            <a:xfrm>
              <a:off x="3517101" y="4235758"/>
              <a:ext cx="1787184" cy="1787184"/>
            </a:xfrm>
            <a:prstGeom prst="ellipse">
              <a:avLst/>
            </a:prstGeom>
            <a:solidFill>
              <a:srgbClr val="FFC000">
                <a:alpha val="50000"/>
                <a:hueOff val="6930462"/>
                <a:satOff val="-31979"/>
                <a:lumOff val="1177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8" name="Овал 4"/>
            <p:cNvSpPr/>
            <p:nvPr/>
          </p:nvSpPr>
          <p:spPr>
            <a:xfrm>
              <a:off x="3778828" y="4497485"/>
              <a:ext cx="1263730" cy="126373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Способ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повторить пройденный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материал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8324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598015"/>
            <a:ext cx="4629592" cy="35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3739847" y="572775"/>
            <a:ext cx="1876949" cy="1760050"/>
            <a:chOff x="3432468" y="594313"/>
            <a:chExt cx="1724131" cy="1644571"/>
          </a:xfrm>
          <a:scene3d>
            <a:camera prst="orthographicFront"/>
            <a:lightRig rig="chilly" dir="t"/>
          </a:scene3d>
        </p:grpSpPr>
        <p:sp>
          <p:nvSpPr>
            <p:cNvPr id="7" name="Овал 6"/>
            <p:cNvSpPr/>
            <p:nvPr/>
          </p:nvSpPr>
          <p:spPr>
            <a:xfrm>
              <a:off x="3432468" y="594313"/>
              <a:ext cx="1724131" cy="1644571"/>
            </a:xfrm>
            <a:prstGeom prst="ellipse">
              <a:avLst/>
            </a:prstGeom>
            <a:solidFill>
              <a:srgbClr val="FFC000">
                <a:alpha val="50000"/>
                <a:hueOff val="1732616"/>
                <a:satOff val="-7995"/>
                <a:lumOff val="294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8" name="Овал 4"/>
            <p:cNvSpPr/>
            <p:nvPr/>
          </p:nvSpPr>
          <p:spPr>
            <a:xfrm>
              <a:off x="3684961" y="835155"/>
              <a:ext cx="1219145" cy="116288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Возможность учитывать индивидуальные особенности детей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5444200" y="1569591"/>
            <a:ext cx="1742075" cy="1742075"/>
            <a:chOff x="4903393" y="1438546"/>
            <a:chExt cx="1742075" cy="1742075"/>
          </a:xfrm>
          <a:scene3d>
            <a:camera prst="orthographicFront"/>
            <a:lightRig rig="chilly" dir="t"/>
          </a:scene3d>
        </p:grpSpPr>
        <p:sp>
          <p:nvSpPr>
            <p:cNvPr id="10" name="Овал 9"/>
            <p:cNvSpPr/>
            <p:nvPr/>
          </p:nvSpPr>
          <p:spPr>
            <a:xfrm>
              <a:off x="4903393" y="1438546"/>
              <a:ext cx="1742075" cy="1742075"/>
            </a:xfrm>
            <a:prstGeom prst="ellipse">
              <a:avLst/>
            </a:prstGeom>
            <a:solidFill>
              <a:srgbClr val="FFC000">
                <a:alpha val="50000"/>
                <a:hueOff val="3465231"/>
                <a:satOff val="-15989"/>
                <a:lumOff val="588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1" name="Овал 4"/>
            <p:cNvSpPr/>
            <p:nvPr/>
          </p:nvSpPr>
          <p:spPr>
            <a:xfrm>
              <a:off x="5158514" y="1693667"/>
              <a:ext cx="1231833" cy="12318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Возможность добавлять, новые задания в кармашки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11"/>
          <p:cNvGrpSpPr/>
          <p:nvPr/>
        </p:nvGrpSpPr>
        <p:grpSpPr>
          <a:xfrm>
            <a:off x="2112996" y="1480044"/>
            <a:ext cx="1742075" cy="1742075"/>
            <a:chOff x="4792105" y="3202302"/>
            <a:chExt cx="1742075" cy="1742075"/>
          </a:xfrm>
          <a:scene3d>
            <a:camera prst="orthographicFront"/>
            <a:lightRig rig="chilly" dir="t"/>
          </a:scene3d>
        </p:grpSpPr>
        <p:sp>
          <p:nvSpPr>
            <p:cNvPr id="13" name="Овал 12"/>
            <p:cNvSpPr/>
            <p:nvPr/>
          </p:nvSpPr>
          <p:spPr>
            <a:xfrm>
              <a:off x="4792105" y="3202302"/>
              <a:ext cx="1742075" cy="1742075"/>
            </a:xfrm>
            <a:prstGeom prst="ellipse">
              <a:avLst/>
            </a:prstGeom>
            <a:solidFill>
              <a:srgbClr val="FFC000">
                <a:alpha val="50000"/>
                <a:hueOff val="5197847"/>
                <a:satOff val="-23984"/>
                <a:lumOff val="883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4" name="Овал 4"/>
            <p:cNvSpPr/>
            <p:nvPr/>
          </p:nvSpPr>
          <p:spPr>
            <a:xfrm>
              <a:off x="5047226" y="3457423"/>
              <a:ext cx="1231833" cy="12318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Разнообразие игровых заданий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14"/>
          <p:cNvGrpSpPr/>
          <p:nvPr/>
        </p:nvGrpSpPr>
        <p:grpSpPr>
          <a:xfrm>
            <a:off x="5371405" y="3354349"/>
            <a:ext cx="1742075" cy="1742075"/>
            <a:chOff x="3330418" y="4048090"/>
            <a:chExt cx="1742075" cy="1742075"/>
          </a:xfrm>
          <a:scene3d>
            <a:camera prst="orthographicFront"/>
            <a:lightRig rig="chilly" dir="t"/>
          </a:scene3d>
        </p:grpSpPr>
        <p:sp>
          <p:nvSpPr>
            <p:cNvPr id="16" name="Овал 15"/>
            <p:cNvSpPr/>
            <p:nvPr/>
          </p:nvSpPr>
          <p:spPr>
            <a:xfrm>
              <a:off x="3330418" y="4048090"/>
              <a:ext cx="1742075" cy="1742075"/>
            </a:xfrm>
            <a:prstGeom prst="ellipse">
              <a:avLst/>
            </a:prstGeom>
            <a:solidFill>
              <a:srgbClr val="FFC000">
                <a:alpha val="50000"/>
                <a:hueOff val="6930462"/>
                <a:satOff val="-31979"/>
                <a:lumOff val="1177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7" name="Овал 4"/>
            <p:cNvSpPr/>
            <p:nvPr/>
          </p:nvSpPr>
          <p:spPr>
            <a:xfrm>
              <a:off x="3585539" y="4303211"/>
              <a:ext cx="1231833" cy="12318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Интеграцию разных видов деятельности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17"/>
          <p:cNvGrpSpPr/>
          <p:nvPr/>
        </p:nvGrpSpPr>
        <p:grpSpPr>
          <a:xfrm>
            <a:off x="2096576" y="3264759"/>
            <a:ext cx="1742075" cy="1742075"/>
            <a:chOff x="1751812" y="3086607"/>
            <a:chExt cx="1742075" cy="1742075"/>
          </a:xfrm>
          <a:scene3d>
            <a:camera prst="orthographicFront"/>
            <a:lightRig rig="chilly" dir="t"/>
          </a:scene3d>
        </p:grpSpPr>
        <p:sp>
          <p:nvSpPr>
            <p:cNvPr id="19" name="Овал 18"/>
            <p:cNvSpPr/>
            <p:nvPr/>
          </p:nvSpPr>
          <p:spPr>
            <a:xfrm>
              <a:off x="1751812" y="3086607"/>
              <a:ext cx="1742075" cy="1742075"/>
            </a:xfrm>
            <a:prstGeom prst="ellipse">
              <a:avLst/>
            </a:prstGeom>
            <a:solidFill>
              <a:srgbClr val="FFC000">
                <a:alpha val="50000"/>
                <a:hueOff val="8663078"/>
                <a:satOff val="-39973"/>
                <a:lumOff val="1471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0" name="Овал 4"/>
            <p:cNvSpPr/>
            <p:nvPr/>
          </p:nvSpPr>
          <p:spPr>
            <a:xfrm>
              <a:off x="2006933" y="3341728"/>
              <a:ext cx="1231833" cy="12318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Компактное хранение большого количества игр и заданий в одной коробочке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20"/>
          <p:cNvGrpSpPr/>
          <p:nvPr/>
        </p:nvGrpSpPr>
        <p:grpSpPr>
          <a:xfrm>
            <a:off x="3761116" y="4225386"/>
            <a:ext cx="1742075" cy="1742075"/>
            <a:chOff x="1862385" y="1296908"/>
            <a:chExt cx="1742075" cy="1742075"/>
          </a:xfrm>
          <a:scene3d>
            <a:camera prst="orthographicFront"/>
            <a:lightRig rig="chilly" dir="t"/>
          </a:scene3d>
        </p:grpSpPr>
        <p:sp>
          <p:nvSpPr>
            <p:cNvPr id="22" name="Овал 21"/>
            <p:cNvSpPr/>
            <p:nvPr/>
          </p:nvSpPr>
          <p:spPr>
            <a:xfrm>
              <a:off x="1862385" y="1296908"/>
              <a:ext cx="1742075" cy="1742075"/>
            </a:xfrm>
            <a:prstGeom prst="ellipse">
              <a:avLst/>
            </a:prstGeom>
            <a:solidFill>
              <a:srgbClr val="FFC000">
                <a:alpha val="50000"/>
                <a:hueOff val="10395693"/>
                <a:satOff val="-47968"/>
                <a:lumOff val="1765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3" name="Овал 4"/>
            <p:cNvSpPr/>
            <p:nvPr/>
          </p:nvSpPr>
          <p:spPr>
            <a:xfrm>
              <a:off x="2117506" y="1552029"/>
              <a:ext cx="1231833" cy="12318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Вариативность использования игровых заданий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609854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72" y="260648"/>
            <a:ext cx="7637472" cy="758984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3333FF"/>
                </a:solidFill>
              </a:rPr>
              <a:t>ПодГрупповая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3333FF"/>
                </a:solidFill>
              </a:rPr>
              <a:t>работа </a:t>
            </a:r>
            <a:r>
              <a:rPr lang="ru-RU" sz="2400" dirty="0">
                <a:solidFill>
                  <a:srgbClr val="3333FF"/>
                </a:solidFill>
              </a:rPr>
              <a:t/>
            </a:r>
            <a:br>
              <a:rPr lang="ru-RU" sz="2400" dirty="0">
                <a:solidFill>
                  <a:srgbClr val="3333FF"/>
                </a:solidFill>
              </a:rPr>
            </a:br>
            <a:r>
              <a:rPr lang="ru-RU" sz="2400" dirty="0">
                <a:solidFill>
                  <a:srgbClr val="3333FF"/>
                </a:solidFill>
              </a:rPr>
              <a:t>с «Волшебной коробочкой</a:t>
            </a:r>
            <a:r>
              <a:rPr lang="ru-RU" sz="2400" dirty="0" smtClean="0">
                <a:solidFill>
                  <a:srgbClr val="3333FF"/>
                </a:solidFill>
              </a:rPr>
              <a:t>»</a:t>
            </a:r>
            <a:endParaRPr lang="ru-RU" sz="2400" dirty="0"/>
          </a:p>
        </p:txBody>
      </p:sp>
      <p:pic>
        <p:nvPicPr>
          <p:cNvPr id="2050" name="Picture 2" descr="C:\Users\Илья\Desktop\Педагог года\фото Носкова\IMG_9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385"/>
            <a:ext cx="3495188" cy="262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ья\Desktop\Педагог года\фото Носкова\IMG_9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45" y="4063905"/>
            <a:ext cx="3640199" cy="273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5730" y="443711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Это отличный способ закрепления и повторение тематической недели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Users\Илья\Desktop\Педагог года\фото Носкова\1708346744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702" y="937139"/>
            <a:ext cx="3610513" cy="270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3333FF"/>
                </a:solidFill>
              </a:rPr>
              <a:t>Индивидуальная работа </a:t>
            </a:r>
            <a:br>
              <a:rPr lang="ru-RU" sz="2400" dirty="0" smtClean="0">
                <a:solidFill>
                  <a:srgbClr val="3333FF"/>
                </a:solidFill>
              </a:rPr>
            </a:br>
            <a:r>
              <a:rPr lang="ru-RU" sz="2400" dirty="0" smtClean="0">
                <a:solidFill>
                  <a:srgbClr val="3333FF"/>
                </a:solidFill>
              </a:rPr>
              <a:t>с «Волшебной коробочкой»</a:t>
            </a:r>
            <a:r>
              <a:rPr lang="ru-RU" sz="2400" dirty="0">
                <a:solidFill>
                  <a:srgbClr val="3333FF"/>
                </a:solidFill>
              </a:rPr>
              <a:t/>
            </a:r>
            <a:br>
              <a:rPr lang="ru-RU" sz="2400" dirty="0">
                <a:solidFill>
                  <a:srgbClr val="3333FF"/>
                </a:solidFill>
              </a:rPr>
            </a:br>
            <a:endParaRPr lang="ru-RU" sz="2400" dirty="0">
              <a:solidFill>
                <a:srgbClr val="3333FF"/>
              </a:solidFill>
            </a:endParaRPr>
          </a:p>
        </p:txBody>
      </p:sp>
      <p:pic>
        <p:nvPicPr>
          <p:cNvPr id="1026" name="Picture 2" descr="C:\Users\Илья\Desktop\Педагог года\фото Носкова\IMG_9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534222" cy="47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ья\Desktop\Педагог года\фото Носкова\IMG_9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3279" y="1773665"/>
            <a:ext cx="4726152" cy="35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609329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Радость игры переходит в радость учения.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834" y="476672"/>
            <a:ext cx="7660332" cy="58174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3333FF"/>
                </a:solidFill>
              </a:rPr>
              <a:t>Фронтальная </a:t>
            </a:r>
            <a:r>
              <a:rPr lang="ru-RU" sz="2400" dirty="0">
                <a:solidFill>
                  <a:srgbClr val="3333FF"/>
                </a:solidFill>
              </a:rPr>
              <a:t>работа </a:t>
            </a:r>
            <a:br>
              <a:rPr lang="ru-RU" sz="2400" dirty="0">
                <a:solidFill>
                  <a:srgbClr val="3333FF"/>
                </a:solidFill>
              </a:rPr>
            </a:br>
            <a:r>
              <a:rPr lang="ru-RU" sz="2400" dirty="0">
                <a:solidFill>
                  <a:srgbClr val="3333FF"/>
                </a:solidFill>
              </a:rPr>
              <a:t>с «Волшебной </a:t>
            </a:r>
            <a:r>
              <a:rPr lang="ru-RU" sz="2400" dirty="0" smtClean="0">
                <a:solidFill>
                  <a:srgbClr val="3333FF"/>
                </a:solidFill>
              </a:rPr>
              <a:t>коробочкой»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7582"/>
            <a:ext cx="4556339" cy="341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5" y="1287987"/>
            <a:ext cx="4557240" cy="341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124" y="620688"/>
            <a:ext cx="4211960" cy="25202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FF"/>
                </a:solidFill>
                <a:latin typeface="Lucida Console" panose="020B0609040504020204" pitchFamily="49" charset="0"/>
              </a:rPr>
              <a:t>Волшебная    коробочка  </a:t>
            </a:r>
            <a:br>
              <a:rPr lang="ru-RU" dirty="0" smtClean="0">
                <a:solidFill>
                  <a:srgbClr val="3333FF"/>
                </a:solidFill>
                <a:latin typeface="Lucida Console" panose="020B0609040504020204" pitchFamily="49" charset="0"/>
              </a:rPr>
            </a:br>
            <a:r>
              <a:rPr lang="ru-RU" sz="1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это </a:t>
            </a:r>
            <a:r>
              <a:rPr lang="ru-RU" sz="1800" dirty="0">
                <a:latin typeface="Bahnschrift" panose="020B0502040204020203" pitchFamily="34" charset="0"/>
                <a:cs typeface="Arial" panose="020B0604020202020204" pitchFamily="34" charset="0"/>
              </a:rPr>
              <a:t>современная образовательная технология.</a:t>
            </a:r>
            <a:br>
              <a:rPr lang="ru-RU" sz="1800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3333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27" name="Picture 3" descr="C:\Users\Илья\Desktop\Педагог года\фото Носкова\IMG_92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4258"/>
          <a:stretch/>
        </p:blipFill>
        <p:spPr bwMode="auto">
          <a:xfrm rot="5400000">
            <a:off x="764472" y="35728"/>
            <a:ext cx="31505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ья\Desktop\Педагог года\фото Носкова\IMG_9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79068" cy="32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120" y="378904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Способствует развитию памяти и мышления у детей, оказывая огромное влияние на умственное развитие ребенка.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pPr algn="ctr"/>
            <a:r>
              <a:rPr lang="ru-RU" sz="3300" b="1" i="1" cap="none" dirty="0">
                <a:solidFill>
                  <a:srgbClr val="FF0000"/>
                </a:solidFill>
                <a:latin typeface="Calibri Light"/>
              </a:rPr>
              <a:t>Плюсы и минусы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848872" cy="429803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7"/>
          <p:cNvSpPr txBox="1">
            <a:spLocks/>
          </p:cNvSpPr>
          <p:nvPr/>
        </p:nvSpPr>
        <p:spPr>
          <a:xfrm>
            <a:off x="467544" y="2492896"/>
            <a:ext cx="38862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Плюсы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АКТИВИЗИРУЕТ У ДЕТЕЙ ИНТЕРЕС К ПОЗНАВАТЕЛЬНОЙ ДЕЯТЕЛЬНОСТИ;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ПОЗВОЛЯЕТ САМОСТОЯТЕЛЬНО СОБИРАТЬ  НУЖНУЮ ИНФОРМАЦИЮ, РАЗВИВАЕТ КРЕАТИВНОСТЬ, ТВОРЧЕСКОЕ МЫШЛЕНИЕ, РЕЧЬ.</a:t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ПОМОГАЕТ РАЗНООБРАЗИТЬ ЗАНЯТИЯ, СОВМЕСТНУЮ ДЕЯТЕЛЬНОСТЬ СО ВЗРОСЛЫМ, ПОМОГАЕТ ДЕТЯМ ЛУЧШЕ ПОНЯТЬ И ЗАПОМНИТЬ ИНФОРМАЦИЮ (ОСОБЕННО, ЕСЛИ РЕБЁНОК ВИЗУАЛ),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ПОЗВОЛЯЕТ СОХРАНИТЬ СОБРАННЫЙ МАТЕРИАЛ.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ОБЪЕДИНЯЕТ ЛЮДЕЙ ДЛЯ УВЛЕКАТЕЛЬНОГО И ПОЛЕЗНОГО ЗАНЯТИЯ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4860032" y="1628800"/>
            <a:ext cx="38862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Минусы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ДЛИТЕЛЬНЫЙ ПРОЦЕСС ИЗГОТОВЛЕНИЯ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ХРАНЕНИЕ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https://www.maam.ru/upload/blogs/detsad-1022300-1523211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0" t="3989" r="4814" b="4306"/>
          <a:stretch/>
        </p:blipFill>
        <p:spPr bwMode="auto">
          <a:xfrm>
            <a:off x="233264" y="332656"/>
            <a:ext cx="2629351" cy="20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лья\Desktop\Педагог года\фото Носкова\IMG_9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68" r="4883"/>
          <a:stretch/>
        </p:blipFill>
        <p:spPr bwMode="auto">
          <a:xfrm rot="5400000">
            <a:off x="5160641" y="3348113"/>
            <a:ext cx="3284982" cy="342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UsersSSD\Main\Desktop\product-zm-0306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45918" cy="484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041" y="-99392"/>
            <a:ext cx="940008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kartinki.pibig.info/uploads/posts/2023-04/1681921587_kartinki-pibig-info-p-podarochnaya-korobka-kartinka-arti-vkontak-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1482"/>
            <a:ext cx="2729189" cy="24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79797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058" y="404664"/>
            <a:ext cx="4463884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hlinkClick r:id="rId2"/>
              </a:rPr>
              <a:t>Элейн</a:t>
            </a:r>
            <a:r>
              <a:rPr lang="ru-RU" b="1" dirty="0">
                <a:hlinkClick r:id="rId2"/>
              </a:rPr>
              <a:t> из Лондона</a:t>
            </a:r>
            <a:r>
              <a:rPr lang="ru-RU" b="1" dirty="0"/>
              <a:t> </a:t>
            </a:r>
          </a:p>
        </p:txBody>
      </p:sp>
      <p:pic>
        <p:nvPicPr>
          <p:cNvPr id="1026" name="Picture 2" descr="g:\UsersSSD\Main\Desktop\НОСКОВА 2024\d83f0e620613662df5c791c6619p--suveniry-i-podarki-podarochnaya-korobochka-magic-bo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6211" b="6302"/>
          <a:stretch/>
        </p:blipFill>
        <p:spPr bwMode="auto">
          <a:xfrm>
            <a:off x="1279657" y="1052736"/>
            <a:ext cx="6584685" cy="4385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614" y="1124744"/>
            <a:ext cx="4211960" cy="10526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Lucida Console" panose="020B0609040504020204" pitchFamily="49" charset="0"/>
              </a:rPr>
              <a:t>Волшебная коробочка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29000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Имеет </a:t>
            </a:r>
            <a:r>
              <a:rPr lang="ru-RU" dirty="0"/>
              <a:t>яркое </a:t>
            </a:r>
            <a:r>
              <a:rPr lang="ru-RU" dirty="0" smtClean="0"/>
              <a:t>оформление. Данный </a:t>
            </a:r>
            <a:r>
              <a:rPr lang="ru-RU" dirty="0"/>
              <a:t>вид деятельности обеспечивает игровую, познавательную, исследовательскую и творческую деятельность воспитанников, в результате которой ребёнок может сам собирать и организовывать информацию, выбирать задания, которые ему под силу</a:t>
            </a:r>
          </a:p>
        </p:txBody>
      </p:sp>
      <p:pic>
        <p:nvPicPr>
          <p:cNvPr id="1026" name="Picture 2" descr="C:\Users\Илья\Desktop\Педагог года\фото Носкова\17083467444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0" b="12025"/>
          <a:stretch/>
        </p:blipFill>
        <p:spPr bwMode="auto">
          <a:xfrm>
            <a:off x="5031795" y="2780928"/>
            <a:ext cx="3538462" cy="391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ья\Desktop\Педагог года\фото Носкова\17083467444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29" r="10524"/>
          <a:stretch/>
        </p:blipFill>
        <p:spPr bwMode="auto">
          <a:xfrm>
            <a:off x="866275" y="476672"/>
            <a:ext cx="2625605" cy="26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776864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данной  методики в том, что её можно применять в любой образовательной области, в любой возрастной категории и в соответствии с изучаемой темой недели.</a:t>
            </a:r>
          </a:p>
          <a:p>
            <a:pPr marL="0" indent="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у детей дошкольного возраста познавательного интереса через включение «Волшебной коробочки» в процесс обучения.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внедрить современную образовательную технологию «Волшебная коробочка»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подобрать различные наборы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определенную тему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возможности технологии в систематизации, структурировании информации.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проект в рамках своей дошкольной группы.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/>
            <a:endParaRPr lang="ru-RU" b="0" dirty="0"/>
          </a:p>
          <a:p>
            <a:pPr>
              <a:buFont typeface="Arial" panose="020B0604020202020204" pitchFamily="34" charset="0"/>
              <a:buChar char="•"/>
            </a:pPr>
            <a:endParaRPr lang="ru-RU" b="0" dirty="0"/>
          </a:p>
        </p:txBody>
      </p:sp>
      <p:pic>
        <p:nvPicPr>
          <p:cNvPr id="5" name="Picture 2" descr="C:\Users\Илья\Desktop\Педагог года\фото Носкова\IMG_92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12" r="2923"/>
          <a:stretch/>
        </p:blipFill>
        <p:spPr bwMode="auto">
          <a:xfrm rot="5400000">
            <a:off x="3140912" y="3438074"/>
            <a:ext cx="2849914" cy="36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3889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Понятие познавательный интерес</a:t>
            </a:r>
            <a:endParaRPr lang="ru-RU" sz="2400" dirty="0"/>
          </a:p>
        </p:txBody>
      </p:sp>
      <p:pic>
        <p:nvPicPr>
          <p:cNvPr id="2052" name="Picture 4" descr="https://present5.com/presentation/24033927_172976679/imag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5" y="908720"/>
            <a:ext cx="4625752" cy="34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c/CmbVRj9BNusTc8Hfh326SIl0trJo7LaOZKnYEzwqW/slide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04" y="2924944"/>
            <a:ext cx="4716016" cy="35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61153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404664"/>
            <a:ext cx="7520940" cy="54864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Илья\Desktop\Педагог года\фото Носкова\IMG_20240216_153541_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437681" cy="2578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Илья\Desktop\Педагог года\фото Носкова\IMG_20240216_153530_5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81" y="650658"/>
            <a:ext cx="3549781" cy="2662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Илья\Desktop\Педагог года\фото Носкова\IMG_20240216_153600_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74441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Илья\Desktop\Педагог года\фото Носкова\IMG_20240216_153629_3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969157" cy="2976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8584234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76464" cy="612068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Волшебная коробочка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- способствует повышению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качества образования по всем образовательным областям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: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u="sng" dirty="0">
                <a:solidFill>
                  <a:srgbClr val="000000"/>
                </a:solidFill>
                <a:latin typeface="Times New Roman"/>
              </a:rPr>
              <a:t>речевое развитие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(ребенок выполняет большое количество заданий, его речевая активность повышается: обогащается словарный запас, формируются грамматический строй речи, развивается связная, диалогическая речь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u="sng" dirty="0">
                <a:solidFill>
                  <a:srgbClr val="000000"/>
                </a:solidFill>
                <a:latin typeface="Times New Roman"/>
              </a:rPr>
              <a:t>познавательное развитие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(в соответствии с темой недели возможны задания по формированию элементарных математических представлений, знакомство с окружающим миром, возможен алгоритм экспериментирования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u="sng" dirty="0">
                <a:solidFill>
                  <a:srgbClr val="000000"/>
                </a:solidFill>
                <a:latin typeface="Times New Roman"/>
              </a:rPr>
              <a:t>художественно-эстетическое развитие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(схемы и алгоритмы для конструирования, лепки, рисования, иллюстрации сказочных героев для пересказа сказки, иллюстрации музыкальных инструментов и т.д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.);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u="sng" dirty="0">
                <a:solidFill>
                  <a:srgbClr val="000000"/>
                </a:solidFill>
                <a:latin typeface="Times New Roman"/>
              </a:rPr>
              <a:t>физическое развитие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(схемы физических упражнений, иллюстрации с видами спорта, спортивного инвентаря и т.д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.);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u="sng" dirty="0">
                <a:solidFill>
                  <a:srgbClr val="000000"/>
                </a:solidFill>
                <a:latin typeface="Times New Roman"/>
              </a:rPr>
              <a:t>социально – коммуникативное развитие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(общение со сверстниками и воспитателем, развитие самостоятельности, изучение основ безопасности в быту и на природе, умение достигать цели и регулировать собственные действия).</a:t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Илья\Desktop\Педагог года\фото Носкова\IMG_92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5" t="9122" r="13966"/>
          <a:stretch/>
        </p:blipFill>
        <p:spPr bwMode="auto">
          <a:xfrm>
            <a:off x="4472278" y="548680"/>
            <a:ext cx="230364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00917"/>
            <a:ext cx="2274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Сенсорика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4" descr="C:\Users\Илья\Desktop\Педагог года\фото Носкова\IMG_92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9" r="14530"/>
          <a:stretch/>
        </p:blipFill>
        <p:spPr bwMode="auto">
          <a:xfrm rot="5400000">
            <a:off x="4591092" y="4129770"/>
            <a:ext cx="2193761" cy="22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29167" y="3645024"/>
            <a:ext cx="261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dirty="0"/>
              <a:t>«Весна»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6307" y="1965555"/>
            <a:ext cx="261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dirty="0" smtClean="0"/>
              <a:t>«ПДД»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3" descr="C:\Users\Илья\Desktop\Педагог года\фото Носкова\IMG_92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4258"/>
          <a:stretch/>
        </p:blipFill>
        <p:spPr bwMode="auto">
          <a:xfrm rot="5400000">
            <a:off x="6860772" y="2552193"/>
            <a:ext cx="2204426" cy="23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37601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Федеральный закон от 29 декабря 2012 г. № 273-ФЗ «Об образовании в Российской Федерации».</a:t>
            </a:r>
          </a:p>
          <a:p>
            <a:pPr lvl="0"/>
            <a:r>
              <a:rPr lang="ru-RU" dirty="0" smtClean="0"/>
              <a:t>Приказ Министерства образования и науки РФ от 17 октября 2013 г. № 1155 «Об утверждении федерального государственного образовательного стандарта дошкольного образования».</a:t>
            </a:r>
          </a:p>
          <a:p>
            <a:pPr lvl="0"/>
            <a:r>
              <a:rPr lang="ru-RU" dirty="0" smtClean="0"/>
              <a:t>Приказ Министерства </a:t>
            </a:r>
            <a:r>
              <a:rPr lang="ru-RU" dirty="0" smtClean="0"/>
              <a:t>просвещения РФ </a:t>
            </a:r>
            <a:r>
              <a:rPr lang="ru-RU" dirty="0" smtClean="0"/>
              <a:t>от </a:t>
            </a:r>
            <a:r>
              <a:rPr lang="ru-RU" dirty="0" smtClean="0"/>
              <a:t>25  ноября 2022 </a:t>
            </a:r>
            <a:r>
              <a:rPr lang="ru-RU" dirty="0" smtClean="0"/>
              <a:t>г. № </a:t>
            </a:r>
            <a:r>
              <a:rPr lang="ru-RU" dirty="0" smtClean="0"/>
              <a:t>1028 «</a:t>
            </a:r>
            <a:r>
              <a:rPr lang="ru-RU" dirty="0" smtClean="0"/>
              <a:t>Федеральная образовательная программа дошкольного образования»</a:t>
            </a:r>
            <a:endParaRPr lang="ru-RU" dirty="0" smtClean="0"/>
          </a:p>
          <a:p>
            <a:pPr lvl="0"/>
            <a:r>
              <a:rPr lang="ru-RU" dirty="0" smtClean="0"/>
              <a:t>Приказ Министерства просвещения РФ от 31 июля 2020 г. № 373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дошкольного образования».</a:t>
            </a:r>
          </a:p>
          <a:p>
            <a:pPr lvl="0"/>
            <a:r>
              <a:rPr lang="ru-RU" dirty="0" smtClean="0"/>
              <a:t>Санитарные правила СП 2.4.3648-20 «Санитарно-эпидемиологические требования к образовательным организациям воспитания и обучения, отдыха и оздоровления детей и молодёжи».</a:t>
            </a:r>
          </a:p>
          <a:p>
            <a:endParaRPr lang="ru-RU" dirty="0"/>
          </a:p>
        </p:txBody>
      </p:sp>
      <p:pic>
        <p:nvPicPr>
          <p:cNvPr id="2050" name="Picture 2" descr="C:\Users\Илья\Desktop\Педагог года\фото Носкова\IMG_93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04" b="39098"/>
          <a:stretch/>
        </p:blipFill>
        <p:spPr bwMode="auto">
          <a:xfrm>
            <a:off x="1547664" y="4653136"/>
            <a:ext cx="2232248" cy="19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ья\Desktop\Педагог года\фото Носкова\IMG_9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24" r="14423"/>
          <a:stretch/>
        </p:blipFill>
        <p:spPr bwMode="auto">
          <a:xfrm>
            <a:off x="5455897" y="4653135"/>
            <a:ext cx="2783920" cy="19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2555</TotalTime>
  <Words>677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Муниципальное автономное дошкольное образовательное учреждение  «Центр развития ребенка детский сад №19»</vt:lpstr>
      <vt:lpstr>Слайд 2</vt:lpstr>
      <vt:lpstr>Элейн из Лондона </vt:lpstr>
      <vt:lpstr>Волшебная коробочка</vt:lpstr>
      <vt:lpstr>Слайд 5</vt:lpstr>
      <vt:lpstr>Понятие познавательный интерес</vt:lpstr>
      <vt:lpstr> </vt:lpstr>
      <vt:lpstr>  Волшебная коробочка - способствует повышению качества образования по всем образовательным областям:  - речевое развитие (ребенок выполняет большое количество заданий, его речевая активность повышается: обогащается словарный запас, формируются грамматический строй речи, развивается связная, диалогическая речь);  - познавательное развитие (в соответствии с темой недели возможны задания по формированию элементарных математических представлений, знакомство с окружающим миром, возможен алгоритм экспериментирования);  - художественно-эстетическое развитие (схемы и алгоритмы для конструирования, лепки, рисования, иллюстрации сказочных героев для пересказа сказки, иллюстрации музыкальных инструментов и т.д.);  - физическое развитие (схемы физических упражнений, иллюстрации с видами спорта, спортивного инвентаря и т.д.);  - социально – коммуникативное развитие (общение со сверстниками и воспитателем, развитие самостоятельности, изучение основ безопасности в быту и на природе, умение достигать цели и регулировать собственные действия).  </vt:lpstr>
      <vt:lpstr>Нормативные документы</vt:lpstr>
      <vt:lpstr>Планирование  на март подготовительная группа  </vt:lpstr>
      <vt:lpstr>  «Сенсорика» </vt:lpstr>
      <vt:lpstr>ЭТАПЫ РАБОТЫ НАД ПРОЕКТОМ</vt:lpstr>
      <vt:lpstr>Слайд 13</vt:lpstr>
      <vt:lpstr>Слайд 14</vt:lpstr>
      <vt:lpstr>ПодГрупповая работа  с «Волшебной коробочкой»</vt:lpstr>
      <vt:lpstr> Индивидуальная работа  с «Волшебной коробочкой» </vt:lpstr>
      <vt:lpstr>Фронтальная работа  с «Волшебной коробочкой»</vt:lpstr>
      <vt:lpstr>Волшебная    коробочка   это современная образовательная технология. </vt:lpstr>
      <vt:lpstr>Плюсы и минусы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Main</cp:lastModifiedBy>
  <cp:revision>191</cp:revision>
  <cp:lastPrinted>2024-02-15T17:01:00Z</cp:lastPrinted>
  <dcterms:created xsi:type="dcterms:W3CDTF">2017-04-20T16:01:43Z</dcterms:created>
  <dcterms:modified xsi:type="dcterms:W3CDTF">2024-02-26T09:02:36Z</dcterms:modified>
</cp:coreProperties>
</file>