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2" r:id="rId4"/>
    <p:sldId id="273" r:id="rId5"/>
    <p:sldId id="272" r:id="rId6"/>
    <p:sldId id="258" r:id="rId7"/>
    <p:sldId id="260" r:id="rId8"/>
    <p:sldId id="267" r:id="rId9"/>
    <p:sldId id="274" r:id="rId10"/>
    <p:sldId id="263" r:id="rId11"/>
    <p:sldId id="275" r:id="rId12"/>
    <p:sldId id="276" r:id="rId13"/>
    <p:sldId id="259" r:id="rId14"/>
    <p:sldId id="277" r:id="rId15"/>
    <p:sldId id="279" r:id="rId16"/>
    <p:sldId id="278" r:id="rId17"/>
    <p:sldId id="262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>
      <p:cViewPr varScale="1">
        <p:scale>
          <a:sx n="69" d="100"/>
          <a:sy n="69" d="100"/>
        </p:scale>
        <p:origin x="-144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ia-online.ru/tests/" TargetMode="External"/><Relationship Id="rId2" Type="http://schemas.openxmlformats.org/officeDocument/2006/relationships/hyperlink" Target="https://oge.sdamgia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ime4math.ru/" TargetMode="External"/><Relationship Id="rId5" Type="http://schemas.openxmlformats.org/officeDocument/2006/relationships/hyperlink" Target="http://oge.fipi.ru/os/xmodules/qprint/index.php?proj=DE0E276E497AB3784C3FC4CC20248DC0" TargetMode="External"/><Relationship Id="rId4" Type="http://schemas.openxmlformats.org/officeDocument/2006/relationships/hyperlink" Target="https://skysmart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19256" cy="352839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подготовки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итоговой аттестации детей с ЗПР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50131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620688"/>
            <a:ext cx="7920880" cy="92525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Карта </a:t>
            </a:r>
            <a:r>
              <a:rPr lang="ru-RU" sz="3600" b="1" dirty="0">
                <a:solidFill>
                  <a:srgbClr val="C00000"/>
                </a:solidFill>
              </a:rPr>
              <a:t>индивидуальных достижений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57908"/>
              </p:ext>
            </p:extLst>
          </p:nvPr>
        </p:nvGraphicFramePr>
        <p:xfrm>
          <a:off x="1563107" y="2276872"/>
          <a:ext cx="6080724" cy="3927901"/>
        </p:xfrm>
        <a:graphic>
          <a:graphicData uri="http://schemas.openxmlformats.org/drawingml/2006/table">
            <a:tbl>
              <a:tblPr firstRow="1" firstCol="1" bandRow="1"/>
              <a:tblGrid>
                <a:gridCol w="881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4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193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61595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Ф.И.обучающегося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______________________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заданий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сентябрь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октябрь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ноябрь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декабрь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январь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Февраль 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апрель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май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итог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034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Impact" pitchFamily="34" charset="0"/>
                        </a:rPr>
                        <a:t>8</a:t>
                      </a:r>
                      <a:endParaRPr lang="ru-RU" sz="1100" b="0" dirty="0">
                        <a:latin typeface="Impact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2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Impact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0" dirty="0">
                        <a:effectLst/>
                        <a:latin typeface="Impac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186766" cy="3725866"/>
          </a:xfrm>
        </p:spPr>
        <p:txBody>
          <a:bodyPr>
            <a:noAutofit/>
          </a:bodyPr>
          <a:lstStyle/>
          <a:p>
            <a:r>
              <a:rPr lang="en-US" sz="2800" dirty="0" smtClean="0">
                <a:hlinkClick r:id="rId2"/>
              </a:rPr>
              <a:t>https://oge.sdamgia.ru/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>
                <a:hlinkClick r:id="rId3"/>
              </a:rPr>
              <a:t>http://gia-online.ru/tests/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>
                <a:solidFill>
                  <a:schemeClr val="accent1"/>
                </a:solidFill>
                <a:hlinkClick r:id="rId4"/>
              </a:rPr>
              <a:t>https://skysmart.ru/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  <a:hlinkClick r:id="rId5"/>
              </a:rPr>
              <a:t>http://</a:t>
            </a:r>
            <a:r>
              <a:rPr lang="en-US" sz="2800" dirty="0" smtClean="0">
                <a:solidFill>
                  <a:schemeClr val="accent1"/>
                </a:solidFill>
                <a:hlinkClick r:id="rId5"/>
              </a:rPr>
              <a:t>oge.fipi.ru/os/xmodules/qprint/index.php?proj=DE0E276E497AB3784C3FC4CC20248DC0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  <a:hlinkClick r:id="rId6"/>
              </a:rPr>
              <a:t>https://www.time4math.ru</a:t>
            </a:r>
            <a:r>
              <a:rPr lang="en-US" sz="2800" dirty="0" smtClean="0">
                <a:solidFill>
                  <a:schemeClr val="accent1"/>
                </a:solidFill>
                <a:hlinkClick r:id="rId6"/>
              </a:rPr>
              <a:t>/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87624" y="250945"/>
            <a:ext cx="7128792" cy="99955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Принципы подготовки к ГВЭ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5776" y="1340768"/>
            <a:ext cx="4968552" cy="960985"/>
          </a:xfrm>
          <a:prstGeom prst="round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>
                <a:shade val="50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Тематический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3605" t="16295" r="16496" b="20342"/>
          <a:stretch/>
        </p:blipFill>
        <p:spPr>
          <a:xfrm>
            <a:off x="4355976" y="2392017"/>
            <a:ext cx="3830826" cy="381642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423026"/>
            <a:ext cx="417646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1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87624" y="250945"/>
            <a:ext cx="7128792" cy="99955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Принципы подготовки к ГВЭ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4" y="1379016"/>
            <a:ext cx="3528392" cy="960985"/>
          </a:xfrm>
          <a:prstGeom prst="round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>
                <a:shade val="50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Логический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690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Пожарную лестницу длиной 13 м приставили к окну пятого этажа дома. Нижний конец лестницы отстоит от стены на 5 м. На какой высоте расположено окно? Ответ дайте в метрах 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44854"/>
            <a:ext cx="1896988" cy="269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3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87624" y="250945"/>
            <a:ext cx="7128792" cy="99955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Принципы подготовки к ГВЭ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1412776"/>
            <a:ext cx="3528392" cy="960985"/>
          </a:xfrm>
          <a:prstGeom prst="round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>
                <a:shade val="50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Тренировочный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58"/>
            <a:ext cx="6715172" cy="421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3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87624" y="250945"/>
            <a:ext cx="7128792" cy="99955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Принципы подготовки к ГВЭ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800" y="1484784"/>
            <a:ext cx="3528392" cy="960985"/>
          </a:xfrm>
          <a:prstGeom prst="round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>
                <a:shade val="50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Индивидуальный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2445769"/>
            <a:ext cx="2706673" cy="44158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23" y="2609009"/>
            <a:ext cx="2823548" cy="42489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096" y="2445769"/>
            <a:ext cx="2908399" cy="424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87624" y="250945"/>
            <a:ext cx="7128792" cy="99955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Принципы подготовки к ГВЭ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772816"/>
            <a:ext cx="3528392" cy="960985"/>
          </a:xfrm>
          <a:prstGeom prst="round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>
                <a:shade val="50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Временной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8064" y="1772815"/>
            <a:ext cx="3528392" cy="960985"/>
          </a:xfrm>
          <a:prstGeom prst="roundRect">
            <a:avLst/>
          </a:prstGeom>
          <a:solidFill>
            <a:srgbClr val="FFFF00">
              <a:alpha val="29000"/>
            </a:srgbClr>
          </a:solidFill>
          <a:ln>
            <a:solidFill>
              <a:schemeClr val="accent1">
                <a:shade val="50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Контролирующий 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1116191"/>
            <a:ext cx="8928992" cy="5741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16632"/>
            <a:ext cx="7272808" cy="86424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Система подготовки обучающихся к ГВЭ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69795" y="5799959"/>
            <a:ext cx="4059214" cy="742293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Консультативная </a:t>
            </a:r>
            <a:r>
              <a:rPr lang="ru-RU" b="1" dirty="0">
                <a:solidFill>
                  <a:srgbClr val="002060"/>
                </a:solidFill>
              </a:rPr>
              <a:t>поддержка </a:t>
            </a:r>
            <a:r>
              <a:rPr lang="ru-RU" b="1" dirty="0" smtClean="0">
                <a:solidFill>
                  <a:srgbClr val="002060"/>
                </a:solidFill>
              </a:rPr>
              <a:t>обучающихся учителем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6952" y="3525429"/>
            <a:ext cx="4123364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Индивидуальная работа с обучающимися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899" y="3498586"/>
            <a:ext cx="4075203" cy="792089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Групповая </a:t>
            </a:r>
            <a:r>
              <a:rPr lang="ru-RU" b="1" dirty="0">
                <a:solidFill>
                  <a:srgbClr val="002060"/>
                </a:solidFill>
              </a:rPr>
              <a:t>работа с обучающимися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03949" y="4593729"/>
            <a:ext cx="4075203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rgbClr val="002060"/>
                </a:solidFill>
              </a:rPr>
              <a:t>Проведение тренировочных работ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(диагностических, репетиционных)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5666" y="4633451"/>
            <a:ext cx="4123364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Обеспечение обучающихся    материалами для подготовки к ГВЭ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95738" y="1296815"/>
            <a:ext cx="4123364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Ликвидация </a:t>
            </a:r>
            <a:r>
              <a:rPr lang="ru-RU" b="1" dirty="0">
                <a:solidFill>
                  <a:srgbClr val="002060"/>
                </a:solidFill>
              </a:rPr>
              <a:t>личных пробелов знаний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847" y="2358921"/>
            <a:ext cx="4123365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Коррекционные занятия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55789" y="2391957"/>
            <a:ext cx="4123363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Работа с родителями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5113" y="1313272"/>
            <a:ext cx="4075203" cy="792088"/>
          </a:xfrm>
          <a:prstGeom prst="round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Систематическая диагностика знаний обучающихся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66" y="5799959"/>
            <a:ext cx="415173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Cпасибо-за-внимание-картинки-для-презентации-подборка-36-штук-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2688" y="-214338"/>
            <a:ext cx="9246687" cy="7506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1622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Категория детей,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нуждающихся в психолого-педагогическом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сопровождении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*Дети, испытывающие трудности в обучении и социализации.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*Дети с нарушениями поведения.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*Дети с ОВЗ, дети-инвалиды и инвалиды.</a:t>
            </a:r>
          </a:p>
        </p:txBody>
      </p:sp>
    </p:spTree>
    <p:extLst>
      <p:ext uri="{BB962C8B-B14F-4D97-AF65-F5344CB8AC3E}">
        <p14:creationId xmlns:p14="http://schemas.microsoft.com/office/powerpoint/2010/main" val="292430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Обучающийся с ОВЗ </a:t>
            </a:r>
            <a:r>
              <a:rPr lang="ru-RU" dirty="0">
                <a:solidFill>
                  <a:srgbClr val="002060"/>
                </a:solidFill>
              </a:rPr>
              <a:t>– физическое лицо, имеющее недостатки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физическом и (или) психологическом </a:t>
            </a:r>
            <a:r>
              <a:rPr lang="ru-RU" dirty="0" smtClean="0">
                <a:solidFill>
                  <a:srgbClr val="002060"/>
                </a:solidFill>
              </a:rPr>
              <a:t>развитии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подтвержденные ПМПК </a:t>
            </a:r>
            <a:r>
              <a:rPr lang="ru-RU" dirty="0">
                <a:solidFill>
                  <a:srgbClr val="002060"/>
                </a:solidFill>
              </a:rPr>
              <a:t>и препятствующие получению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образования без создания специальных условий (ФЗ РФ «Об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образовании в РФ» </a:t>
            </a:r>
            <a:r>
              <a:rPr lang="ru-RU" dirty="0" smtClean="0">
                <a:solidFill>
                  <a:srgbClr val="002060"/>
                </a:solidFill>
              </a:rPr>
              <a:t>No273)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7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Основные задачи систематической работы учителя по подготовке к ГВЭ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Своевременно выявлять пробелы в изучении школьниками математического материала и организовывать работу по их устранению.</a:t>
            </a:r>
          </a:p>
          <a:p>
            <a:pPr marL="0" indent="0" algn="just">
              <a:buNone/>
            </a:pPr>
            <a:r>
              <a:rPr lang="ru-RU" dirty="0" smtClean="0"/>
              <a:t>2. Создавать условия для повторения и систематизации знаний, умений и способов действий по основным разделам школьной программы.</a:t>
            </a:r>
          </a:p>
          <a:p>
            <a:pPr marL="0" indent="0" algn="just">
              <a:buNone/>
            </a:pPr>
            <a:r>
              <a:rPr lang="ru-RU" dirty="0" smtClean="0"/>
              <a:t>3. Осуществлять пропедевтику типичных ошибок учащихся, допускаемых на экзаменах.</a:t>
            </a:r>
          </a:p>
          <a:p>
            <a:pPr marL="0" indent="0" algn="just">
              <a:buNone/>
            </a:pPr>
            <a:r>
              <a:rPr lang="ru-RU" dirty="0" smtClean="0"/>
              <a:t>4. Развивать действия самоконтроля и самооценки.</a:t>
            </a:r>
          </a:p>
          <a:p>
            <a:pPr marL="0" indent="0" algn="just">
              <a:buNone/>
            </a:pPr>
            <a:r>
              <a:rPr lang="ru-RU" dirty="0" smtClean="0"/>
              <a:t>5. Формировать умения самостоятельной учебной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5133c5f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260" y="239478"/>
            <a:ext cx="4970143" cy="650188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718" y="533445"/>
            <a:ext cx="8820000" cy="752415"/>
          </a:xfrm>
          <a:prstGeom prst="round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Особенности </a:t>
            </a:r>
            <a:r>
              <a:rPr lang="ru-RU" sz="3200" b="1" dirty="0">
                <a:solidFill>
                  <a:srgbClr val="C00000"/>
                </a:solidFill>
              </a:rPr>
              <a:t>экзаменационной </a:t>
            </a:r>
            <a:r>
              <a:rPr lang="ru-RU" sz="3200" b="1" dirty="0" smtClean="0">
                <a:solidFill>
                  <a:srgbClr val="C00000"/>
                </a:solidFill>
              </a:rPr>
              <a:t>работы</a:t>
            </a:r>
            <a:endParaRPr lang="ru-RU" sz="3200" b="1" dirty="0">
              <a:solidFill>
                <a:srgbClr val="C00000"/>
              </a:solidFill>
            </a:endParaRPr>
          </a:p>
          <a:p>
            <a:pPr algn="ctr"/>
            <a:endParaRPr lang="ru-RU" sz="28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600200"/>
            <a:ext cx="55006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428736"/>
            <a:ext cx="307906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557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Шкала </a:t>
            </a:r>
            <a:r>
              <a:rPr lang="ru-RU" sz="3100" b="1" dirty="0">
                <a:solidFill>
                  <a:srgbClr val="002060"/>
                </a:solidFill>
              </a:rPr>
              <a:t>перевода суммы первичных баллов за выполненные задания ГВЭ-9 по математике в пятибалльную систему </a:t>
            </a:r>
            <a:r>
              <a:rPr lang="ru-RU" sz="3100" b="1" dirty="0" smtClean="0">
                <a:solidFill>
                  <a:srgbClr val="002060"/>
                </a:solidFill>
              </a:rPr>
              <a:t>оценивания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2121"/>
              </p:ext>
            </p:extLst>
          </p:nvPr>
        </p:nvGraphicFramePr>
        <p:xfrm>
          <a:off x="354360" y="2852936"/>
          <a:ext cx="8435280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2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34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9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34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1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210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Отметка по пятибалльной системе оценивания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«2»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«3»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«4»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«5»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Первичный  балл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0–2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3–6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7–8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9–10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099" marR="2509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9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5760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Проверяемые умения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marL="342900" indent="-342900">
              <a:buAutoNum type="arabicPeriod"/>
            </a:pPr>
            <a:r>
              <a:rPr lang="ru-RU" sz="2000" dirty="0" smtClean="0"/>
              <a:t>Выполнять   арифметические действия, сочетая устные и письменные приемы.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Проводить по известным формулам и правилам преобразования буквенных выражений.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Вычислять значения числовых и буквенных выражений, осуществляя необходимые подстановки и преобразования.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Читать графики элементарных функций.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Решать линейные и квадратные уравнения.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Моделировать реальные ситуации на языке теории вероятностей, вычислять в простейших случаях вероятности событий.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Решать планиметрические задачи на нахождение геометрических величин( длин, углов, площадей).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Извлекать информацию из таблиц и диаграмм, преобразовывать её с целью  ответа на вопрос задачи.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Располагать числа на координатной прямой.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0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2576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Матрица данных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79963"/>
              </p:ext>
            </p:extLst>
          </p:nvPr>
        </p:nvGraphicFramePr>
        <p:xfrm>
          <a:off x="457202" y="1124744"/>
          <a:ext cx="8229599" cy="434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05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2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Верный ответ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>
                    <a:solidFill>
                      <a:srgbClr val="F67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601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601">
                <a:tc>
                  <a:txBody>
                    <a:bodyPr/>
                    <a:lstStyle/>
                    <a:p>
                      <a:r>
                        <a:rPr lang="ru-RU" dirty="0" smtClean="0"/>
                        <a:t>Синицын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601">
                <a:tc>
                  <a:txBody>
                    <a:bodyPr/>
                    <a:lstStyle/>
                    <a:p>
                      <a:r>
                        <a:rPr lang="ru-RU" dirty="0" smtClean="0"/>
                        <a:t>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256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r>
                        <a:rPr lang="ru-RU" baseline="0" dirty="0" smtClean="0"/>
                        <a:t> 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750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по классу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566124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ответ верный.</a:t>
            </a:r>
          </a:p>
          <a:p>
            <a:r>
              <a:rPr lang="ru-RU" dirty="0" smtClean="0"/>
              <a:t>0 – ответ неверный.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4784938</TotalTime>
  <Words>413</Words>
  <Application>Microsoft Office PowerPoint</Application>
  <PresentationFormat>Экран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Особенности подготовки  к итоговой аттестации детей с ЗПР</vt:lpstr>
      <vt:lpstr>Категория детей, нуждающихся в психолого-педагогическом сопровождении</vt:lpstr>
      <vt:lpstr>Презентация PowerPoint</vt:lpstr>
      <vt:lpstr>Основные задачи систематической работы учителя по подготовке к ГВЭ</vt:lpstr>
      <vt:lpstr>Презентация PowerPoint</vt:lpstr>
      <vt:lpstr>Презентация PowerPoint</vt:lpstr>
      <vt:lpstr>  Шкала перевода суммы первичных баллов за выполненные задания ГВЭ-9 по математике в пятибалльную систему оценивания  </vt:lpstr>
      <vt:lpstr>Проверяемые умения</vt:lpstr>
      <vt:lpstr>Матрица данных</vt:lpstr>
      <vt:lpstr>Презентация PowerPoint</vt:lpstr>
      <vt:lpstr>https://oge.sdamgia.ru/  http://gia-online.ru/tests/  https://skysmart.ru/   http://oge.fipi.ru/os/xmodules/qprint/index.php?proj=DE0E276E497AB3784C3FC4CC20248DC0   https://www.time4math.ru/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подготовки обучающихся с задержкой психического развития к  государственной итоговой аттестации</dc:title>
  <dc:creator>ADMIN</dc:creator>
  <cp:lastModifiedBy>Инна</cp:lastModifiedBy>
  <cp:revision>71</cp:revision>
  <dcterms:created xsi:type="dcterms:W3CDTF">2016-01-23T13:54:33Z</dcterms:created>
  <dcterms:modified xsi:type="dcterms:W3CDTF">2023-02-23T07:14:54Z</dcterms:modified>
</cp:coreProperties>
</file>