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7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1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25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65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1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7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7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2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43BC-8B82-402F-B509-2ACD13917E6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5C89D9-19E9-49C3-AA65-6E80A198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45" y="0"/>
            <a:ext cx="4688917" cy="5933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02" y="901521"/>
            <a:ext cx="64265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«А.С. Грибоедов. Жизнь и творчество. Комедия «Горе от ума» </a:t>
            </a:r>
            <a:endParaRPr lang="ru-RU" sz="54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993" y="6207617"/>
            <a:ext cx="8255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009900"/>
                </a:solidFill>
                <a:latin typeface="Georgia" panose="02040502050405020303" pitchFamily="18" charset="0"/>
              </a:rPr>
              <a:t>Учитель ГОУ ЛНР «Привольская СШ» Кузьменко Ольга  </a:t>
            </a:r>
            <a:r>
              <a:rPr lang="uk-UA" sz="1600" b="1" i="1" dirty="0" err="1" smtClean="0">
                <a:solidFill>
                  <a:srgbClr val="009900"/>
                </a:solidFill>
                <a:latin typeface="Georgia" panose="02040502050405020303" pitchFamily="18" charset="0"/>
              </a:rPr>
              <a:t>Николаевна</a:t>
            </a:r>
            <a:endParaRPr lang="ru-RU" sz="1600" b="1" i="1" dirty="0">
              <a:solidFill>
                <a:srgbClr val="00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9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2130" y="412125"/>
            <a:ext cx="4520484" cy="52020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1822 году Грибоедова переводят в Тифлис, и он служит секретарем по дипломатической части при генерале Ермолове, который был известен своим вольномыслием, независимыми взглядами, был близок ко многим декабристам. С этого же времени начинает работать над комедией «Горе от ума».</a:t>
            </a:r>
            <a:endParaRPr lang="ru-RU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5" descr="C:\Users\Irina\Pictures\Грибоедов\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5" y="285017"/>
            <a:ext cx="56038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5651" y="4837967"/>
            <a:ext cx="5125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err="1">
                <a:solidFill>
                  <a:srgbClr val="670D0D"/>
                </a:solidFill>
                <a:latin typeface="Arial" charset="0"/>
              </a:rPr>
              <a:t>А.С.Грибоедов</a:t>
            </a:r>
            <a:r>
              <a:rPr lang="ru-RU" altLang="ru-RU" b="1" dirty="0">
                <a:solidFill>
                  <a:srgbClr val="670D0D"/>
                </a:solidFill>
                <a:latin typeface="Arial" charset="0"/>
              </a:rPr>
              <a:t> (пятый справа) в свите </a:t>
            </a:r>
            <a:r>
              <a:rPr lang="ru-RU" altLang="ru-RU" b="1" dirty="0" err="1">
                <a:solidFill>
                  <a:srgbClr val="670D0D"/>
                </a:solidFill>
                <a:latin typeface="Arial" charset="0"/>
              </a:rPr>
              <a:t>И.Ф.Паскевича</a:t>
            </a:r>
            <a:r>
              <a:rPr lang="ru-RU" altLang="ru-RU" b="1" dirty="0">
                <a:solidFill>
                  <a:srgbClr val="670D0D"/>
                </a:solidFill>
                <a:latin typeface="Arial" charset="0"/>
              </a:rPr>
              <a:t> при встрече с наследником персидского престола. </a:t>
            </a:r>
          </a:p>
          <a:p>
            <a:pPr algn="ctr">
              <a:spcBef>
                <a:spcPct val="0"/>
              </a:spcBef>
            </a:pPr>
            <a:r>
              <a:rPr lang="ru-RU" altLang="ru-RU" b="1" i="1" dirty="0">
                <a:solidFill>
                  <a:srgbClr val="670D0D"/>
                </a:solidFill>
                <a:latin typeface="Arial" charset="0"/>
              </a:rPr>
              <a:t>Литография </a:t>
            </a:r>
            <a:r>
              <a:rPr lang="ru-RU" altLang="ru-RU" b="1" i="1" dirty="0" err="1">
                <a:solidFill>
                  <a:srgbClr val="670D0D"/>
                </a:solidFill>
                <a:latin typeface="Arial" charset="0"/>
              </a:rPr>
              <a:t>К.П.Беггрова</a:t>
            </a:r>
            <a:endParaRPr lang="ru-RU" altLang="ru-RU" b="1" dirty="0">
              <a:solidFill>
                <a:srgbClr val="670D0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7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67" y="399245"/>
            <a:ext cx="5203064" cy="6186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Возвращение</a:t>
            </a: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1823 году Грибоедов приезжает в Москву и продолжает работать над комедией. Чтобы напечатать своё произведение, писатель отправляется в Петербург. Но его ждало разочарование: не удалось издать комедию полностью или поставить её на сцене театра. Произведение читатели, им восхищались, но это не устраивало Александра Сергеевича.</a:t>
            </a:r>
            <a:b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98" y="798491"/>
            <a:ext cx="5020613" cy="50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7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7" y="476518"/>
            <a:ext cx="5022759" cy="6225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Связь с декабристами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Чтобы отвлечься от грустных мыслей, Грибоедов едет в Киев. Встреча с друзьями (Трубецким и Бестужевым) привела его в стан декабристов. За участие в восстании он был арестован и провёл в заключении полгода.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Обвинение вскоре с него снято. Но здесь немалую услугу оказал ему Ермолов, его заступничество перед царем.</a:t>
            </a:r>
            <a:endParaRPr lang="ru-RU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10431"/>
          <a:stretch/>
        </p:blipFill>
        <p:spPr>
          <a:xfrm>
            <a:off x="5869136" y="1373902"/>
            <a:ext cx="6146851" cy="443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675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4" y="154546"/>
            <a:ext cx="5306095" cy="6415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Возвращение на Кавказ</a:t>
            </a:r>
            <a:br>
              <a:rPr lang="ru-RU" sz="2400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1826 году возвращается на Кавказ. Велики его заслуги в подписании мирного договора с Персией (Россия 3 года вела войну). Царь по заслугам оценивает деятельность Грибоедова. Его назначают послом в Персию после подписания мира. Но сам Грибоедов считает это ссылкой. Его письма к друзьям исполнены мрачных предчувствий. Он понимает, что придется оставить творчество, что там его ждут тяжкие испытания, неизбежные опасности.</a:t>
            </a:r>
            <a:endParaRPr lang="ru-RU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5"/>
          <a:stretch/>
        </p:blipFill>
        <p:spPr>
          <a:xfrm>
            <a:off x="6098610" y="2859108"/>
            <a:ext cx="4101457" cy="360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0" y="154546"/>
            <a:ext cx="3603202" cy="270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766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3" y="1339403"/>
            <a:ext cx="4855335" cy="51315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это же время в его личной жизни произошли большие изменения. По дороге к месту назначения в Тифлисе Александр Сергеевич женится на молодой княжне Чавчавадзе, дочери известного грузинского поэта. </a:t>
            </a:r>
            <a:endParaRPr lang="ru-RU" sz="28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7"/>
          <a:stretch/>
        </p:blipFill>
        <p:spPr>
          <a:xfrm>
            <a:off x="6735651" y="239655"/>
            <a:ext cx="4810001" cy="6225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92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249" y="1159099"/>
            <a:ext cx="4043966" cy="51315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Georgia" panose="02040502050405020303" pitchFamily="18" charset="0"/>
                <a:ea typeface="Calibri" panose="020F0502020204030204" pitchFamily="34" charset="0"/>
              </a:rPr>
              <a:t>Она отличалась необыкновенной красотой, но всем своим поклонникам предпочла Грибоедова. Ее любовь к поэту была огромна, она осталась верна ей и после его смерти. 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49" y="0"/>
            <a:ext cx="2685751" cy="384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2" r="23150" b="3286"/>
          <a:stretch/>
        </p:blipFill>
        <p:spPr>
          <a:xfrm>
            <a:off x="5370491" y="1068839"/>
            <a:ext cx="2524258" cy="4100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6516" r="2483" b="8642"/>
          <a:stretch/>
        </p:blipFill>
        <p:spPr>
          <a:xfrm>
            <a:off x="8036339" y="3724865"/>
            <a:ext cx="2812785" cy="319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16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69" y="270457"/>
            <a:ext cx="5602311" cy="63709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Последние годы жизни</a:t>
            </a:r>
            <a:b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 качестве посла Грибоедов успевает сделать много полезного и нужного для России. В начале декабря 1828 года он выехал в Тегеран для встречи с шахом. Смерть Грибоедова настигла вскоре по прибытии в Тегеран. В посольство ворвалась толпа и устроила погром. Грибоедов мужественно защищался, но пал под напором превосходящей силы.  Героически защищаясь, писатель погиб.</a:t>
            </a:r>
          </a:p>
          <a:p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" name="Picture 9" descr="C:\Users\Irina\Pictures\Грибоедов\2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79" y="3260492"/>
            <a:ext cx="4511675" cy="293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Irina\Pictures\Грибоедов\2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28" y="174670"/>
            <a:ext cx="2156719" cy="3825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6106" y="1043189"/>
            <a:ext cx="271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latin typeface="Arial" charset="0"/>
              </a:rPr>
              <a:t>Монастырь св. Давида в Тбилиси, где похоронен А.С.Грибоедов</a:t>
            </a:r>
            <a:endParaRPr lang="ru-RU" altLang="ru-RU" b="1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9593" y="6289107"/>
            <a:ext cx="404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charset="0"/>
              </a:rPr>
              <a:t>Могила </a:t>
            </a:r>
            <a:r>
              <a:rPr lang="ru-RU" altLang="ru-RU" sz="1400" b="1" dirty="0" err="1">
                <a:latin typeface="Arial" charset="0"/>
              </a:rPr>
              <a:t>А.С.Грибоедова</a:t>
            </a:r>
            <a:r>
              <a:rPr lang="ru-RU" altLang="ru-RU" sz="1400" b="1" dirty="0">
                <a:latin typeface="Arial" charset="0"/>
              </a:rPr>
              <a:t> на горе </a:t>
            </a:r>
            <a:r>
              <a:rPr lang="ru-RU" altLang="ru-RU" sz="1400" b="1" dirty="0" err="1">
                <a:latin typeface="Arial" charset="0"/>
              </a:rPr>
              <a:t>Мтацминда</a:t>
            </a:r>
            <a:r>
              <a:rPr lang="ru-RU" altLang="ru-RU" sz="1400" b="1" dirty="0">
                <a:latin typeface="Arial" charset="0"/>
              </a:rPr>
              <a:t> в Тбилиси. </a:t>
            </a:r>
            <a:r>
              <a:rPr lang="ru-RU" altLang="ru-RU" sz="1400" b="1" i="1" dirty="0">
                <a:latin typeface="Arial" charset="0"/>
              </a:rPr>
              <a:t>С рисунка </a:t>
            </a:r>
            <a:r>
              <a:rPr lang="ru-RU" altLang="ru-RU" sz="1400" b="1" i="1" dirty="0" err="1">
                <a:latin typeface="Arial" charset="0"/>
              </a:rPr>
              <a:t>П.Бореля</a:t>
            </a:r>
            <a:endParaRPr lang="ru-RU" altLang="ru-RU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9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429" y="1223492"/>
            <a:ext cx="4198512" cy="42094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Georgia" panose="02040502050405020303" pitchFamily="18" charset="0"/>
                <a:ea typeface="Calibri" panose="020F0502020204030204" pitchFamily="34" charset="0"/>
              </a:rPr>
              <a:t>На надгробии могилы Грибоедова мы можем и сейчас видеть слова его жены: « Ум и дела твои бессмертны в памяти русской, но для чего пережила тебя любовь моя?»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4" r="12074"/>
          <a:stretch/>
        </p:blipFill>
        <p:spPr>
          <a:xfrm>
            <a:off x="5937161" y="138636"/>
            <a:ext cx="5937161" cy="660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962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891" y="412124"/>
            <a:ext cx="9791722" cy="14928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Знакомство с комедией 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А. С. Грибоедова  «Горе от ума»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33" y="2133600"/>
            <a:ext cx="11191740" cy="47244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«Горе от ума» - лучшее произведение Грибоедова</a:t>
            </a:r>
            <a:r>
              <a:rPr lang="ru-RU" sz="2400" b="1" dirty="0" smtClean="0">
                <a:latin typeface="Georgia" panose="02040502050405020303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</a:rPr>
              <a:t>хотя и не единственное.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З</a:t>
            </a:r>
            <a:r>
              <a:rPr lang="ru-RU" sz="2400" b="1" dirty="0" smtClean="0">
                <a:latin typeface="Georgia" panose="02040502050405020303" pitchFamily="18" charset="0"/>
              </a:rPr>
              <a:t>амысел </a:t>
            </a:r>
            <a:r>
              <a:rPr lang="ru-RU" sz="2400" b="1" dirty="0">
                <a:latin typeface="Georgia" panose="02040502050405020303" pitchFamily="18" charset="0"/>
              </a:rPr>
              <a:t>комедии возник еще в 1816 г</a:t>
            </a:r>
            <a:r>
              <a:rPr lang="ru-RU" sz="2400" b="1" dirty="0" smtClean="0">
                <a:latin typeface="Georgia" panose="02040502050405020303" pitchFamily="18" charset="0"/>
              </a:rPr>
              <a:t>.,</a:t>
            </a:r>
          </a:p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</a:rPr>
              <a:t>но работать над ней драматург начал только в 1820 г.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21" y="2133600"/>
            <a:ext cx="5828152" cy="45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0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3527" y="218941"/>
            <a:ext cx="5499278" cy="533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Комедия задумана, очевидно, ещё в Петербурге около 1816 года. Грибоедов, вернувшись из-за границы, оказался на одном из светских вечеров и был поражен тем, как вся публика раболепствует перед всем иностранным. Лучший друг Грибоедова С.Н. Бегичев писал: «Известно мне, что план этой комедии был сделан у него еще в Петербурге в 1816 году и даже написаны были несколько сцен, но не знаю, в Персии или в Грузии Грибоедов во многом изменил их и уничтожил некоторых действующих лиц…»</a:t>
            </a:r>
            <a:endParaRPr lang="ru-RU" sz="20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" y="128788"/>
            <a:ext cx="4778086" cy="643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165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3" y="1365161"/>
            <a:ext cx="5280339" cy="335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Грибоедов принадлежит к самым могучим проявлениям русского духа.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err="1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В.Г.Белинский</a:t>
            </a:r>
            <a:endParaRPr lang="ru-RU" sz="3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8" y="244698"/>
            <a:ext cx="4706776" cy="62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2580" y="373487"/>
            <a:ext cx="49197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Рассказывают, что в 1820 г. в далеком </a:t>
            </a:r>
            <a:r>
              <a:rPr lang="ru-RU" sz="2400" b="1" dirty="0" err="1" smtClean="0">
                <a:latin typeface="Georgia" panose="02040502050405020303" pitchFamily="18" charset="0"/>
              </a:rPr>
              <a:t>Тавризе</a:t>
            </a:r>
            <a:r>
              <a:rPr lang="ru-RU" sz="2400" b="1" dirty="0" smtClean="0">
                <a:latin typeface="Georgia" panose="02040502050405020303" pitchFamily="18" charset="0"/>
              </a:rPr>
              <a:t>, в Персии, Грибоедову приснился Петербург, дом князя А.А. Шаховского, друга, драматурга и театрального деятеля. В этом доме каждый вечер собирались любимые гости князя - Грибоедов, Пушкин, </a:t>
            </a:r>
            <a:r>
              <a:rPr lang="ru-RU" sz="2400" b="1" dirty="0" err="1" smtClean="0">
                <a:latin typeface="Georgia" panose="02040502050405020303" pitchFamily="18" charset="0"/>
              </a:rPr>
              <a:t>Катенин</a:t>
            </a:r>
            <a:r>
              <a:rPr lang="ru-RU" sz="2400" b="1" dirty="0" smtClean="0">
                <a:latin typeface="Georgia" panose="02040502050405020303" pitchFamily="18" charset="0"/>
              </a:rPr>
              <a:t>. В каждом письме в Петербург Грибоедов всегда передавал поклоны милейшему князю Шаховскому, прислушивался к его мнению и дорожил им.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4" r="34888"/>
          <a:stretch/>
        </p:blipFill>
        <p:spPr>
          <a:xfrm>
            <a:off x="5286603" y="259949"/>
            <a:ext cx="6626354" cy="648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79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5" y="115911"/>
            <a:ext cx="555079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Комедия была завершена к осени 1824 года. Сохранилась и 1-я (черновая) редакция пьесы, которая сейчас находится в Московском государственном историческом музее. Грибоедов очень хотел увидеть комедию в печати и на сцене, но на нее был наложен цензурный запрет. Впрочем, комедия дошла до читающей России в виде «списков» - от руки переписанных копий </a:t>
            </a:r>
            <a:r>
              <a:rPr lang="ru-RU" sz="2000" b="1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текстаТолько</a:t>
            </a:r>
            <a:r>
              <a:rPr lang="ru-RU" sz="20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смерти автора комедия появилась на профессиональной сцене. В январе 1831 года состоялась первая профессиональная постановка, также первая публикация целиком (на немецком языке, перевод выполнен с не совсем исправленного списка) в </a:t>
            </a:r>
            <a:r>
              <a:rPr lang="ru-RU" sz="2000" b="1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Ревеле</a:t>
            </a:r>
            <a:r>
              <a:rPr lang="ru-RU" sz="20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115911"/>
            <a:ext cx="4140394" cy="3168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09" y="2498500"/>
            <a:ext cx="2642218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616" y="373487"/>
            <a:ext cx="9804601" cy="14284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cap="all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Словарная работа</a:t>
            </a:r>
            <a:endParaRPr lang="ru-RU" b="1" cap="all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223" y="1584101"/>
            <a:ext cx="9933389" cy="43271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Купюра </a:t>
            </a:r>
          </a:p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Читатели того времени знали полный текст «Горя от ума» в списках, которых сейчас известно несколько сот (а ходило в своё время, очевидно, гораздо больше). Известно несколько фальсифицированных вставок в текст «Горя от ума», сочинённых переписчиками. Первая публикация комедии без искажений появилась в Москве только в 1875 году.</a:t>
            </a:r>
          </a:p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Первоначальное название комедии было «Горе уму». Затем автор меняет его на «Горе от ума». Настоящему уму горе причинить нельзя, а вот от ума горе быть очень даже может.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35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66" y="218941"/>
            <a:ext cx="11553779" cy="244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Комедия «Горе от ума» - это «комедия нравов, галерея живых типов и острая сатира». Грибоедов закончил комедию в 1824 году, но, несмотря на все его старания, при жизни Грибоедова комедия напечатана не была. Слишком остро ставился автором и раскрывался как личный, так и общественный конфликт комедии. Разрешена к печати лишь в 1831 году. Изъяты были те места, которые цензура царская посчитала слишком неблагонадежными. Поставлена была в Петербурге, затем в Москве с участием самых популярных актеров. Чацкого играл Мочалов, а Фамусова - Щепкин. Комедия жива и доныне. С успехом идет на сценах наших театров.</a:t>
            </a:r>
            <a:endParaRPr lang="ru-RU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13" y="2626988"/>
            <a:ext cx="7136325" cy="4014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965058"/>
            <a:ext cx="4100179" cy="3075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096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FFFF00"/>
                </a:solidFill>
                <a:latin typeface="Georgia" panose="02040502050405020303" pitchFamily="18" charset="0"/>
              </a:rPr>
              <a:t/>
            </a:r>
            <a:br>
              <a:rPr lang="ru-RU" b="1" cap="all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b="1" cap="all" dirty="0" smtClean="0">
                <a:solidFill>
                  <a:srgbClr val="FFFF00"/>
                </a:solidFill>
                <a:latin typeface="Georgia" panose="02040502050405020303" pitchFamily="18" charset="0"/>
              </a:rPr>
              <a:t>Подведение </a:t>
            </a:r>
            <a:r>
              <a:rPr lang="ru-RU" b="1" cap="all" dirty="0">
                <a:solidFill>
                  <a:srgbClr val="FFFF00"/>
                </a:solidFill>
                <a:latin typeface="Georgia" panose="02040502050405020303" pitchFamily="18" charset="0"/>
              </a:rPr>
              <a:t>итогов</a:t>
            </a:r>
            <a:br>
              <a:rPr lang="ru-RU" b="1" cap="all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b="1" cap="all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857" y="2146478"/>
            <a:ext cx="10551575" cy="4318715"/>
          </a:xfrm>
        </p:spPr>
        <p:txBody>
          <a:bodyPr/>
          <a:lstStyle/>
          <a:p>
            <a:pPr lvl="0"/>
            <a:r>
              <a:rPr lang="ru-RU" sz="3200" b="1" dirty="0">
                <a:latin typeface="Georgia" panose="02040502050405020303" pitchFamily="18" charset="0"/>
              </a:rPr>
              <a:t>Какие чувства вызывают у вас человеческие качества </a:t>
            </a:r>
            <a:r>
              <a:rPr lang="ru-RU" sz="3200" b="1" dirty="0" err="1">
                <a:latin typeface="Georgia" panose="02040502050405020303" pitchFamily="18" charset="0"/>
              </a:rPr>
              <a:t>А.С.Грибоедова</a:t>
            </a:r>
            <a:r>
              <a:rPr lang="ru-RU" sz="3200" b="1" dirty="0">
                <a:latin typeface="Georgia" panose="02040502050405020303" pitchFamily="18" charset="0"/>
              </a:rPr>
              <a:t> и вся его жизнь?</a:t>
            </a:r>
          </a:p>
          <a:p>
            <a:pPr lvl="0"/>
            <a:r>
              <a:rPr lang="ru-RU" sz="3200" b="1" dirty="0">
                <a:latin typeface="Georgia" panose="02040502050405020303" pitchFamily="18" charset="0"/>
              </a:rPr>
              <a:t>Выделите важнейшие события биографии А. С. Грибоедова.</a:t>
            </a:r>
          </a:p>
          <a:p>
            <a:pPr lvl="0"/>
            <a:r>
              <a:rPr lang="ru-RU" sz="3200" b="1" dirty="0">
                <a:latin typeface="Georgia" panose="02040502050405020303" pitchFamily="18" charset="0"/>
              </a:rPr>
              <a:t>Чьим современником из известных вам писателей и поэтов был </a:t>
            </a:r>
            <a:r>
              <a:rPr lang="ru-RU" sz="3200" b="1" dirty="0" err="1">
                <a:latin typeface="Georgia" panose="02040502050405020303" pitchFamily="18" charset="0"/>
              </a:rPr>
              <a:t>А.С.Грибоедов</a:t>
            </a:r>
            <a:r>
              <a:rPr lang="ru-RU" sz="3200" b="1" dirty="0">
                <a:latin typeface="Georgia" panose="02040502050405020303" pitchFamily="18" charset="0"/>
              </a:rPr>
              <a:t>?</a:t>
            </a:r>
          </a:p>
          <a:p>
            <a:pPr lvl="0"/>
            <a:r>
              <a:rPr lang="ru-RU" sz="3200" b="1" dirty="0">
                <a:latin typeface="Georgia" panose="02040502050405020303" pitchFamily="18" charset="0"/>
              </a:rPr>
              <a:t>История создания комедии «Горе от ума».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045" y="624110"/>
            <a:ext cx="9276567" cy="12808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/>
              <a:t> </a:t>
            </a:r>
            <a:r>
              <a:rPr lang="ru-RU" sz="4800" b="1" dirty="0">
                <a:solidFill>
                  <a:srgbClr val="FFFF00"/>
                </a:solidFill>
              </a:rPr>
              <a:t>Домашнее задание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921" y="2133599"/>
            <a:ext cx="9688691" cy="434447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Выучить биографию </a:t>
            </a:r>
            <a:r>
              <a:rPr lang="ru-RU" sz="2400" b="1" dirty="0" smtClean="0">
                <a:latin typeface="Georgia" panose="02040502050405020303" pitchFamily="18" charset="0"/>
              </a:rPr>
              <a:t>Грибоедова; </a:t>
            </a:r>
          </a:p>
          <a:p>
            <a:r>
              <a:rPr lang="ru-RU" sz="2400" b="1" dirty="0" smtClean="0">
                <a:latin typeface="Georgia" panose="02040502050405020303" pitchFamily="18" charset="0"/>
              </a:rPr>
              <a:t>прочитать </a:t>
            </a:r>
            <a:r>
              <a:rPr lang="ru-RU" sz="2400" b="1" dirty="0">
                <a:latin typeface="Georgia" panose="02040502050405020303" pitchFamily="18" charset="0"/>
              </a:rPr>
              <a:t>1 действие до конца;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определить </a:t>
            </a:r>
            <a:r>
              <a:rPr lang="ru-RU" sz="2400" b="1" dirty="0">
                <a:latin typeface="Georgia" panose="02040502050405020303" pitchFamily="18" charset="0"/>
              </a:rPr>
              <a:t>смысл завязки.</a:t>
            </a:r>
          </a:p>
          <a:p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51" y="2133599"/>
            <a:ext cx="4539001" cy="4604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30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556" y="193184"/>
            <a:ext cx="513866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Детские годы</a:t>
            </a:r>
          </a:p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15(4) января 1790 (по некоторым данным 1795) года в Москве в семье отставного майора родился Александр Сергеевич Грибоедов. Биография этого человека полна тайн и загадок. Неизвестна даже точная дата его появления на свет. Отец будущего писателя был человеком малообразованным. Воспитанием детей занималась мать, которая была известной пианисткой и знатной дамой. Благодаря ей писатель получил прекрасное домашнее образование.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>
          <a:xfrm>
            <a:off x="7670442" y="321973"/>
            <a:ext cx="4178122" cy="6194737"/>
          </a:xfrm>
          <a:prstGeom prst="rect">
            <a:avLst/>
          </a:prstGeom>
        </p:spPr>
      </p:pic>
      <p:pic>
        <p:nvPicPr>
          <p:cNvPr id="4" name="Picture 9" descr="C:\Users\Irina\Pictures\Грибоедов\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225" y="3987822"/>
            <a:ext cx="270351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8225" y="5666704"/>
            <a:ext cx="251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Дом Грибоедовых 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в Москве</a:t>
            </a:r>
            <a:endParaRPr lang="ru-RU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1" y="206062"/>
            <a:ext cx="611746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Грибоедову с детства везло с учителями и воспитателями. Его гувернёрами были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Петрозилиус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Богдан Иванович Ион – люди, талантливые и известные. Поэтому уже в детстве будущий драматург знал несколько иностранных языков, научился играть на фортепьяно. В 1802 году он поступает в Московский благородный пансион. За его дальнейшим образованием следит профессор Буле.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82" y="115909"/>
            <a:ext cx="4917388" cy="63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5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2776" y="412124"/>
            <a:ext cx="4314423" cy="582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1806-1812 </a:t>
            </a:r>
            <a:r>
              <a:rPr lang="ru-RU" b="1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г.г</a:t>
            </a:r>
            <a:r>
              <a:rPr lang="ru-RU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учился в Московском университете, где закончил словесный и юридический факультеты и занимался на физико-математическом. Он изучил греческий, латинский, персидский, арабский, турецкий языки. Кроме того, с детства владел французским, английским, немецким и итальянским языками.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Ближайшими друзьями по университету были Петр Чаадаев, Никита Муравьев, </a:t>
            </a:r>
            <a:r>
              <a:rPr lang="ru-RU" b="1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И.Тургенев</a:t>
            </a:r>
            <a:r>
              <a:rPr lang="ru-RU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дружба с которыми способствовала формированию передового и независимого мировоззрения.</a:t>
            </a:r>
            <a:endParaRPr lang="ru-RU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" y="785611"/>
            <a:ext cx="6806178" cy="56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6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63" y="309093"/>
            <a:ext cx="47265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Служба в армии</a:t>
            </a:r>
            <a:br>
              <a:rPr lang="ru-RU" sz="2400" b="1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Довольно странным было решение блестяще образованного молодого человека выбрать военную карьеру. В 1812 году с началом Отечественной войны жизнь Грибоедова очень изменилась. Он вошел в состав полка графа Салтыкова. Александру Сергеевичу так и не удалось принять участие в военных действиях, и он выходит в отставку.</a:t>
            </a:r>
            <a:b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31" y="128789"/>
            <a:ext cx="5258873" cy="65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926" y="394523"/>
            <a:ext cx="5194480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Жизнь в столице</a:t>
            </a: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1817 году он поступает на службу в Петербургскую Государственную Коллегию иностранных дел. Увлечение литературой и театром сближает Грибоедова со многими известными людьми. Он знакомится с Кюхельбекером и Пушкиным. Вступив в масонскую ложу, общается с Пестелем, Чаадаевым, </a:t>
            </a:r>
            <a:r>
              <a:rPr lang="ru-RU" sz="2400" b="1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Бенкендорфом</a:t>
            </a: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Интриги, сплетни светского общества омрачали этот период жизни.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3" name="Рисунок 2" descr="Кузнецкий мост.jpg"/>
          <p:cNvPicPr>
            <a:picLocks noChangeAspect="1"/>
          </p:cNvPicPr>
          <p:nvPr/>
        </p:nvPicPr>
        <p:blipFill rotWithShape="1">
          <a:blip r:embed="rId2"/>
          <a:srcRect b="7630"/>
          <a:stretch/>
        </p:blipFill>
        <p:spPr>
          <a:xfrm>
            <a:off x="7047157" y="903534"/>
            <a:ext cx="5012059" cy="451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101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2" y="309093"/>
            <a:ext cx="3644720" cy="5229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 это время Грибоедов очень увлекается театром, начинает сотрудничать в журналах, пишет пьесы: «Молодые супруги», «Своя семья или Замужняя невеста», «Студент». Некоторые из пьес пишутся в соавторстве.</a:t>
            </a:r>
            <a:endParaRPr lang="ru-RU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9" descr="C:\Users\Irina\Pictures\Грибоедов\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9" y="4394761"/>
            <a:ext cx="2336555" cy="24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:\Users\Irina\Pictures\Грибоедов\1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309093"/>
            <a:ext cx="33528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Irina\Pictures\Грибоедов\13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106" y="309093"/>
            <a:ext cx="24447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6505" y="6555346"/>
            <a:ext cx="19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err="1">
                <a:solidFill>
                  <a:schemeClr val="accent4"/>
                </a:solidFill>
                <a:latin typeface="Arial" charset="0"/>
              </a:rPr>
              <a:t>А.А.Шаховской</a:t>
            </a:r>
            <a:endParaRPr lang="ru-RU" altLang="ru-RU" b="1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9740" y="4025429"/>
            <a:ext cx="253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err="1">
                <a:solidFill>
                  <a:schemeClr val="accent4"/>
                </a:solidFill>
                <a:latin typeface="Arial" charset="0"/>
              </a:rPr>
              <a:t>Н.И.Хмельницкий</a:t>
            </a:r>
            <a:endParaRPr lang="ru-RU" altLang="ru-RU" b="1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386" y="3219718"/>
            <a:ext cx="15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err="1">
                <a:solidFill>
                  <a:schemeClr val="accent4"/>
                </a:solidFill>
                <a:latin typeface="Arial" charset="0"/>
              </a:rPr>
              <a:t>П.А.Катенин</a:t>
            </a:r>
            <a:endParaRPr lang="ru-RU" altLang="ru-RU" b="1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2287" y="6186015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Georgia" panose="02040502050405020303" pitchFamily="18" charset="0"/>
              </a:rPr>
              <a:t>Соавторы Грибоедова</a:t>
            </a:r>
            <a:endParaRPr lang="ru-RU" sz="2400" b="1" dirty="0">
              <a:solidFill>
                <a:srgbClr val="00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85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321972"/>
            <a:ext cx="491973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На Кавказе</a:t>
            </a:r>
            <a:br>
              <a:rPr lang="ru-RU" sz="2400" b="1" dirty="0" smtClean="0">
                <a:solidFill>
                  <a:schemeClr val="accent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С 1818 года Александр Сергеевич Грибоедов служит секретарём в российском посольстве в Персии. Ответственно относясь к государственной службе, он параллельно изучает языки и литературу о культуре. Востока Оказавшись в Персии помимо желания, Грибоедов, однако, и здесь проявляет свои незаурядные способности. Он добивается освобождения из плена и возвращения на родину 150 русских солдат. В 1819 году в своем путевом дневнике записывает: «Хлопоты за пленных. Бешенство и печаль… Голову мою положу за несчастных соотечественников».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321972"/>
            <a:ext cx="6137804" cy="468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3" b="9902"/>
          <a:stretch/>
        </p:blipFill>
        <p:spPr>
          <a:xfrm>
            <a:off x="7937679" y="4149935"/>
            <a:ext cx="4013915" cy="269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99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962</Words>
  <Application>Microsoft Office PowerPoint</Application>
  <PresentationFormat>Широкоэкранный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 комедией  А. С. Грибоедова  «Горе от ума»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 Подведение итогов </vt:lpstr>
      <vt:lpstr> 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2024-03-13T08:38:39Z</dcterms:created>
  <dcterms:modified xsi:type="dcterms:W3CDTF">2024-03-13T10:50:41Z</dcterms:modified>
</cp:coreProperties>
</file>