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D71EA2-1627-49DB-905E-A22F9F929F5E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B02DEB-B9A8-48ED-9D74-A3DB00608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D71EA2-1627-49DB-905E-A22F9F929F5E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B02DEB-B9A8-48ED-9D74-A3DB00608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D71EA2-1627-49DB-905E-A22F9F929F5E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B02DEB-B9A8-48ED-9D74-A3DB00608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D71EA2-1627-49DB-905E-A22F9F929F5E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B02DEB-B9A8-48ED-9D74-A3DB00608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D71EA2-1627-49DB-905E-A22F9F929F5E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B02DEB-B9A8-48ED-9D74-A3DB00608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D71EA2-1627-49DB-905E-A22F9F929F5E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B02DEB-B9A8-48ED-9D74-A3DB00608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D71EA2-1627-49DB-905E-A22F9F929F5E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B02DEB-B9A8-48ED-9D74-A3DB00608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D71EA2-1627-49DB-905E-A22F9F929F5E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B02DEB-B9A8-48ED-9D74-A3DB00608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D71EA2-1627-49DB-905E-A22F9F929F5E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B02DEB-B9A8-48ED-9D74-A3DB00608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D71EA2-1627-49DB-905E-A22F9F929F5E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B02DEB-B9A8-48ED-9D74-A3DB00608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D71EA2-1627-49DB-905E-A22F9F929F5E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B02DEB-B9A8-48ED-9D74-A3DB006084E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8D71EA2-1627-49DB-905E-A22F9F929F5E}" type="datetimeFigureOut">
              <a:rPr lang="ru-RU" smtClean="0"/>
              <a:t>12.11.2022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B02DEB-B9A8-48ED-9D74-A3DB006084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376263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Формирование положительных личностных качеств у детей с </a:t>
            </a:r>
            <a:r>
              <a:rPr lang="ru-RU" sz="3200" dirty="0" smtClean="0"/>
              <a:t>ОВЗ,  </a:t>
            </a:r>
            <a:r>
              <a:rPr lang="ru-RU" sz="3200" dirty="0"/>
              <a:t>с помощью системы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Марии </a:t>
            </a:r>
            <a:r>
              <a:rPr lang="ru-RU" sz="3200" dirty="0" err="1" smtClean="0"/>
              <a:t>Монтессори</a:t>
            </a:r>
            <a:endParaRPr lang="ru-RU" sz="32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61048"/>
            <a:ext cx="331236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809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691276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764704"/>
            <a:ext cx="5958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русского языка и развития речи </a:t>
            </a:r>
            <a:r>
              <a:rPr lang="ru-RU" dirty="0" smtClean="0"/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дети учатся чтению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письму.</a:t>
            </a:r>
          </a:p>
        </p:txBody>
      </p:sp>
    </p:spTree>
    <p:extLst>
      <p:ext uri="{BB962C8B-B14F-4D97-AF65-F5344CB8AC3E}">
        <p14:creationId xmlns:p14="http://schemas.microsoft.com/office/powerpoint/2010/main" val="2184035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Космос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представление об окружающем мире, изучает биологию, географию, ботанику, историю, астрономию, природу и культуру.</a:t>
            </a:r>
          </a:p>
        </p:txBody>
      </p:sp>
      <p:pic>
        <p:nvPicPr>
          <p:cNvPr id="7170" name="Picture 2" descr="C:\Users\Галина\Desktop\IMG_20221109_162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12068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162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3089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М.Монтессори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«Помоги мне это сделать самому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помогает сделать ребенку самому, ряд правил: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«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друг другу не мешаем, если просят – помогаем 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«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что-то где-то взял, то на место и убрал 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«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работаем умело, каждый в группе занят делом 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«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кругу, говорим по одному 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«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в нашей группе не кричим, когда работаем – молчим 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«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коврик на пути – коврик нужно обойти »</a:t>
            </a:r>
          </a:p>
        </p:txBody>
      </p:sp>
    </p:spTree>
    <p:extLst>
      <p:ext uri="{BB962C8B-B14F-4D97-AF65-F5344CB8AC3E}">
        <p14:creationId xmlns:p14="http://schemas.microsoft.com/office/powerpoint/2010/main" val="969655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749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Работая в системе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М.Монтессори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сделать вывод, что система,  принятая в прошлом  столетии – актуальна и в нынешнем ХХ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веке. Ее уникальность, доступность развивающего материала позволяет всесторонне развиваться ребенку, при этом используя свой  темп развития, желание работать с тем или иным материалом. А  на выходе из дошкольного учреждения ребенок  владеет самостоятельностью, у него развиты все мыслительные операции, ребенок способен обслуживать себя полностью, у него нет проблем с общением, он терпелив и вынослив и ему легко дается  образовательная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3035482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937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E6842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E6842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E6842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E6842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E6842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E6842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E6842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E6842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E6842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E6842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E6842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E6842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E6842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400" dirty="0" err="1">
                <a:solidFill>
                  <a:srgbClr val="E6842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</a:t>
            </a:r>
            <a:r>
              <a:rPr lang="ru-RU" sz="2400" dirty="0">
                <a:solidFill>
                  <a:srgbClr val="E6842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включает три аспекта взаимодействия:</a:t>
            </a:r>
            <a:br>
              <a:rPr lang="ru-RU" sz="2400" dirty="0">
                <a:solidFill>
                  <a:srgbClr val="E6842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E6842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ребенка</a:t>
            </a:r>
            <a:br>
              <a:rPr lang="ru-RU" sz="2400" dirty="0">
                <a:solidFill>
                  <a:srgbClr val="E6842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E6842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  <a:br>
              <a:rPr lang="ru-RU" sz="2400" dirty="0">
                <a:solidFill>
                  <a:srgbClr val="E6842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E6842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окружающую среду. </a:t>
            </a:r>
            <a:br>
              <a:rPr lang="ru-RU" sz="2400" dirty="0">
                <a:solidFill>
                  <a:srgbClr val="E6842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E6842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педагог в этом аспекте является лишь проводником в «подготовленную» среду.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9792" y="3501008"/>
            <a:ext cx="43053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097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376264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1800" b="1" i="1" dirty="0" smtClean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/>
            </a:r>
            <a:br>
              <a:rPr lang="ru-RU" sz="1800" b="1" i="1" dirty="0" smtClean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</a:br>
            <a:r>
              <a:rPr lang="ru-RU" sz="1800" i="1" dirty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/>
            </a:r>
            <a:br>
              <a:rPr lang="ru-RU" sz="1800" i="1" dirty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</a:br>
            <a:r>
              <a:rPr lang="ru-RU" sz="1800" i="1" dirty="0" smtClean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/>
            </a:r>
            <a:br>
              <a:rPr lang="ru-RU" sz="1800" i="1" dirty="0" smtClean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</a:br>
            <a:r>
              <a:rPr lang="ru-RU" sz="1800" i="1" dirty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/>
            </a:r>
            <a:br>
              <a:rPr lang="ru-RU" sz="1800" i="1" dirty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</a:br>
            <a:r>
              <a:rPr lang="ru-RU" sz="1800" i="1" dirty="0" smtClean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/>
            </a:r>
            <a:br>
              <a:rPr lang="ru-RU" sz="1800" i="1" dirty="0" smtClean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</a:br>
            <a:r>
              <a:rPr lang="ru-RU" sz="1800" i="1" dirty="0" smtClean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/>
            </a:r>
            <a:br>
              <a:rPr lang="ru-RU" sz="1800" i="1" dirty="0" smtClean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</a:br>
            <a:r>
              <a:rPr lang="ru-RU" sz="1800" i="1" dirty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/>
            </a:r>
            <a:br>
              <a:rPr lang="ru-RU" sz="1800" i="1" dirty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</a:br>
            <a:r>
              <a:rPr lang="ru-RU" sz="1800" i="1" dirty="0" smtClean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/>
            </a:r>
            <a:br>
              <a:rPr lang="ru-RU" sz="1800" i="1" dirty="0" smtClean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</a:br>
            <a:r>
              <a:rPr lang="ru-RU" sz="1800" i="1" dirty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/>
            </a:r>
            <a:br>
              <a:rPr lang="ru-RU" sz="1800" i="1" dirty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</a:br>
            <a:r>
              <a:rPr lang="ru-RU" sz="1800" i="1" dirty="0" smtClean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/>
            </a:r>
            <a:br>
              <a:rPr lang="ru-RU" sz="1800" i="1" dirty="0" smtClean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</a:br>
            <a:r>
              <a:rPr lang="ru-RU" sz="1800" i="1" dirty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/>
            </a:r>
            <a:br>
              <a:rPr lang="ru-RU" sz="1800" i="1" dirty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</a:br>
            <a:r>
              <a:rPr lang="ru-RU" sz="1800" i="1" dirty="0" smtClean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/>
            </a:r>
            <a:br>
              <a:rPr lang="ru-RU" sz="1800" i="1" dirty="0" smtClean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</a:br>
            <a:r>
              <a:rPr lang="ru-RU" sz="1800" i="1" dirty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/>
            </a:r>
            <a:br>
              <a:rPr lang="ru-RU" sz="1800" i="1" dirty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</a:br>
            <a:r>
              <a:rPr lang="ru-RU" sz="1800" i="1" dirty="0" smtClean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/>
            </a:r>
            <a:br>
              <a:rPr lang="ru-RU" sz="1800" i="1" dirty="0" smtClean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</a:br>
            <a:r>
              <a:rPr lang="ru-RU" sz="1800" i="1" dirty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/>
            </a:r>
            <a:br>
              <a:rPr lang="ru-RU" sz="1800" i="1" dirty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</a:br>
            <a:r>
              <a:rPr lang="ru-RU" sz="1800" i="1" dirty="0" smtClean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/>
            </a:r>
            <a:br>
              <a:rPr lang="ru-RU" sz="1800" i="1" dirty="0" smtClean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</a:br>
            <a:r>
              <a:rPr lang="ru-RU" sz="1800" i="1" dirty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/>
            </a:r>
            <a:br>
              <a:rPr lang="ru-RU" sz="1800" i="1" dirty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</a:br>
            <a:r>
              <a:rPr lang="ru-RU" sz="1800" i="1" dirty="0" smtClean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/>
            </a:r>
            <a:br>
              <a:rPr lang="ru-RU" sz="1800" i="1" dirty="0" smtClean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</a:br>
            <a:r>
              <a:rPr lang="ru-RU" sz="1800" b="0" i="1" dirty="0">
                <a:solidFill>
                  <a:prstClr val="black"/>
                </a:solidFill>
                <a:effectLst/>
                <a:latin typeface="Palatino Linotype"/>
              </a:rPr>
              <a:t>Важным в методике </a:t>
            </a:r>
            <a:r>
              <a:rPr lang="ru-RU" sz="1800" b="0" i="1" dirty="0" err="1">
                <a:solidFill>
                  <a:prstClr val="black"/>
                </a:solidFill>
                <a:effectLst/>
                <a:latin typeface="Palatino Linotype"/>
              </a:rPr>
              <a:t>М.Монтессори</a:t>
            </a:r>
            <a:r>
              <a:rPr lang="ru-RU" sz="1800" b="0" i="1" dirty="0">
                <a:solidFill>
                  <a:prstClr val="black"/>
                </a:solidFill>
                <a:effectLst/>
                <a:latin typeface="Palatino Linotype"/>
              </a:rPr>
              <a:t> являются обучающие материалы и способы работы с ними. Используя комплекс  объектов, у ребенка формируются сенсорные понятия (размер, цвет, форма</a:t>
            </a:r>
            <a:r>
              <a:rPr lang="ru-RU" sz="1800" b="0" i="1" dirty="0">
                <a:solidFill>
                  <a:prstClr val="black"/>
                </a:solidFill>
                <a:effectLst/>
                <a:latin typeface="Palatino Linotype"/>
                <a:ea typeface="+mn-ea"/>
                <a:cs typeface="+mn-cs"/>
              </a:rPr>
              <a:t/>
            </a:r>
            <a:br>
              <a:rPr lang="ru-RU" sz="1800" b="0" i="1" dirty="0">
                <a:solidFill>
                  <a:prstClr val="black"/>
                </a:solidFill>
                <a:effectLst/>
                <a:latin typeface="Palatino Linotype"/>
                <a:ea typeface="+mn-ea"/>
                <a:cs typeface="+mn-cs"/>
              </a:rPr>
            </a:br>
            <a:r>
              <a:rPr lang="ru-RU" sz="1800" b="1" i="1" dirty="0" smtClean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/>
            </a:r>
            <a:br>
              <a:rPr lang="ru-RU" sz="1800" b="1" i="1" dirty="0" smtClean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</a:br>
            <a:r>
              <a:rPr lang="ru-RU" sz="2000" b="1" dirty="0" smtClean="0">
                <a:solidFill>
                  <a:srgbClr val="FF0000"/>
                </a:solidFill>
                <a:latin typeface="Palatino Linotype"/>
                <a:ea typeface="+mn-ea"/>
                <a:cs typeface="+mn-cs"/>
              </a:rPr>
              <a:t>Розовая </a:t>
            </a:r>
            <a:r>
              <a:rPr lang="ru-RU" sz="2000" b="1" dirty="0">
                <a:solidFill>
                  <a:srgbClr val="FF0000"/>
                </a:solidFill>
                <a:latin typeface="Palatino Linotype"/>
                <a:ea typeface="+mn-ea"/>
                <a:cs typeface="+mn-cs"/>
              </a:rPr>
              <a:t>башня </a:t>
            </a:r>
            <a:r>
              <a:rPr lang="ru-RU" sz="2000" dirty="0">
                <a:solidFill>
                  <a:prstClr val="black"/>
                </a:solidFill>
                <a:latin typeface="Palatino Linotype"/>
                <a:ea typeface="+mn-ea"/>
                <a:cs typeface="+mn-cs"/>
              </a:rPr>
              <a:t>– </a:t>
            </a:r>
            <a:r>
              <a:rPr lang="ru-RU" sz="2000" b="0" dirty="0">
                <a:solidFill>
                  <a:prstClr val="black"/>
                </a:solidFill>
                <a:effectLst/>
                <a:latin typeface="Palatino Linotype"/>
                <a:ea typeface="+mn-ea"/>
                <a:cs typeface="+mn-cs"/>
              </a:rPr>
              <a:t>помогает визуально различать величины объемов. Вводятся понятия : «большой - маленький»,  «больше – меньше», «самый большой – самый маленький»</a:t>
            </a:r>
            <a:br>
              <a:rPr lang="ru-RU" sz="2000" b="0" dirty="0">
                <a:solidFill>
                  <a:prstClr val="black"/>
                </a:solidFill>
                <a:effectLst/>
                <a:latin typeface="Palatino Linotype"/>
                <a:ea typeface="+mn-ea"/>
                <a:cs typeface="+mn-cs"/>
              </a:rPr>
            </a:br>
            <a:endParaRPr lang="ru-RU" sz="2000" b="0" dirty="0">
              <a:effectLst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2996952"/>
            <a:ext cx="3024336" cy="267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931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Галина\Desktop\IMG_20221109_1633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457" y="1700808"/>
            <a:ext cx="432048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Коричневая лестница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также визуально помогает различать величины объемов. Вводятся понятия : «толстый – тонкий», «толще – тоньше», «самый толстый – самый тонкий».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425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Красные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штанги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помогают различать длину предметов. Вводятся понятия : «длинный – короткий», «длиннее – короче», «самый длинный – самый короткий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lv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Галина\Desktop\IMG_20221109_1638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564904"/>
            <a:ext cx="446449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77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продолжим восхищаться системой Марии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Группа (класс)  делится на 5 активных зон</a:t>
            </a:r>
          </a:p>
          <a:p>
            <a:pPr marL="0" lvl="0" indent="0">
              <a:buNone/>
            </a:pP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практической жизни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где ребенок учится обслуживать себя  и других.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366" y="2348880"/>
            <a:ext cx="655272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039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lvl="0" indent="0">
              <a:buNone/>
            </a:pPr>
            <a:endParaRPr 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сенсорного развития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то, что говорилось уже выше. Эта зона учит различать предметы по высоте, длине, толщине, весу, цвету и т.д.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354194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508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lvl="0" indent="0">
              <a:buNone/>
            </a:pPr>
            <a:endParaRPr 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здесь собраны материалы, помогающие ребенку усвоить количество, выполнять математические операции.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Галина\Desktop\IMG_20221109_1626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345638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Галина\Desktop\IMG_20221109_1653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2492896"/>
            <a:ext cx="4445983" cy="32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0124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47</TotalTime>
  <Words>362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Формирование положительных личностных качеств у детей с ОВЗ,  с помощью системы  Марии Монтессори</vt:lpstr>
      <vt:lpstr>Презентация PowerPoint</vt:lpstr>
      <vt:lpstr>      Метод Монтессори включает три аспекта взаимодействия:  ребенка педагога   окружающую среду.  И педагог в этом аспекте является лишь проводником в «подготовленную» среду.</vt:lpstr>
      <vt:lpstr>                  Важным в методике М.Монтессори являются обучающие материалы и способы работы с ними. Используя комплекс  объектов, у ребенка формируются сенсорные понятия (размер, цвет, форма  Розовая башня – помогает визуально различать величины объемов. Вводятся понятия : «большой - маленький»,  «больше – меньше», «самый большой – самый маленький»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Актуальность системы Марии Монтессори прошлого столетия,  в современном веке дошкольного образования.</dc:title>
  <dc:creator>Галина</dc:creator>
  <cp:lastModifiedBy>Галина</cp:lastModifiedBy>
  <cp:revision>6</cp:revision>
  <dcterms:created xsi:type="dcterms:W3CDTF">2022-11-09T18:03:52Z</dcterms:created>
  <dcterms:modified xsi:type="dcterms:W3CDTF">2022-11-12T19:53:42Z</dcterms:modified>
</cp:coreProperties>
</file>