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3" r:id="rId2"/>
    <p:sldId id="264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9" r:id="rId17"/>
    <p:sldId id="278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67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F1CAB-E38A-4B52-B597-E4D3A3E492EC}" type="datetimeFigureOut">
              <a:rPr lang="ru-RU" smtClean="0"/>
              <a:t>22.02.2024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C4380-C277-42FB-A56C-84551BC51A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9768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F1CAB-E38A-4B52-B597-E4D3A3E492EC}" type="datetimeFigureOut">
              <a:rPr lang="ru-RU" smtClean="0"/>
              <a:t>22.02.2024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C4380-C277-42FB-A56C-84551BC51A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1836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F1CAB-E38A-4B52-B597-E4D3A3E492EC}" type="datetimeFigureOut">
              <a:rPr lang="ru-RU" smtClean="0"/>
              <a:t>22.02.2024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C4380-C277-42FB-A56C-84551BC51A44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09798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F1CAB-E38A-4B52-B597-E4D3A3E492EC}" type="datetimeFigureOut">
              <a:rPr lang="ru-RU" smtClean="0"/>
              <a:t>22.02.2024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C4380-C277-42FB-A56C-84551BC51A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72515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F1CAB-E38A-4B52-B597-E4D3A3E492EC}" type="datetimeFigureOut">
              <a:rPr lang="ru-RU" smtClean="0"/>
              <a:t>22.02.2024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C4380-C277-42FB-A56C-84551BC51A44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315263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F1CAB-E38A-4B52-B597-E4D3A3E492EC}" type="datetimeFigureOut">
              <a:rPr lang="ru-RU" smtClean="0"/>
              <a:t>22.02.2024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C4380-C277-42FB-A56C-84551BC51A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64590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F1CAB-E38A-4B52-B597-E4D3A3E492EC}" type="datetimeFigureOut">
              <a:rPr lang="ru-RU" smtClean="0"/>
              <a:t>22.02.2024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C4380-C277-42FB-A56C-84551BC51A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4911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F1CAB-E38A-4B52-B597-E4D3A3E492EC}" type="datetimeFigureOut">
              <a:rPr lang="ru-RU" smtClean="0"/>
              <a:t>22.02.2024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C4380-C277-42FB-A56C-84551BC51A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1959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F1CAB-E38A-4B52-B597-E4D3A3E492EC}" type="datetimeFigureOut">
              <a:rPr lang="ru-RU" smtClean="0"/>
              <a:t>22.02.2024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C4380-C277-42FB-A56C-84551BC51A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17026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F1CAB-E38A-4B52-B597-E4D3A3E492EC}" type="datetimeFigureOut">
              <a:rPr lang="ru-RU" smtClean="0"/>
              <a:t>22.02.2024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C4380-C277-42FB-A56C-84551BC51A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6916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F1CAB-E38A-4B52-B597-E4D3A3E492EC}" type="datetimeFigureOut">
              <a:rPr lang="ru-RU" smtClean="0"/>
              <a:t>22.02.2024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C4380-C277-42FB-A56C-84551BC51A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29229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F1CAB-E38A-4B52-B597-E4D3A3E492EC}" type="datetimeFigureOut">
              <a:rPr lang="ru-RU" smtClean="0"/>
              <a:t>22.02.2024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C4380-C277-42FB-A56C-84551BC51A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90959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F1CAB-E38A-4B52-B597-E4D3A3E492EC}" type="datetimeFigureOut">
              <a:rPr lang="ru-RU" smtClean="0"/>
              <a:t>22.02.2024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C4380-C277-42FB-A56C-84551BC51A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7555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F1CAB-E38A-4B52-B597-E4D3A3E492EC}" type="datetimeFigureOut">
              <a:rPr lang="ru-RU" smtClean="0"/>
              <a:t>22.02.2024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C4380-C277-42FB-A56C-84551BC51A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06406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F1CAB-E38A-4B52-B597-E4D3A3E492EC}" type="datetimeFigureOut">
              <a:rPr lang="ru-RU" smtClean="0"/>
              <a:t>22.02.2024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C4380-C277-42FB-A56C-84551BC51A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2095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F1CAB-E38A-4B52-B597-E4D3A3E492EC}" type="datetimeFigureOut">
              <a:rPr lang="ru-RU" smtClean="0"/>
              <a:t>22.02.2024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C4380-C277-42FB-A56C-84551BC51A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62764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8F1CAB-E38A-4B52-B597-E4D3A3E492EC}" type="datetimeFigureOut">
              <a:rPr lang="ru-RU" smtClean="0"/>
              <a:t>22.02.2024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A8C4380-C277-42FB-A56C-84551BC51A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3513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910089" y="1656080"/>
            <a:ext cx="8395117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</a:rPr>
              <a:t>Моя педагогическая находка</a:t>
            </a:r>
          </a:p>
          <a:p>
            <a:pPr algn="ctr"/>
            <a:r>
              <a:rPr lang="ru-RU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</a:rPr>
              <a:t>«Волшебный квиллинг»</a:t>
            </a:r>
          </a:p>
          <a:p>
            <a:pPr algn="ctr"/>
            <a:r>
              <a:rPr lang="ru-RU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</a:rPr>
              <a:t>д</a:t>
            </a:r>
            <a:r>
              <a:rPr lang="ru-RU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</a:rPr>
              <a:t>ля детей дошкольного возраста</a:t>
            </a:r>
            <a:endParaRPr lang="ru-RU" sz="2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</a:endParaRPr>
          </a:p>
        </p:txBody>
      </p:sp>
      <p:pic>
        <p:nvPicPr>
          <p:cNvPr id="2050" name="Picture 2" descr="https://sun9-23.userapi.com/impg/UzkQzkgDj0f9WXSnx1YbLOn6Gf4LZEDw0xnxZg/gCg-fGMLs-c.jpg?size=645x1000&amp;quality=95&amp;sign=a9e00208ce2672fb9a01e2d7d622b3eb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209" y="1177240"/>
            <a:ext cx="1897151" cy="2941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27124" y="4460855"/>
            <a:ext cx="316593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1200" b="0" cap="none" spc="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Автор:  Орлова Алёна Ивановна</a:t>
            </a:r>
          </a:p>
          <a:p>
            <a:r>
              <a:rPr lang="ru-RU" sz="1200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МБДОУ Детский сад № 12 «Родничок»</a:t>
            </a:r>
          </a:p>
          <a:p>
            <a:r>
              <a:rPr lang="ru-RU" sz="1200" b="0" cap="none" spc="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Вологодская обл. Кадуйский округ п.Хохлово</a:t>
            </a:r>
            <a:endParaRPr lang="ru-RU" sz="1200" b="0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90237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08627" y="185579"/>
            <a:ext cx="300274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600" b="1" i="1" u="sng" dirty="0">
                <a:solidFill>
                  <a:srgbClr val="7030A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«Корзинка с цветами»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067" y="1087119"/>
            <a:ext cx="4443413" cy="3048635"/>
          </a:xfrm>
          <a:prstGeom prst="rect">
            <a:avLst/>
          </a:prstGeom>
        </p:spPr>
      </p:pic>
      <p:pic>
        <p:nvPicPr>
          <p:cNvPr id="4" name="Рисунок 3" descr="https://sun9-north.userapi.com/sun9-85/s/v1/ig2/aMAKa39KNupnQ0ew3w608NLLf_bXnd3NMzofGv4KwrjjwSB_s5EDwyTFBepRkM4Jzh531wsgjLAEkVsPI2gah2oq.jpg?size=1600x1200&amp;quality=95&amp;type=album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1372" y="2936557"/>
            <a:ext cx="5581332" cy="38096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461082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13547" y="165731"/>
            <a:ext cx="1337226" cy="5524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600" b="1" i="1" u="sng" dirty="0">
                <a:solidFill>
                  <a:srgbClr val="7030A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«Ёлочка»</a:t>
            </a:r>
            <a:endParaRPr lang="ru-RU" sz="1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5" r="14798" b="10412"/>
          <a:stretch/>
        </p:blipFill>
        <p:spPr bwMode="auto">
          <a:xfrm>
            <a:off x="186690" y="897890"/>
            <a:ext cx="2426970" cy="23952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Рисунок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9981" y="897890"/>
            <a:ext cx="2817220" cy="2395220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315"/>
          <a:stretch/>
        </p:blipFill>
        <p:spPr bwMode="auto">
          <a:xfrm>
            <a:off x="2012273" y="3576637"/>
            <a:ext cx="6477000" cy="30575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3900" y="897890"/>
            <a:ext cx="4010660" cy="2395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1260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42355" y="42386"/>
            <a:ext cx="3207929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600" b="1" i="1" u="sng" dirty="0">
                <a:solidFill>
                  <a:srgbClr val="7030A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«Ёлочная игрушка-шар»</a:t>
            </a:r>
            <a:endParaRPr lang="ru-RU" dirty="0"/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0" y="35528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0" y="665797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0" y="126587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0" y="150876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43" name="Рисунок 17" descr="https://sun9-east.userapi.com/sun9-41/s/v1/ig2/UW5Q0jbYJR425lpkV-U2JKsUk8ifaxqMM_0PzBW-XjWZVj0_c5GCenIFm7pluCApGtfvweQM5qnlocCPLMxbtHKy.jpg?size=2560x1920&amp;quality=95&amp;type=albu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30" r="23875" b="12659"/>
          <a:stretch/>
        </p:blipFill>
        <p:spPr bwMode="auto">
          <a:xfrm>
            <a:off x="4979715" y="3105308"/>
            <a:ext cx="6015130" cy="3752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1" name="Рисунок 20" descr="https://sun9-west.userapi.com/sun9-16/s/v1/ig2/qIRaOwCq4wjJr0Pzz8JihNtqZ1zpNN582DkBzcVqUUXkQt4tntKdbR_tUJx1-DPuyShu1I2SsR-8yjNdpHbj-jZv.jpg?size=2560x1920&amp;quality=95&amp;type=alb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27" y="724059"/>
            <a:ext cx="4893314" cy="3505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15565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Рисунок 23" descr="https://sun9-west.userapi.com/sun9-8/s/v1/ig2/b6unnAy83DQIjnEQQ8bgS11cCS1F5n9GaWf8IFUtFXfglo6RGmdPrhHK8LaV8B__LS1CcwUs5exZs4FVHJQnoF1B.jpg?size=2560x1920&amp;quality=95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440" y="792552"/>
            <a:ext cx="4439920" cy="3487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5" name="Рисунок 27" descr="https://sun9-west.userapi.com/sun9-15/s/v1/ig2/mIMnxxxWdMCzjZUUCyrx5yVqIi7XUoDDcJcFVdJdo217KPwUwvHTPAryo_pGT9Y2ysbHPH7GspqiPa_9IybSeOus.jpg?size=2560x1920&amp;quality=95&amp;type=alb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7120" y="2611120"/>
            <a:ext cx="6057900" cy="3945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3388360" y="240210"/>
            <a:ext cx="417068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600" b="1" i="1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«</a:t>
            </a:r>
            <a:r>
              <a:rPr kumimoji="0" lang="ru-RU" altLang="ru-RU" sz="2600" b="1" i="1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anose="03010101010201010101" pitchFamily="66" charset="0"/>
                <a:ea typeface="+mn-ea"/>
                <a:cs typeface="Times New Roman" panose="02020603050405020304" pitchFamily="18" charset="0"/>
              </a:rPr>
              <a:t>Открытка на 23 февраля</a:t>
            </a:r>
            <a:r>
              <a:rPr kumimoji="0" lang="ru-RU" altLang="ru-RU" sz="2600" b="1" i="1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»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0" y="30384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0" y="561975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0" y="86677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0" y="1126807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0" y="150399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32330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59535" y="104299"/>
            <a:ext cx="3400290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600" b="1" i="1" u="sng" dirty="0">
                <a:solidFill>
                  <a:srgbClr val="7030A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«Открытка на 8 Марта»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64"/>
          <a:stretch/>
        </p:blipFill>
        <p:spPr bwMode="auto">
          <a:xfrm>
            <a:off x="233805" y="718662"/>
            <a:ext cx="4951730" cy="46532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Рисунок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1615" y="3045302"/>
            <a:ext cx="4533265" cy="2942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7163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83789" y="135251"/>
            <a:ext cx="2531462" cy="5524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600" b="1" i="1" u="sng" dirty="0">
                <a:solidFill>
                  <a:srgbClr val="7030A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«Пасхальное яйцо»</a:t>
            </a:r>
            <a:endParaRPr lang="ru-RU" sz="1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https://sun9-52.userapi.com/impg/lYuYG9frgUazJyjNtKe2tUI-oCeRlnq1tOuagg/KWWYR2VF5f0.jpg?size=2560x1920&amp;quality=95&amp;sign=0546a52212445d87092eb3cf0797698b&amp;type=album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" y="914400"/>
            <a:ext cx="2471420" cy="1838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https://sun9-79.userapi.com/impg/Fd_uSQJVLWa7fNzR0EOeu1pZBaGjyVKMSsb18w/rdUHG-GtrrM.jpg?size=2560x1920&amp;quality=95&amp;sign=14da468b538b6d885a760163f58c07c1&amp;type=album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2940" y="914399"/>
            <a:ext cx="2649220" cy="183896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s://sun9-5.userapi.com/impg/_mDX258wRrBaZFdhiXDpl_Z1agUoN3ui00IIxg/QOeCDeiHveM.jpg?size=2560x1920&amp;quality=95&amp;sign=782d6ce44897bcf362314f487a930589&amp;type=album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5814" y="1592263"/>
            <a:ext cx="3224212" cy="1772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s://sun9-28.userapi.com/impg/8TQgArJ4MxPOEjA2mPM578GqrL0U2cTruBDLAg/DxQx_u3US9I.jpg?size=2560x1714&amp;quality=95&amp;sign=790664c26bb23ee8096820095bc8ab33&amp;type=album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3270" y="3840480"/>
            <a:ext cx="5800090" cy="25984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619436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507"/>
          <a:stretch/>
        </p:blipFill>
        <p:spPr>
          <a:xfrm>
            <a:off x="141287" y="274318"/>
            <a:ext cx="5700713" cy="3840481"/>
          </a:xfrm>
          <a:prstGeom prst="rect">
            <a:avLst/>
          </a:prstGeom>
        </p:spPr>
      </p:pic>
      <p:pic>
        <p:nvPicPr>
          <p:cNvPr id="4" name="Рисунок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77" t="75264"/>
          <a:stretch/>
        </p:blipFill>
        <p:spPr>
          <a:xfrm>
            <a:off x="5943600" y="686117"/>
            <a:ext cx="4826000" cy="3016884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152" b="24565"/>
          <a:stretch/>
        </p:blipFill>
        <p:spPr>
          <a:xfrm>
            <a:off x="1238567" y="4419600"/>
            <a:ext cx="5253673" cy="2011680"/>
          </a:xfrm>
          <a:prstGeom prst="rect">
            <a:avLst/>
          </a:prstGeom>
        </p:spPr>
      </p:pic>
      <p:pic>
        <p:nvPicPr>
          <p:cNvPr id="6" name="Рисунок 5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3" t="74923" r="47662"/>
          <a:stretch/>
        </p:blipFill>
        <p:spPr>
          <a:xfrm>
            <a:off x="6664960" y="4114799"/>
            <a:ext cx="3098800" cy="201168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6230424" y="-18743"/>
            <a:ext cx="1681871" cy="5524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600" b="1" i="1" u="sng" dirty="0">
                <a:solidFill>
                  <a:srgbClr val="7030A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«Аквариум»</a:t>
            </a:r>
            <a:endParaRPr lang="ru-RU" sz="1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07234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CF017BB1-9549-48D0-81A4-71BC64CA3C3E}"/>
              </a:ext>
            </a:extLst>
          </p:cNvPr>
          <p:cNvSpPr txBox="1">
            <a:spLocks/>
          </p:cNvSpPr>
          <p:nvPr/>
        </p:nvSpPr>
        <p:spPr>
          <a:xfrm>
            <a:off x="3341449" y="159499"/>
            <a:ext cx="3962400" cy="5849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lvl="0" algn="ctr" defTabSz="914400">
              <a:lnSpc>
                <a:spcPct val="115000"/>
              </a:lnSpc>
              <a:spcBef>
                <a:spcPts val="0"/>
              </a:spcBef>
            </a:pPr>
            <a:r>
              <a:rPr lang="ru-RU" b="1" i="1" u="sng" dirty="0" smtClean="0">
                <a:solidFill>
                  <a:srgbClr val="7030A0"/>
                </a:solidFill>
                <a:latin typeface="Monotype Corsiva" panose="03010101010201010101" pitchFamily="66" charset="0"/>
                <a:ea typeface="+mn-ea"/>
                <a:cs typeface="Times New Roman" panose="02020603050405020304" pitchFamily="18" charset="0"/>
              </a:rPr>
              <a:t>«Спасибо за внимание</a:t>
            </a:r>
            <a:endParaRPr lang="ru-RU" sz="1600" dirty="0">
              <a:solidFill>
                <a:prstClr val="black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0" name="Picture 2" descr="https://sun9-28.userapi.com/impg/R8_juGKgYK3AdD2uUc2i8lvqN633YVz8SCML0w/etqx1xjePoE.jpg?size=2560x1798&amp;quality=95&amp;sign=c068d9ad3ef631c8b0481c26f47b0021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810" y="991789"/>
            <a:ext cx="3167083" cy="2224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s://sun9-8.userapi.com/impg/y1tvG3DEagRue3MfBiRuTXStJ_wDEAB8YxlfDA/1RGKMypMi7Y.jpg?size=1200x1600&amp;quality=96&amp;sign=ed91b912b0fb663a2ac1a078b1149602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196" y="496782"/>
            <a:ext cx="2787253" cy="3716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https://sun9-45.userapi.com/impg/RD9g_GZz1ttc08WRnUM2uKOcMs2_yNsebddhdg/O12U8b3pg3c.jpg?size=578x760&amp;quality=96&amp;sign=8fd471113dd7cac5fb4090b72618a929&amp;type=album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67" r="1928" b="51669"/>
          <a:stretch/>
        </p:blipFill>
        <p:spPr bwMode="auto">
          <a:xfrm>
            <a:off x="7303849" y="605603"/>
            <a:ext cx="2560321" cy="3498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6" name="Picture 8" descr="https://sun9-46.userapi.com/impg/mz7Za3hgGjvB2iC0XLC-fjxe7Uy4HXA0ivAmlA/sBLCaT7wqQ0.jpg?size=1600x1200&amp;quality=96&amp;sign=a6ea93c4c19f8286453098818646de90&amp;type=albu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7738" y="3377973"/>
            <a:ext cx="3204155" cy="2403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CF017BB1-9549-48D0-81A4-71BC64CA3C3E}"/>
              </a:ext>
            </a:extLst>
          </p:cNvPr>
          <p:cNvSpPr txBox="1">
            <a:spLocks/>
          </p:cNvSpPr>
          <p:nvPr/>
        </p:nvSpPr>
        <p:spPr>
          <a:xfrm>
            <a:off x="3001134" y="5773211"/>
            <a:ext cx="4754433" cy="5849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lvl="0" algn="ctr" defTabSz="914400">
              <a:lnSpc>
                <a:spcPct val="115000"/>
              </a:lnSpc>
              <a:spcBef>
                <a:spcPts val="0"/>
              </a:spcBef>
            </a:pPr>
            <a:r>
              <a:rPr lang="ru-RU" b="1" i="1" u="sng" dirty="0">
                <a:solidFill>
                  <a:srgbClr val="7030A0"/>
                </a:solidFill>
                <a:latin typeface="Monotype Corsiva" panose="03010101010201010101" pitchFamily="66" charset="0"/>
                <a:ea typeface="+mn-ea"/>
                <a:cs typeface="Times New Roman" panose="02020603050405020304" pitchFamily="18" charset="0"/>
              </a:rPr>
              <a:t>Творческих Вам успехов!</a:t>
            </a:r>
            <a:endParaRPr lang="ru-RU" sz="1600" dirty="0">
              <a:solidFill>
                <a:prstClr val="black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23214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293544" y="762000"/>
            <a:ext cx="296331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Пояснительная записка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51840" y="1340416"/>
            <a:ext cx="8046720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настоящее время искусство работы с бумагой в детском саду не потеряло своей актуальности. Бумага остается инструментом творчества, который доступен каждому. Бумага – первый материал, простой и дешевый, из которого дети начинают мастерить, творить, создавать неповторимые изделия. Она дает большой простор творчеству. Бумажный лист помогает ребенку ощутить себя художником, дизайнером, конструктором, а самое главное – безгранично творческим человеком. И, конечно же, во время работы с бумагой у детей развивается ручная умелость, что способствует умственному развитию детей.</a:t>
            </a:r>
            <a:endParaRPr lang="ru-RU" sz="2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1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39855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06400" y="188925"/>
            <a:ext cx="6096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16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Направленность.</a:t>
            </a:r>
            <a:endParaRPr lang="ru-RU" sz="16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16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Дополнительная общеобразовательная общеразвивающая программа «Волшебные квиллинг» направлена на создание условий для самостоятельной художественной деятельности вне занятий, развитию творческих способностей воспитанников.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92760" y="2051148"/>
            <a:ext cx="9245600" cy="2074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Актуальность</a:t>
            </a:r>
            <a:endParaRPr lang="ru-RU" sz="16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Обучающийся осваивая разнообразные способы выполнения элементов квиллинга, развивая моторику руки, способствует интеллектуальному своему развитию. Квиллинг создает среду, в которой живут люди, украшая их повседневный быт, помогая сделать жизнь более привлекательной и праздничной. Изящные картины, нарядные поздравительные открытки, оригинальные настенные панно, объемные композиции рассказывают о самом авторе, о его внутренним мире. Сегодня квиллинг наиболее тесно связано с самым молодым видом искусства – дизайном</a:t>
            </a:r>
            <a:r>
              <a:rPr lang="ru-RU" sz="1600" i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779520" y="4720393"/>
            <a:ext cx="6096000" cy="182665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lnSpc>
                <a:spcPct val="115000"/>
              </a:lnSpc>
            </a:pPr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Новизна.  </a:t>
            </a:r>
            <a:endParaRPr lang="ru-RU" sz="1600" dirty="0">
              <a:solidFill>
                <a:prstClr val="white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Программа заключается в том, что квиллинг как вид деятельности в программах дошкольных учреждений не разработан. Недостаточно методических рекомендаций для детей дошкольного возраста по данному направлению.</a:t>
            </a:r>
            <a:endParaRPr lang="ru-RU" sz="1600" dirty="0">
              <a:solidFill>
                <a:prstClr val="white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400" dirty="0">
              <a:solidFill>
                <a:prstClr val="white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03444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5760" y="253115"/>
            <a:ext cx="11216640" cy="660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70510">
              <a:lnSpc>
                <a:spcPct val="115000"/>
              </a:lnSpc>
              <a:spcAft>
                <a:spcPts val="0"/>
              </a:spcAft>
            </a:pPr>
            <a:r>
              <a:rPr lang="ru-RU" sz="16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sz="16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Всестороннее интеллектуальное и эстетическое развитие детей в процессе овладения элементарными приемами техники квилинга, как художественного способа конструирования из бумаги.  Искусство изготовления плоских или объемных композиций из скрученных в спиральки длинных и узких полосок бумаги.</a:t>
            </a:r>
            <a:endParaRPr lang="ru-RU" sz="16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70510">
              <a:lnSpc>
                <a:spcPct val="115000"/>
              </a:lnSpc>
              <a:spcAft>
                <a:spcPts val="0"/>
              </a:spcAft>
            </a:pPr>
            <a:r>
              <a:rPr lang="ru-RU" sz="16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endParaRPr lang="ru-RU" sz="16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b="1" u="sng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Образовательные:</a:t>
            </a:r>
            <a:endParaRPr lang="ru-RU" sz="16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ru-RU" sz="16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Знакомить детей с основными понятиями и базовыми формами квилинга.</a:t>
            </a:r>
            <a:endParaRPr lang="ru-RU" sz="16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ru-RU" sz="16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Обучать различным приемам работы с бумагой.</a:t>
            </a:r>
            <a:endParaRPr lang="ru-RU" sz="16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ru-RU" sz="16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Формировать умения следовать устным инструкциям.</a:t>
            </a:r>
            <a:endParaRPr lang="ru-RU" sz="16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ru-RU" sz="16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Знакомить детей с основными геометрическими понятиями: круг, квадрат, треугольник, угол, сторона, вершина и т.д. Обогащать словарь ребенка специальными терминами.</a:t>
            </a:r>
            <a:endParaRPr lang="ru-RU" sz="16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ru-RU" sz="16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Создавать композиции с изделиями, выполненными в технике квилинга.</a:t>
            </a:r>
            <a:endParaRPr lang="ru-RU" sz="16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b="1" u="sng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Развивающие</a:t>
            </a:r>
            <a:endParaRPr lang="ru-RU" sz="16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ru-RU" sz="16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Развивать внимание, память, логическое и пространственное воображения.</a:t>
            </a:r>
            <a:endParaRPr lang="ru-RU" sz="16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ru-RU" sz="16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Развивать мелкую моторику рук и глазомер.</a:t>
            </a:r>
            <a:endParaRPr lang="ru-RU" sz="16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ru-RU" sz="16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Развивать художественный вкус, творческие способности и фантазии детей.</a:t>
            </a:r>
            <a:endParaRPr lang="ru-RU" sz="16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ru-RU" sz="16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Совершенствовать мелкую моторику рук, развивать глазомер.</a:t>
            </a:r>
            <a:endParaRPr lang="ru-RU" sz="16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ru-RU" sz="16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Развивать пространственное воображение.</a:t>
            </a:r>
            <a:endParaRPr lang="ru-RU" sz="16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b="1" u="sng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Воспитательные:</a:t>
            </a:r>
            <a:endParaRPr lang="ru-RU" sz="16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ru-RU" sz="16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Воспитывать интерес к искусству квилинга.</a:t>
            </a:r>
            <a:endParaRPr lang="ru-RU" sz="16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ru-RU" sz="16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Формировать культуру труда и совершенствовать трудовые навыки.</a:t>
            </a:r>
            <a:endParaRPr lang="ru-RU" sz="16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ru-RU" sz="16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Способствовать созданию игровых ситуаций, расширять коммуникативные способности детей.</a:t>
            </a:r>
            <a:endParaRPr lang="ru-RU" sz="16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ru-RU" sz="16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Совершенствовать трудовые навыки, формировать культуру труда, учить аккуратности, умению бережно и экономно использовать материал, содержать в порядке рабочее место.</a:t>
            </a:r>
            <a:endParaRPr lang="ru-RU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43986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6E37AA-0466-4615-AA71-B876233D65D4}"/>
              </a:ext>
            </a:extLst>
          </p:cNvPr>
          <p:cNvSpPr txBox="1">
            <a:spLocks/>
          </p:cNvSpPr>
          <p:nvPr/>
        </p:nvSpPr>
        <p:spPr>
          <a:xfrm>
            <a:off x="1201005" y="49203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Что нам понадобится для работы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85000"/>
                  <a:lumOff val="15000"/>
                </a:sysClr>
              </a:solidFill>
              <a:effectLst/>
              <a:uLnTx/>
              <a:uFillTx/>
              <a:latin typeface="Century Gothic" panose="020B0502020202020204"/>
              <a:ea typeface="+mj-ea"/>
              <a:cs typeface="+mj-cs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A56B974-F0A0-4ABD-848B-CCB188C329FA}"/>
              </a:ext>
            </a:extLst>
          </p:cNvPr>
          <p:cNvSpPr txBox="1">
            <a:spLocks/>
          </p:cNvSpPr>
          <p:nvPr/>
        </p:nvSpPr>
        <p:spPr>
          <a:xfrm>
            <a:off x="676837" y="1800521"/>
            <a:ext cx="3914017" cy="45625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Sz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Бумага для квиллинга.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Sz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1. Можно приобрести в магазинах для      рукоделия уже готовые наборы, состоящие из однотонных полосок или комплектов из полосок разных цветов различной ширины.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Sz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2. Обычный цветной лист нужно нарезать вручную. Длина одной полоски может быть от 30 до 60 сантиметров, а ширина – от 3 до 9 миллиметров.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SzTx/>
              <a:buFont typeface="Wingdings 3" charset="2"/>
              <a:buChar char=""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8194" name="Picture 2" descr="https://www.artprogressive.ru/base/data/102mid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6F8F5"/>
              </a:clrFrom>
              <a:clrTo>
                <a:srgbClr val="F6F8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9914" y="1488440"/>
            <a:ext cx="5223106" cy="4122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27000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CF7BA60-ED83-4032-970C-06D7EA64AD8E}"/>
              </a:ext>
            </a:extLst>
          </p:cNvPr>
          <p:cNvSpPr txBox="1"/>
          <p:nvPr/>
        </p:nvSpPr>
        <p:spPr>
          <a:xfrm>
            <a:off x="349732" y="99086"/>
            <a:ext cx="6376188" cy="55399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57200"/>
            <a:r>
              <a:rPr lang="ru-RU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Инструменты: </a:t>
            </a:r>
          </a:p>
          <a:p>
            <a:pPr defTabSz="457200"/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Оборудование и инструменты: </a:t>
            </a:r>
          </a:p>
          <a:p>
            <a:pPr defTabSz="457200"/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цветную бумагу,</a:t>
            </a:r>
          </a:p>
          <a:p>
            <a:pPr defTabSz="457200"/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картон белый и цветной,</a:t>
            </a:r>
          </a:p>
          <a:p>
            <a:pPr defTabSz="457200"/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клей (клей ПВА),</a:t>
            </a:r>
          </a:p>
          <a:p>
            <a:pPr defTabSz="457200"/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-инструменты для квиллинга(специализированные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defTabSz="457200"/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 самодельные: зубочистки и стержни для 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шариковой</a:t>
            </a:r>
          </a:p>
          <a:p>
            <a:pPr defTabSz="457200"/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ручки с расщепленным концом,</a:t>
            </a:r>
          </a:p>
          <a:p>
            <a:pPr defTabSz="457200"/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-бумажные полоски шириной 0,2-0,7 мм,</a:t>
            </a:r>
          </a:p>
          <a:p>
            <a:pPr defTabSz="457200"/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-ножницы,</a:t>
            </a:r>
          </a:p>
          <a:p>
            <a:pPr defTabSz="457200"/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карандаши простые,</a:t>
            </a:r>
          </a:p>
          <a:p>
            <a:pPr defTabSz="457200"/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-линейка,</a:t>
            </a:r>
          </a:p>
          <a:p>
            <a:pPr defTabSz="457200"/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-кисточки для клея,</a:t>
            </a:r>
          </a:p>
          <a:p>
            <a:pPr defTabSz="457200"/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салфетки,</a:t>
            </a:r>
          </a:p>
          <a:p>
            <a:pPr defTabSz="457200"/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клеенка.</a:t>
            </a:r>
          </a:p>
          <a:p>
            <a:pPr defTabSz="457200"/>
            <a:endParaRPr lang="ru-RU" sz="2800" dirty="0">
              <a:solidFill>
                <a:prstClr val="black"/>
              </a:solidFill>
              <a:latin typeface="Century Gothic" panose="020B0502020202020204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/>
          <a:srcRect l="14401" t="38748" r="8965" b="40632"/>
          <a:stretch/>
        </p:blipFill>
        <p:spPr>
          <a:xfrm rot="311622">
            <a:off x="4509564" y="4008671"/>
            <a:ext cx="5293361" cy="142431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/>
          <a:srcRect t="32275" b="28638"/>
          <a:stretch/>
        </p:blipFill>
        <p:spPr>
          <a:xfrm>
            <a:off x="5832026" y="4443783"/>
            <a:ext cx="3353091" cy="131064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/>
          <a:srcRect t="53542" b="14072"/>
          <a:stretch/>
        </p:blipFill>
        <p:spPr>
          <a:xfrm>
            <a:off x="4554019" y="5193771"/>
            <a:ext cx="4102964" cy="975360"/>
          </a:xfrm>
          <a:prstGeom prst="rect">
            <a:avLst/>
          </a:prstGeom>
        </p:spPr>
      </p:pic>
      <p:pic>
        <p:nvPicPr>
          <p:cNvPr id="9220" name="Picture 4" descr="https://fkniga.ru/media/product/03/03080503/KA-00130479_03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1900" y="433427"/>
            <a:ext cx="3698240" cy="3698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56678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3">
            <a:extLst>
              <a:ext uri="{FF2B5EF4-FFF2-40B4-BE49-F238E27FC236}">
                <a16:creationId xmlns:a16="http://schemas.microsoft.com/office/drawing/2014/main" id="{15268EF0-B355-41F3-AE73-231D474878F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2045" y="209370"/>
            <a:ext cx="8653251" cy="6146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0614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F1BC425B-1A66-4770-B89D-B0CA1BB1B6C5}"/>
              </a:ext>
            </a:extLst>
          </p:cNvPr>
          <p:cNvSpPr txBox="1">
            <a:spLocks/>
          </p:cNvSpPr>
          <p:nvPr/>
        </p:nvSpPr>
        <p:spPr>
          <a:xfrm>
            <a:off x="246494" y="345666"/>
            <a:ext cx="3380626" cy="578081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Техника квиллинга.</a:t>
            </a:r>
            <a:b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1.  Для изготовления элемента (формы) полоску вставляют в отверстие и плотно наматываем на зубочистку.</a:t>
            </a:r>
            <a:b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2. Аккуратно снимаем рулончик с зубочистки и между пальцами раскручиваем на нужный диаметр (дети делают на глаз).</a:t>
            </a:r>
            <a:b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3. Подклеиваем внешний конец полоски и даём клею подсохнуть.</a:t>
            </a:r>
            <a:b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Заготовкам можно придавать самые различные формы, выполняя сжатия и вмятины.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85000"/>
                  <a:lumOff val="15000"/>
                </a:sysClr>
              </a:solidFill>
              <a:effectLst/>
              <a:uLnTx/>
              <a:uFillTx/>
              <a:latin typeface="Century Gothic" panose="020B0502020202020204"/>
              <a:ea typeface="+mj-ea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C09CEA92-A9CF-4918-AEE4-20B11E3649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967427" y="345666"/>
            <a:ext cx="5269583" cy="5931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4359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25BB00-B623-4384-B979-93A089F1F63F}"/>
              </a:ext>
            </a:extLst>
          </p:cNvPr>
          <p:cNvSpPr txBox="1">
            <a:spLocks/>
          </p:cNvSpPr>
          <p:nvPr/>
        </p:nvSpPr>
        <p:spPr>
          <a:xfrm>
            <a:off x="804765" y="215694"/>
            <a:ext cx="7018435" cy="64044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Поделки детей в технике квиллинг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85000"/>
                  <a:lumOff val="15000"/>
                </a:sysClr>
              </a:solidFill>
              <a:effectLst/>
              <a:uLnTx/>
              <a:uFillTx/>
              <a:latin typeface="Century Gothic" panose="020B0502020202020204"/>
              <a:ea typeface="+mj-ea"/>
              <a:cs typeface="+mj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46914" y="724059"/>
            <a:ext cx="1467068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600" b="1" i="1" u="sng" dirty="0">
                <a:solidFill>
                  <a:srgbClr val="7030A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«Зонтик»</a:t>
            </a:r>
            <a:r>
              <a:rPr lang="ru-RU" sz="2600" b="1" i="1" dirty="0">
                <a:solidFill>
                  <a:srgbClr val="7030A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</a:t>
            </a: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414" y="1364504"/>
            <a:ext cx="4699000" cy="2880043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7200" y="3253740"/>
            <a:ext cx="4953000" cy="3045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848590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112</TotalTime>
  <Words>399</Words>
  <Application>Microsoft Office PowerPoint</Application>
  <PresentationFormat>Широкоэкранный</PresentationFormat>
  <Paragraphs>70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6" baseType="lpstr">
      <vt:lpstr>Microsoft YaHei</vt:lpstr>
      <vt:lpstr>Arial</vt:lpstr>
      <vt:lpstr>Calibri</vt:lpstr>
      <vt:lpstr>Century Gothic</vt:lpstr>
      <vt:lpstr>Monotype Corsiva</vt:lpstr>
      <vt:lpstr>Times New Roman</vt:lpstr>
      <vt:lpstr>Trebuchet MS</vt:lpstr>
      <vt:lpstr>Wingdings 3</vt:lpstr>
      <vt:lpstr>Аспект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Алёна</dc:creator>
  <cp:lastModifiedBy>Алёна</cp:lastModifiedBy>
  <cp:revision>11</cp:revision>
  <dcterms:created xsi:type="dcterms:W3CDTF">2024-02-22T14:53:25Z</dcterms:created>
  <dcterms:modified xsi:type="dcterms:W3CDTF">2024-02-22T16:48:10Z</dcterms:modified>
</cp:coreProperties>
</file>