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0"/>
  </p:notesMasterIdLst>
  <p:sldIdLst>
    <p:sldId id="314" r:id="rId3"/>
    <p:sldId id="302" r:id="rId4"/>
    <p:sldId id="303" r:id="rId5"/>
    <p:sldId id="304" r:id="rId6"/>
    <p:sldId id="305" r:id="rId7"/>
    <p:sldId id="318" r:id="rId8"/>
    <p:sldId id="315" r:id="rId9"/>
    <p:sldId id="317" r:id="rId10"/>
    <p:sldId id="316" r:id="rId11"/>
    <p:sldId id="329" r:id="rId12"/>
    <p:sldId id="270" r:id="rId13"/>
    <p:sldId id="275" r:id="rId14"/>
    <p:sldId id="276" r:id="rId15"/>
    <p:sldId id="279" r:id="rId16"/>
    <p:sldId id="280" r:id="rId17"/>
    <p:sldId id="283" r:id="rId18"/>
    <p:sldId id="287" r:id="rId19"/>
    <p:sldId id="286" r:id="rId20"/>
    <p:sldId id="291" r:id="rId21"/>
    <p:sldId id="290" r:id="rId22"/>
    <p:sldId id="325" r:id="rId23"/>
    <p:sldId id="322" r:id="rId24"/>
    <p:sldId id="336" r:id="rId25"/>
    <p:sldId id="337" r:id="rId26"/>
    <p:sldId id="339" r:id="rId27"/>
    <p:sldId id="338" r:id="rId28"/>
    <p:sldId id="342" r:id="rId29"/>
    <p:sldId id="343" r:id="rId30"/>
    <p:sldId id="340" r:id="rId31"/>
    <p:sldId id="341" r:id="rId32"/>
    <p:sldId id="323" r:id="rId33"/>
    <p:sldId id="324" r:id="rId34"/>
    <p:sldId id="319" r:id="rId35"/>
    <p:sldId id="330" r:id="rId36"/>
    <p:sldId id="333" r:id="rId37"/>
    <p:sldId id="335" r:id="rId38"/>
    <p:sldId id="332" r:id="rId39"/>
    <p:sldId id="321" r:id="rId40"/>
    <p:sldId id="296" r:id="rId41"/>
    <p:sldId id="298" r:id="rId42"/>
    <p:sldId id="312" r:id="rId43"/>
    <p:sldId id="328" r:id="rId44"/>
    <p:sldId id="327" r:id="rId45"/>
    <p:sldId id="326" r:id="rId46"/>
    <p:sldId id="345" r:id="rId47"/>
    <p:sldId id="301" r:id="rId48"/>
    <p:sldId id="30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9680" autoAdjust="0"/>
  </p:normalViewPr>
  <p:slideViewPr>
    <p:cSldViewPr>
      <p:cViewPr varScale="1">
        <p:scale>
          <a:sx n="73" d="100"/>
          <a:sy n="73" d="100"/>
        </p:scale>
        <p:origin x="12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92"/>
    </p:cViewPr>
  </p:sorterViewPr>
  <p:notesViewPr>
    <p:cSldViewPr>
      <p:cViewPr varScale="1">
        <p:scale>
          <a:sx n="53" d="100"/>
          <a:sy n="53" d="100"/>
        </p:scale>
        <p:origin x="-28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3B216-CD12-4BA8-8E71-48D326A72BDC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E76C1-3944-4125-B3BE-ECF37E757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0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E76C1-3944-4125-B3BE-ECF37E75764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11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7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0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3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503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315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464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38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358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371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400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72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24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325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217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034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17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4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4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61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9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9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38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hportal.ru/load/275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hyperlink" Target="https://rosuchebnik.ru/metodicheskaja-pomosch/materialy/type-onlayn-uroki-or-vebinar/?INCLUSION=Y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84168" y="5085184"/>
            <a:ext cx="2699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подготовила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О.Н.,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«С(К)ОШИ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4»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Магнитогорска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2880994"/>
            <a:ext cx="63012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за шагом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ГВЭ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3" y="330360"/>
            <a:ext cx="3888432" cy="24410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39952" y="631025"/>
            <a:ext cx="482453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000" b="1" i="1" spc="-6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лжно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b="1" i="1" spc="-4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частных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000" b="1" i="1" spc="-3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уш</a:t>
            </a:r>
            <a:r>
              <a:rPr lang="en-US" sz="2000" b="1" i="1" spc="-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spc="-11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1" i="1" spc="-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орых</a:t>
            </a:r>
            <a:r>
              <a:rPr lang="en-US" sz="2000" b="1" i="1" spc="-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spc="-3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2000" b="1" i="1" spc="-6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1" i="1" spc="-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en-US" sz="2000" b="1" i="1" spc="-4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мысль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en-US" sz="2000" b="1" i="1" spc="-4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en-US" sz="2000" b="1" i="1" spc="-4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</a:t>
            </a:r>
            <a:r>
              <a:rPr lang="en-US" sz="2000" b="1" i="1" spc="-7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обны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</a:p>
          <a:p>
            <a:pPr algn="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i="1" spc="-4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000" i="1" spc="-7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2000" i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млинский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46" y="782115"/>
            <a:ext cx="7517019" cy="2017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46" y="2924944"/>
            <a:ext cx="7943776" cy="3316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212492">
            <a:off x="-14859" y="410629"/>
            <a:ext cx="21750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Структура сборника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8466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8149" r="24583" b="36042"/>
          <a:stretch/>
        </p:blipFill>
        <p:spPr bwMode="auto">
          <a:xfrm>
            <a:off x="755576" y="788825"/>
            <a:ext cx="8064896" cy="559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59832" y="2852936"/>
            <a:ext cx="3168352" cy="5760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20921244">
            <a:off x="122599" y="209746"/>
            <a:ext cx="21750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Структура сборника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481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t="10294" r="20988" b="6250"/>
          <a:stretch/>
        </p:blipFill>
        <p:spPr bwMode="auto">
          <a:xfrm>
            <a:off x="305954" y="482736"/>
            <a:ext cx="8586526" cy="621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375081" y="533884"/>
            <a:ext cx="2448272" cy="2924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3563888" y="877498"/>
            <a:ext cx="1800200" cy="58493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20212492">
            <a:off x="291096" y="593419"/>
            <a:ext cx="21750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Структура сборника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096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t="14951" r="21178" b="18137"/>
          <a:stretch/>
        </p:blipFill>
        <p:spPr bwMode="auto">
          <a:xfrm>
            <a:off x="467544" y="764704"/>
            <a:ext cx="8496944" cy="560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115616" y="980728"/>
            <a:ext cx="7200800" cy="5861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 rot="20212492">
            <a:off x="-14859" y="412284"/>
            <a:ext cx="21750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Структура сборника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492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18811" r="21613" b="19914"/>
          <a:stretch/>
        </p:blipFill>
        <p:spPr bwMode="auto">
          <a:xfrm>
            <a:off x="114827" y="620688"/>
            <a:ext cx="4746649" cy="4392488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516043" y="685165"/>
            <a:ext cx="1944216" cy="5835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0250" y="1314309"/>
            <a:ext cx="4662808" cy="8450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t="8850" r="25334" b="33395"/>
          <a:stretch/>
        </p:blipFill>
        <p:spPr bwMode="auto">
          <a:xfrm>
            <a:off x="4740397" y="3645990"/>
            <a:ext cx="4284984" cy="273437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t="8850" r="26436" b="61090"/>
          <a:stretch/>
        </p:blipFill>
        <p:spPr bwMode="auto">
          <a:xfrm>
            <a:off x="5052190" y="260648"/>
            <a:ext cx="3984306" cy="295232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5529" y="111089"/>
            <a:ext cx="21750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Структура сборника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709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9559" r="25450" b="25735"/>
          <a:stretch/>
        </p:blipFill>
        <p:spPr bwMode="auto">
          <a:xfrm>
            <a:off x="765862" y="692696"/>
            <a:ext cx="791059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31639" y="1496368"/>
            <a:ext cx="7344815" cy="9361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 rot="20212492">
            <a:off x="291096" y="593419"/>
            <a:ext cx="21750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Структура сборника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5434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11275" r="21454" b="15686"/>
          <a:stretch/>
        </p:blipFill>
        <p:spPr bwMode="auto">
          <a:xfrm>
            <a:off x="683568" y="524174"/>
            <a:ext cx="7992888" cy="595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943708" y="670558"/>
            <a:ext cx="5076564" cy="7643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988840"/>
            <a:ext cx="6768752" cy="864096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131840" y="3700140"/>
            <a:ext cx="3528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43608" y="3933056"/>
            <a:ext cx="6120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833888">
            <a:off x="7208930" y="553052"/>
            <a:ext cx="165618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 «А»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212492">
            <a:off x="291096" y="593419"/>
            <a:ext cx="21750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Структура сборника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495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11520" r="26138" b="37009"/>
          <a:stretch/>
        </p:blipFill>
        <p:spPr bwMode="auto">
          <a:xfrm>
            <a:off x="738897" y="476672"/>
            <a:ext cx="7721535" cy="3454833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5" t="28860" r="21475" b="25306"/>
          <a:stretch/>
        </p:blipFill>
        <p:spPr bwMode="auto">
          <a:xfrm>
            <a:off x="738897" y="4149080"/>
            <a:ext cx="7937559" cy="259228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476672"/>
            <a:ext cx="2664296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20212492">
            <a:off x="22101" y="353378"/>
            <a:ext cx="21750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Структура сборника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 rot="1449126">
            <a:off x="7158359" y="359942"/>
            <a:ext cx="191086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 «А»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8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8" t="12693" r="21983" b="30151"/>
          <a:stretch/>
        </p:blipFill>
        <p:spPr bwMode="auto">
          <a:xfrm>
            <a:off x="539553" y="764704"/>
            <a:ext cx="8424936" cy="54006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87824" y="908720"/>
            <a:ext cx="3428974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 rot="20212492">
            <a:off x="113113" y="412284"/>
            <a:ext cx="21750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Структура сборника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2086698">
            <a:off x="7278538" y="558399"/>
            <a:ext cx="169927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 «А»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t="12745" r="21867" b="41177"/>
          <a:stretch/>
        </p:blipFill>
        <p:spPr bwMode="auto">
          <a:xfrm>
            <a:off x="827584" y="332656"/>
            <a:ext cx="7200800" cy="288032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3" t="20772" r="25747" b="37806"/>
          <a:stretch/>
        </p:blipFill>
        <p:spPr bwMode="auto">
          <a:xfrm>
            <a:off x="251520" y="3308798"/>
            <a:ext cx="3816424" cy="343257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6" t="20527" r="28503" b="23836"/>
          <a:stretch/>
        </p:blipFill>
        <p:spPr bwMode="auto">
          <a:xfrm>
            <a:off x="4850153" y="3308798"/>
            <a:ext cx="3672408" cy="343257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847924"/>
            <a:ext cx="5472607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259632" y="1988840"/>
            <a:ext cx="5035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212492">
            <a:off x="-99114" y="369788"/>
            <a:ext cx="21750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Структура сборника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 rot="162105">
            <a:off x="6795402" y="227858"/>
            <a:ext cx="214095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3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3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27206" r="25588" b="11765"/>
          <a:stretch/>
        </p:blipFill>
        <p:spPr bwMode="auto">
          <a:xfrm>
            <a:off x="395536" y="522129"/>
            <a:ext cx="4536504" cy="3533365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1385" r="25609" b="12562"/>
          <a:stretch/>
        </p:blipFill>
        <p:spPr bwMode="auto">
          <a:xfrm>
            <a:off x="5060519" y="553065"/>
            <a:ext cx="3888432" cy="3502429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 t="35478" r="25196" b="25578"/>
          <a:stretch/>
        </p:blipFill>
        <p:spPr bwMode="auto">
          <a:xfrm>
            <a:off x="827584" y="4149080"/>
            <a:ext cx="7632848" cy="259228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031" y="63170"/>
            <a:ext cx="200765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Структура сборника</a:t>
            </a:r>
            <a:endParaRPr lang="ru-RU" sz="1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8263">
            <a:off x="7138543" y="-197723"/>
            <a:ext cx="1942738" cy="131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9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85313"/>
            <a:ext cx="4392548" cy="6399021"/>
          </a:xfrm>
          <a:prstGeom prst="rect">
            <a:avLst/>
          </a:prstGeom>
          <a:noFill/>
          <a:extLst/>
        </p:spPr>
      </p:pic>
      <p:pic>
        <p:nvPicPr>
          <p:cNvPr id="3" name="Picture 29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7801" y="285313"/>
            <a:ext cx="4392548" cy="6399021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0673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548680"/>
            <a:ext cx="8496879" cy="583264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18878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474" t="24407" r="13474" b="6687"/>
          <a:stretch/>
        </p:blipFill>
        <p:spPr>
          <a:xfrm>
            <a:off x="0" y="1124744"/>
            <a:ext cx="9012845" cy="504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260648"/>
            <a:ext cx="806489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по ликвидации пробелов в знаниях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1556792"/>
            <a:ext cx="2232248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635896" y="1556792"/>
            <a:ext cx="2088232" cy="43204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1556792"/>
            <a:ext cx="2880320" cy="5040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2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921" t="21454" r="11813" b="6689"/>
          <a:stretch/>
        </p:blipFill>
        <p:spPr>
          <a:xfrm>
            <a:off x="218964" y="1052736"/>
            <a:ext cx="8748464" cy="5256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70485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по ликвидации пробелов в знаниях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3772" y="1700808"/>
            <a:ext cx="2177988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203848" y="1700808"/>
            <a:ext cx="1872208" cy="5009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68144" y="1769733"/>
            <a:ext cx="2952328" cy="43204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76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88.userapi.com/impg/dhWzni_Hi7M3IBE2_NwtCxdkdPeA8ZziVcbwig/c3If2bjTaxc.jpg?size=1150x1600&amp;quality=96&amp;sign=97c819249386fe7aea28092474c1867a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6" r="12082" b="45121"/>
          <a:stretch/>
        </p:blipFill>
        <p:spPr bwMode="auto">
          <a:xfrm>
            <a:off x="0" y="188640"/>
            <a:ext cx="4676503" cy="335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9.userapi.com/impg/eDR5sIMVu4Hwuzut39Ab7nSij7pzI9o0KRKJHw/p0ETfsDMScE.jpg?size=1133x1600&amp;quality=96&amp;sign=4a71cdad78a3eb7521cd6a5522d2a813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6" t="-13179" r="10021" b="63505"/>
          <a:stretch/>
        </p:blipFill>
        <p:spPr bwMode="auto">
          <a:xfrm>
            <a:off x="-137353" y="2852936"/>
            <a:ext cx="481385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un9-19.userapi.com/impg/eDR5sIMVu4Hwuzut39Ab7nSij7pzI9o0KRKJHw/p0ETfsDMScE.jpg?size=1133x1600&amp;quality=96&amp;sign=4a71cdad78a3eb7521cd6a5522d2a813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2" t="50704" r="2651" b="21924"/>
          <a:stretch/>
        </p:blipFill>
        <p:spPr bwMode="auto">
          <a:xfrm>
            <a:off x="4676503" y="1844824"/>
            <a:ext cx="433386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404664"/>
            <a:ext cx="28083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Тетрадь -справочник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1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3.userapi.com/impg/Z3Z-eW0FtFM4jAd1WQ7iJXq_0NHquJURCIfS2Q/UCoP-MB6Kyw.jpg?size=1142x1600&amp;quality=96&amp;sign=4d0ae89ffc89d8cf154565b9dd725210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" b="65909"/>
          <a:stretch/>
        </p:blipFill>
        <p:spPr bwMode="auto">
          <a:xfrm>
            <a:off x="0" y="861682"/>
            <a:ext cx="759808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9-73.userapi.com/impg/Z3Z-eW0FtFM4jAd1WQ7iJXq_0NHquJURCIfS2Q/UCoP-MB6Kyw.jpg?size=1142x1600&amp;quality=96&amp;sign=4d0ae89ffc89d8cf154565b9dd725210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3" r="7778" b="17046"/>
          <a:stretch/>
        </p:blipFill>
        <p:spPr bwMode="auto">
          <a:xfrm>
            <a:off x="2843808" y="3541657"/>
            <a:ext cx="59766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260648"/>
            <a:ext cx="28083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Тетрадь -справочник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5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273" t="25391" r="15133" b="7673"/>
          <a:stretch/>
        </p:blipFill>
        <p:spPr>
          <a:xfrm>
            <a:off x="827584" y="620687"/>
            <a:ext cx="7080080" cy="559820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835696" y="764704"/>
            <a:ext cx="5184576" cy="576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81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668" t="30313" r="23436" b="26376"/>
          <a:stretch/>
        </p:blipFill>
        <p:spPr>
          <a:xfrm>
            <a:off x="179512" y="188640"/>
            <a:ext cx="7272809" cy="3168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115" t="29329" r="27862" b="24407"/>
          <a:stretch/>
        </p:blipFill>
        <p:spPr>
          <a:xfrm>
            <a:off x="2123728" y="3473624"/>
            <a:ext cx="676875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1" y="578418"/>
            <a:ext cx="7965102" cy="2835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1886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Неравенства и их системы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446573"/>
            <a:ext cx="7029581" cy="324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0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290" t="24406" r="10153" b="51969"/>
          <a:stretch/>
        </p:blipFill>
        <p:spPr>
          <a:xfrm>
            <a:off x="188680" y="116632"/>
            <a:ext cx="7488833" cy="1728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290" t="26375" r="11814" b="56891"/>
          <a:stretch/>
        </p:blipFill>
        <p:spPr>
          <a:xfrm>
            <a:off x="1547664" y="2132714"/>
            <a:ext cx="7272809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2845" t="23422" r="12365" b="35235"/>
          <a:stretch/>
        </p:blipFill>
        <p:spPr>
          <a:xfrm>
            <a:off x="368699" y="3627093"/>
            <a:ext cx="7128793" cy="302433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547664" y="476672"/>
            <a:ext cx="56166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68699" y="764704"/>
            <a:ext cx="47073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63688" y="2492896"/>
            <a:ext cx="6840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39552" y="3861048"/>
            <a:ext cx="66247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39552" y="4077072"/>
            <a:ext cx="2520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5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07" t="19913" r="15877" b="39954"/>
          <a:stretch/>
        </p:blipFill>
        <p:spPr>
          <a:xfrm>
            <a:off x="196100" y="-18094"/>
            <a:ext cx="4666203" cy="1718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125" t="31672" r="18793" b="28344"/>
          <a:stretch/>
        </p:blipFill>
        <p:spPr>
          <a:xfrm>
            <a:off x="179512" y="1276727"/>
            <a:ext cx="5877038" cy="29249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577992">
            <a:off x="5273397" y="433370"/>
            <a:ext cx="3822592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800" dirty="0"/>
              <a:t>Сайт   </a:t>
            </a:r>
          </a:p>
          <a:p>
            <a:r>
              <a:rPr lang="en-US" sz="2800" dirty="0"/>
              <a:t>https://uchi.ru/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7093" y="100334"/>
            <a:ext cx="1728192" cy="81008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097" y="4201671"/>
            <a:ext cx="6226383" cy="253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580" t="19485" r="15134" b="14563"/>
          <a:stretch/>
        </p:blipFill>
        <p:spPr>
          <a:xfrm>
            <a:off x="2987824" y="116632"/>
            <a:ext cx="5760640" cy="30390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730" t="13781" r="20859" b="12392"/>
          <a:stretch/>
        </p:blipFill>
        <p:spPr>
          <a:xfrm>
            <a:off x="251520" y="3356992"/>
            <a:ext cx="6048672" cy="34083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339641">
            <a:off x="177697" y="690888"/>
            <a:ext cx="252028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/>
              <a:t>Сайт   </a:t>
            </a:r>
          </a:p>
          <a:p>
            <a:r>
              <a:rPr lang="en-US" dirty="0"/>
              <a:t>https://uchi.ru/</a:t>
            </a:r>
          </a:p>
        </p:txBody>
      </p:sp>
    </p:spTree>
    <p:extLst>
      <p:ext uri="{BB962C8B-B14F-4D97-AF65-F5344CB8AC3E}">
        <p14:creationId xmlns:p14="http://schemas.microsoft.com/office/powerpoint/2010/main" val="1815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363" t="12594" r="12367" b="5704"/>
          <a:stretch/>
        </p:blipFill>
        <p:spPr>
          <a:xfrm>
            <a:off x="179512" y="1124744"/>
            <a:ext cx="8712968" cy="5328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260648"/>
            <a:ext cx="59766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электронная школа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5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5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20614" r="13447" b="6250"/>
          <a:stretch/>
        </p:blipFill>
        <p:spPr bwMode="auto">
          <a:xfrm>
            <a:off x="467544" y="711860"/>
            <a:ext cx="4320480" cy="20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t="21769" r="8191" b="7256"/>
          <a:stretch/>
        </p:blipFill>
        <p:spPr bwMode="auto">
          <a:xfrm>
            <a:off x="467544" y="2884610"/>
            <a:ext cx="8261780" cy="36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65529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 и задачи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8256" y="127084"/>
            <a:ext cx="19357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Ученику</a:t>
            </a:r>
          </a:p>
        </p:txBody>
      </p:sp>
    </p:spTree>
    <p:extLst>
      <p:ext uri="{BB962C8B-B14F-4D97-AF65-F5344CB8AC3E}">
        <p14:creationId xmlns:p14="http://schemas.microsoft.com/office/powerpoint/2010/main" val="8474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30482" r="18379" b="21491"/>
          <a:stretch/>
        </p:blipFill>
        <p:spPr bwMode="auto">
          <a:xfrm>
            <a:off x="1074152" y="906979"/>
            <a:ext cx="5688632" cy="24500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Проверочные работы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22369" r="7529" b="11623"/>
          <a:stretch/>
        </p:blipFill>
        <p:spPr bwMode="auto">
          <a:xfrm>
            <a:off x="179512" y="3356992"/>
            <a:ext cx="4067944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21122" r="8730" b="19448"/>
          <a:stretch/>
        </p:blipFill>
        <p:spPr bwMode="auto">
          <a:xfrm>
            <a:off x="4354350" y="3356992"/>
            <a:ext cx="4506453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8264" y="260648"/>
            <a:ext cx="19357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Ученику</a:t>
            </a:r>
          </a:p>
        </p:txBody>
      </p:sp>
    </p:spTree>
    <p:extLst>
      <p:ext uri="{BB962C8B-B14F-4D97-AF65-F5344CB8AC3E}">
        <p14:creationId xmlns:p14="http://schemas.microsoft.com/office/powerpoint/2010/main" val="12955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2148" r="9256" b="6250"/>
          <a:stretch/>
        </p:blipFill>
        <p:spPr bwMode="auto">
          <a:xfrm>
            <a:off x="395536" y="1124744"/>
            <a:ext cx="4397808" cy="2520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16632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Упражнения  и задачи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33553" r="6868" b="16009"/>
          <a:stretch/>
        </p:blipFill>
        <p:spPr bwMode="auto">
          <a:xfrm>
            <a:off x="323528" y="3861048"/>
            <a:ext cx="4536504" cy="20162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8264" y="260648"/>
            <a:ext cx="19357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Ученику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t="33553" r="18132" b="15351"/>
          <a:stretch/>
        </p:blipFill>
        <p:spPr bwMode="auto">
          <a:xfrm>
            <a:off x="4572000" y="5013176"/>
            <a:ext cx="3866799" cy="16561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20921" r="11407" b="36282"/>
          <a:stretch/>
        </p:blipFill>
        <p:spPr bwMode="auto">
          <a:xfrm>
            <a:off x="4860032" y="1412776"/>
            <a:ext cx="4009290" cy="15841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t="34911" r="15728" b="36989"/>
          <a:stretch/>
        </p:blipFill>
        <p:spPr bwMode="auto">
          <a:xfrm>
            <a:off x="5004048" y="3356992"/>
            <a:ext cx="3901787" cy="11521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7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8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759" y="980783"/>
            <a:ext cx="8820531" cy="5616575"/>
          </a:xfrm>
          <a:prstGeom prst="rect">
            <a:avLst/>
          </a:prstGeom>
          <a:noFill/>
          <a:extLst/>
        </p:spPr>
      </p:pic>
      <p:sp>
        <p:nvSpPr>
          <p:cNvPr id="3" name="Rectangle 388"/>
          <p:cNvSpPr/>
          <p:nvPr/>
        </p:nvSpPr>
        <p:spPr>
          <a:xfrm>
            <a:off x="476402" y="282648"/>
            <a:ext cx="4563795" cy="4053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2" b="1" i="0" spc="0" baseline="0" dirty="0">
                <a:solidFill>
                  <a:srgbClr val="56C7AA"/>
                </a:solidFill>
                <a:latin typeface="Times New Roman"/>
                <a:hlinkClick r:id="rId3"/>
              </a:rPr>
              <a:t>https://</a:t>
            </a:r>
            <a:r>
              <a:rPr lang="en-US" sz="2402" b="1" i="0" spc="-14" baseline="0" dirty="0">
                <a:solidFill>
                  <a:srgbClr val="56C7AA"/>
                </a:solidFill>
                <a:latin typeface="Times New Roman"/>
                <a:hlinkClick r:id="rId3"/>
              </a:rPr>
              <a:t>w</a:t>
            </a:r>
            <a:r>
              <a:rPr lang="en-US" sz="2402" b="1" i="0" spc="-19" baseline="0" dirty="0">
                <a:solidFill>
                  <a:srgbClr val="56C7AA"/>
                </a:solidFill>
                <a:latin typeface="Times New Roman"/>
                <a:hlinkClick r:id="rId3"/>
              </a:rPr>
              <a:t>w</a:t>
            </a:r>
            <a:r>
              <a:rPr lang="en-US" sz="2402" b="1" i="0" spc="-151" baseline="0" dirty="0">
                <a:solidFill>
                  <a:srgbClr val="56C7AA"/>
                </a:solidFill>
                <a:latin typeface="Times New Roman"/>
                <a:hlinkClick r:id="rId3"/>
              </a:rPr>
              <a:t>w</a:t>
            </a:r>
            <a:r>
              <a:rPr lang="en-US" sz="2402" b="1" i="0" spc="0" baseline="0" dirty="0">
                <a:solidFill>
                  <a:srgbClr val="56C7AA"/>
                </a:solidFill>
                <a:latin typeface="Times New Roman"/>
                <a:hlinkClick r:id="rId3"/>
              </a:rPr>
              <a:t>.uchportal.ru/load/275</a:t>
            </a:r>
            <a:r>
              <a:rPr lang="en-US" sz="2402" b="0" i="0" spc="0" baseline="0" dirty="0">
                <a:latin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346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" r="25761" b="13871"/>
          <a:stretch/>
        </p:blipFill>
        <p:spPr bwMode="auto">
          <a:xfrm>
            <a:off x="395536" y="188640"/>
            <a:ext cx="8352928" cy="617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9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66284" cy="59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0232" y="1052736"/>
            <a:ext cx="172819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2022 году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7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21100"/>
            <a:ext cx="7200800" cy="575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7560840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https://kopilkaurokov.ru/matematika/testi/matiematika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3068960"/>
            <a:ext cx="3024336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940152" y="2500782"/>
            <a:ext cx="280831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Пробный экзамен по математике (ГВЭ)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009764" y="2887199"/>
            <a:ext cx="936104" cy="3240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64088" y="4221088"/>
            <a:ext cx="2952328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вариантов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8" idx="1"/>
          </p:cNvCxnSpPr>
          <p:nvPr/>
        </p:nvCxnSpPr>
        <p:spPr>
          <a:xfrm flipH="1" flipV="1">
            <a:off x="4067944" y="3501009"/>
            <a:ext cx="1296144" cy="10432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5004048" y="2060848"/>
            <a:ext cx="936104" cy="50231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6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2882" t="13578" r="13473" b="8657"/>
          <a:stretch/>
        </p:blipFill>
        <p:spPr>
          <a:xfrm>
            <a:off x="359530" y="587869"/>
            <a:ext cx="8280921" cy="56886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39551" y="548680"/>
            <a:ext cx="3960440" cy="936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860032" y="175816"/>
            <a:ext cx="309924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https://math9-gve.sdamgia.ru/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1" y="3933056"/>
            <a:ext cx="3672409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1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542" t="11610" r="11259" b="18501"/>
          <a:stretch/>
        </p:blipFill>
        <p:spPr>
          <a:xfrm>
            <a:off x="755576" y="1412776"/>
            <a:ext cx="7903132" cy="4837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027" t="12594" r="15134" b="73625"/>
          <a:stretch/>
        </p:blipFill>
        <p:spPr>
          <a:xfrm>
            <a:off x="0" y="188640"/>
            <a:ext cx="8964488" cy="100811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755576" y="2636912"/>
            <a:ext cx="2304256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5733256"/>
            <a:ext cx="1800200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0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" y="4653136"/>
            <a:ext cx="8890005" cy="16557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" y="2852936"/>
            <a:ext cx="8858256" cy="13686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6" y="952606"/>
            <a:ext cx="8669742" cy="13523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188640"/>
            <a:ext cx="5688632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Задания по классической  вероятности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8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328" t="31296" r="10154" b="19485"/>
          <a:stretch/>
        </p:blipFill>
        <p:spPr>
          <a:xfrm>
            <a:off x="1187624" y="1958312"/>
            <a:ext cx="7848872" cy="2509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45" t="14564" r="39485" b="43109"/>
          <a:stretch/>
        </p:blipFill>
        <p:spPr>
          <a:xfrm>
            <a:off x="27951" y="-1"/>
            <a:ext cx="7503721" cy="1844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3435" t="39173" r="11260" b="18500"/>
          <a:stretch/>
        </p:blipFill>
        <p:spPr>
          <a:xfrm>
            <a:off x="0" y="4581128"/>
            <a:ext cx="8496945" cy="22768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620688"/>
            <a:ext cx="6480720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83768" y="1356032"/>
            <a:ext cx="2016224" cy="5455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36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367" name="Picture 36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92700"/>
            <a:ext cx="9144000" cy="1765300"/>
          </a:xfrm>
          <a:prstGeom prst="rect">
            <a:avLst/>
          </a:prstGeom>
          <a:noFill/>
          <a:extLst/>
        </p:spPr>
      </p:pic>
      <p:pic>
        <p:nvPicPr>
          <p:cNvPr id="368" name="Picture 36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18100"/>
          </a:xfrm>
          <a:prstGeom prst="rect">
            <a:avLst/>
          </a:prstGeom>
          <a:noFill/>
          <a:extLst/>
        </p:spPr>
      </p:pic>
      <p:pic>
        <p:nvPicPr>
          <p:cNvPr id="369" name="Picture 36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55606"/>
            <a:ext cx="9144000" cy="2311400"/>
          </a:xfrm>
          <a:prstGeom prst="rect">
            <a:avLst/>
          </a:prstGeom>
          <a:noFill/>
          <a:extLst/>
        </p:spPr>
      </p:pic>
      <p:pic>
        <p:nvPicPr>
          <p:cNvPr id="370" name="Picture 37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7500"/>
            <a:ext cx="9144000" cy="5130800"/>
          </a:xfrm>
          <a:prstGeom prst="rect">
            <a:avLst/>
          </a:prstGeom>
          <a:noFill/>
          <a:extLst/>
        </p:spPr>
      </p:pic>
      <p:pic>
        <p:nvPicPr>
          <p:cNvPr id="371" name="Picture 37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293"/>
            <a:ext cx="8244458" cy="4314825"/>
          </a:xfrm>
          <a:prstGeom prst="rect">
            <a:avLst/>
          </a:prstGeom>
          <a:noFill/>
          <a:extLst/>
        </p:spPr>
      </p:pic>
      <p:pic>
        <p:nvPicPr>
          <p:cNvPr id="372" name="Picture 37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055" y="3430301"/>
            <a:ext cx="8064881" cy="2736342"/>
          </a:xfrm>
          <a:prstGeom prst="rect">
            <a:avLst/>
          </a:prstGeom>
          <a:noFill/>
          <a:extLst/>
        </p:spPr>
      </p:pic>
      <p:sp>
        <p:nvSpPr>
          <p:cNvPr id="373" name="Freeform 373"/>
          <p:cNvSpPr/>
          <p:nvPr/>
        </p:nvSpPr>
        <p:spPr>
          <a:xfrm>
            <a:off x="179514" y="6165307"/>
            <a:ext cx="8855964" cy="646328"/>
          </a:xfrm>
          <a:custGeom>
            <a:avLst/>
            <a:gdLst/>
            <a:ahLst/>
            <a:cxnLst/>
            <a:rect l="0" t="0" r="0" b="0"/>
            <a:pathLst>
              <a:path w="8855964" h="646328">
                <a:moveTo>
                  <a:pt x="0" y="646328"/>
                </a:moveTo>
                <a:lnTo>
                  <a:pt x="8855964" y="646328"/>
                </a:lnTo>
                <a:lnTo>
                  <a:pt x="8855964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" name="Freeform 374"/>
          <p:cNvSpPr/>
          <p:nvPr/>
        </p:nvSpPr>
        <p:spPr>
          <a:xfrm>
            <a:off x="179514" y="6165307"/>
            <a:ext cx="8855964" cy="646328"/>
          </a:xfrm>
          <a:custGeom>
            <a:avLst/>
            <a:gdLst/>
            <a:ahLst/>
            <a:cxnLst/>
            <a:rect l="0" t="0" r="0" b="0"/>
            <a:pathLst>
              <a:path w="8855964" h="646328">
                <a:moveTo>
                  <a:pt x="0" y="646328"/>
                </a:moveTo>
                <a:lnTo>
                  <a:pt x="8855964" y="646328"/>
                </a:lnTo>
                <a:lnTo>
                  <a:pt x="8855964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noFill/>
          <a:ln w="9525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" name="Rectangle 375"/>
          <p:cNvSpPr/>
          <p:nvPr/>
        </p:nvSpPr>
        <p:spPr>
          <a:xfrm>
            <a:off x="270967" y="6167979"/>
            <a:ext cx="8418322" cy="58814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Trebuchet MS,Bold"/>
                <a:hlinkClick r:id="rId9"/>
              </a:rPr>
              <a:t>https://rosuchebnik.ru/metodiches</a:t>
            </a:r>
            <a:r>
              <a:rPr lang="en-US" sz="1800" b="1" i="0" spc="-61" baseline="0" dirty="0">
                <a:latin typeface="Trebuchet MS,Bold"/>
                <a:hlinkClick r:id="rId9"/>
              </a:rPr>
              <a:t>k</a:t>
            </a:r>
            <a:r>
              <a:rPr lang="en-US" sz="1800" b="1" i="0" spc="0" baseline="0" dirty="0">
                <a:latin typeface="Trebuchet MS,Bold"/>
                <a:hlinkClick r:id=""/>
              </a:rPr>
              <a:t>aja-pomosch/materialy/type-onlayn-uroki-</a:t>
            </a:r>
          </a:p>
          <a:p>
            <a:pPr marL="0">
              <a:lnSpc>
                <a:spcPts val="2160"/>
              </a:lnSpc>
            </a:pPr>
            <a:r>
              <a:rPr lang="en-US" sz="1800" b="1" i="0" spc="0" baseline="0" dirty="0">
                <a:latin typeface="Trebuchet MS,Bold"/>
                <a:hlinkClick r:id=""/>
              </a:rPr>
              <a:t>or-vebinar/?INCLUSION=Y</a:t>
            </a:r>
            <a:r>
              <a:rPr lang="en-US" sz="1800" b="1" i="0" spc="0" baseline="0" dirty="0">
                <a:latin typeface="Trebuchet MS,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63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60648"/>
            <a:ext cx="734481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для подготовки к экзамену!!!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39293"/>
            <a:ext cx="2016224" cy="3009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512" y="3304717"/>
            <a:ext cx="2232248" cy="3410148"/>
          </a:xfrm>
          <a:prstGeom prst="rect">
            <a:avLst/>
          </a:prstGeom>
        </p:spPr>
      </p:pic>
      <p:pic>
        <p:nvPicPr>
          <p:cNvPr id="1026" name="Picture 2" descr="C:\Users\Un1t\Pictures\2017-11-28\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207424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n1t\Pictures\2017-11-28\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27" y="3334434"/>
            <a:ext cx="2192954" cy="343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75856" y="1052736"/>
            <a:ext cx="321184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https://www.ozon.ru/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1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1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568952" cy="595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2240" y="1052736"/>
            <a:ext cx="201622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2022 году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58" t="13578" r="16794" b="8657"/>
          <a:stretch/>
        </p:blipFill>
        <p:spPr>
          <a:xfrm>
            <a:off x="26126" y="476672"/>
            <a:ext cx="9117874" cy="580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24" t="12973" r="25616" b="23012"/>
          <a:stretch/>
        </p:blipFill>
        <p:spPr>
          <a:xfrm>
            <a:off x="251520" y="260648"/>
            <a:ext cx="8640960" cy="6148610"/>
          </a:xfrm>
          <a:prstGeom prst="rect">
            <a:avLst/>
          </a:prstGeom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493307" y="1556792"/>
            <a:ext cx="777200" cy="576064"/>
          </a:xfrm>
          <a:prstGeom prst="roundRect">
            <a:avLst/>
          </a:prstGeom>
          <a:noFill/>
          <a:ln w="1143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94886" y="5655345"/>
            <a:ext cx="1944216" cy="792088"/>
          </a:xfrm>
          <a:prstGeom prst="roundRect">
            <a:avLst/>
          </a:prstGeom>
          <a:noFill/>
          <a:ln w="1143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3839102" y="1593850"/>
            <a:ext cx="1380970" cy="4815408"/>
          </a:xfrm>
          <a:prstGeom prst="curvedLef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04707" y="3160628"/>
            <a:ext cx="777200" cy="448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524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066" t="16533" r="37824" b="17515"/>
          <a:stretch/>
        </p:blipFill>
        <p:spPr>
          <a:xfrm>
            <a:off x="-24382" y="188640"/>
            <a:ext cx="9060877" cy="64807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5589240"/>
            <a:ext cx="5976664" cy="9361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708920"/>
            <a:ext cx="5040560" cy="100811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3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548" r="30631" b="12594"/>
          <a:stretch/>
        </p:blipFill>
        <p:spPr>
          <a:xfrm>
            <a:off x="21135" y="0"/>
            <a:ext cx="6446094" cy="3691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386" t="49016" r="12920" b="4719"/>
          <a:stretch/>
        </p:blipFill>
        <p:spPr>
          <a:xfrm>
            <a:off x="3779912" y="3473624"/>
            <a:ext cx="5364088" cy="338437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461956" y="4509120"/>
            <a:ext cx="1368152" cy="93610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212976"/>
            <a:ext cx="1512168" cy="4783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4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</TotalTime>
  <Words>175</Words>
  <Application>Microsoft Office PowerPoint</Application>
  <PresentationFormat>Экран (4:3)</PresentationFormat>
  <Paragraphs>55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Times New Roman</vt:lpstr>
      <vt:lpstr>Trebuchet MS,Bold</vt:lpstr>
      <vt:lpstr>1_Тема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 «Подготовка к ГВЭ – 2018»</dc:title>
  <dc:creator>Оленька привет</dc:creator>
  <cp:lastModifiedBy>Оля</cp:lastModifiedBy>
  <cp:revision>96</cp:revision>
  <dcterms:created xsi:type="dcterms:W3CDTF">2017-11-21T15:59:11Z</dcterms:created>
  <dcterms:modified xsi:type="dcterms:W3CDTF">2021-12-02T17:19:54Z</dcterms:modified>
</cp:coreProperties>
</file>