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8" r:id="rId4"/>
    <p:sldId id="275" r:id="rId5"/>
    <p:sldId id="27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417"/>
    <a:srgbClr val="DDD93B"/>
    <a:srgbClr val="E2DF58"/>
    <a:srgbClr val="E6E6E6"/>
    <a:srgbClr val="F2F1B4"/>
    <a:srgbClr val="272607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9F07B-D049-4FD4-ABB7-4ED5BB3BC6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B9EF9-87F4-422F-8D1F-147C51527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9CE98-2F47-45BE-9F78-4DEB7D7674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B2EAC-8055-4B30-AEB3-763CB899F2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1CF1B-C031-458D-A10C-904AFE2B08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91995-F3DC-40A6-A258-31CF4DE8B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86816-8EBA-4EE3-895A-8A56E84B1D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2C513-18AA-446F-AA6D-8CDCC26068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81DE-2134-4348-9ACC-E9FED16CC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207D7-7667-4129-831F-B2CA600564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B859-F115-4FC5-B1A6-619B9B1ACC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D88F34-77A6-4324-B6C0-D02B4C8DE7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0"/>
            <a:ext cx="9144000" cy="2852738"/>
          </a:xfrm>
          <a:prstGeom prst="rect">
            <a:avLst/>
          </a:prstGeom>
          <a:gradFill rotWithShape="1">
            <a:gsLst>
              <a:gs pos="0">
                <a:srgbClr val="2A4C49"/>
              </a:gs>
              <a:gs pos="100000">
                <a:srgbClr val="5CA4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 dirty="0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195513" y="2276475"/>
            <a:ext cx="4824412" cy="1439863"/>
          </a:xfrm>
          <a:prstGeom prst="ellipse">
            <a:avLst/>
          </a:prstGeom>
          <a:gradFill rotWithShape="1">
            <a:gsLst>
              <a:gs pos="0">
                <a:srgbClr val="49837D"/>
              </a:gs>
              <a:gs pos="50000">
                <a:schemeClr val="bg1">
                  <a:alpha val="14999"/>
                </a:schemeClr>
              </a:gs>
              <a:gs pos="100000">
                <a:srgbClr val="49837D"/>
              </a:gs>
            </a:gsLst>
            <a:lin ang="5400000" scaled="1"/>
          </a:gradFill>
          <a:ln w="9525">
            <a:solidFill>
              <a:srgbClr val="457B7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2852738"/>
            <a:ext cx="9144000" cy="4005262"/>
          </a:xfrm>
          <a:prstGeom prst="rect">
            <a:avLst/>
          </a:prstGeom>
          <a:gradFill rotWithShape="1">
            <a:gsLst>
              <a:gs pos="0">
                <a:srgbClr val="E1FDFF"/>
              </a:gs>
              <a:gs pos="50000">
                <a:schemeClr val="accent1"/>
              </a:gs>
              <a:gs pos="100000">
                <a:srgbClr val="E1FD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428596" y="214290"/>
            <a:ext cx="8358246" cy="20002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0"/>
              </a:avLst>
            </a:prstTxWarp>
          </a:bodyPr>
          <a:lstStyle/>
          <a:p>
            <a:pPr algn="ctr"/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Причастие. </a:t>
            </a:r>
          </a:p>
          <a:p>
            <a:pPr algn="ctr"/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Морфологические признаки. </a:t>
            </a:r>
          </a:p>
          <a:p>
            <a:pPr algn="ctr"/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Стилистическая роль.</a:t>
            </a:r>
            <a:endParaRPr lang="ru-RU" sz="3600" kern="1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1476375" y="3213100"/>
            <a:ext cx="6191250" cy="3311525"/>
          </a:xfrm>
          <a:prstGeom prst="rect">
            <a:avLst/>
          </a:prstGeom>
          <a:gradFill rotWithShape="1">
            <a:gsLst>
              <a:gs pos="0">
                <a:srgbClr val="ECF7F8"/>
              </a:gs>
              <a:gs pos="100000">
                <a:srgbClr val="ABCED5"/>
              </a:gs>
            </a:gsLst>
            <a:lin ang="5400000" scaled="1"/>
          </a:gradFill>
          <a:ln w="9525">
            <a:solidFill>
              <a:srgbClr val="ABCED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385" name="Picture 1" descr="F:\_1_~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357562"/>
            <a:ext cx="3077583" cy="3058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2A4C49"/>
              </a:gs>
              <a:gs pos="100000">
                <a:srgbClr val="5CA4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051050" y="476250"/>
            <a:ext cx="4824413" cy="720725"/>
          </a:xfrm>
          <a:prstGeom prst="ellipse">
            <a:avLst/>
          </a:prstGeom>
          <a:gradFill rotWithShape="1">
            <a:gsLst>
              <a:gs pos="0">
                <a:srgbClr val="49837D"/>
              </a:gs>
              <a:gs pos="50000">
                <a:schemeClr val="bg1">
                  <a:alpha val="14999"/>
                </a:schemeClr>
              </a:gs>
              <a:gs pos="100000">
                <a:srgbClr val="49837D"/>
              </a:gs>
            </a:gsLst>
            <a:lin ang="5400000" scaled="1"/>
          </a:gradFill>
          <a:ln w="9525">
            <a:solidFill>
              <a:srgbClr val="457B7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gradFill rotWithShape="1">
            <a:gsLst>
              <a:gs pos="0">
                <a:srgbClr val="E1FDFF"/>
              </a:gs>
              <a:gs pos="50000">
                <a:schemeClr val="accent1"/>
              </a:gs>
              <a:gs pos="100000">
                <a:srgbClr val="E1FD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0825" y="981075"/>
            <a:ext cx="8642350" cy="5616575"/>
          </a:xfrm>
          <a:prstGeom prst="rect">
            <a:avLst/>
          </a:prstGeom>
          <a:solidFill>
            <a:schemeClr val="bg1"/>
          </a:solidFill>
          <a:ln w="9525">
            <a:solidFill>
              <a:srgbClr val="ABCED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1428736"/>
            <a:ext cx="47149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Причастие – это «часть речи, причастная к глаголу, в образе прилагательного» </a:t>
            </a:r>
          </a:p>
          <a:p>
            <a:pPr algn="r"/>
            <a:r>
              <a:rPr lang="ru-RU" sz="2800" dirty="0"/>
              <a:t>В.И.Даль </a:t>
            </a:r>
          </a:p>
        </p:txBody>
      </p:sp>
      <p:pic>
        <p:nvPicPr>
          <p:cNvPr id="11270" name="Picture 6" descr="Картинка 59 из 1045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214422"/>
            <a:ext cx="3362325" cy="3810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8596" y="5572140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Раскройте суть данного высказывания </a:t>
            </a:r>
          </a:p>
          <a:p>
            <a:pPr algn="ctr"/>
            <a:r>
              <a:rPr lang="ru-RU" sz="2800" dirty="0"/>
              <a:t>с помощью кластера.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2A4C49"/>
              </a:gs>
              <a:gs pos="100000">
                <a:srgbClr val="5CA4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051050" y="476250"/>
            <a:ext cx="4824413" cy="720725"/>
          </a:xfrm>
          <a:prstGeom prst="ellipse">
            <a:avLst/>
          </a:prstGeom>
          <a:gradFill rotWithShape="1">
            <a:gsLst>
              <a:gs pos="0">
                <a:srgbClr val="49837D"/>
              </a:gs>
              <a:gs pos="50000">
                <a:schemeClr val="bg1">
                  <a:alpha val="14999"/>
                </a:schemeClr>
              </a:gs>
              <a:gs pos="100000">
                <a:srgbClr val="49837D"/>
              </a:gs>
            </a:gsLst>
            <a:lin ang="5400000" scaled="1"/>
          </a:gradFill>
          <a:ln w="9525">
            <a:solidFill>
              <a:srgbClr val="457B7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0825" y="981075"/>
            <a:ext cx="8640000" cy="5616575"/>
          </a:xfrm>
          <a:prstGeom prst="rect">
            <a:avLst/>
          </a:prstGeom>
          <a:gradFill rotWithShape="1">
            <a:gsLst>
              <a:gs pos="0">
                <a:srgbClr val="ECF7F8"/>
              </a:gs>
              <a:gs pos="100000">
                <a:srgbClr val="ABCED5"/>
              </a:gs>
            </a:gsLst>
            <a:lin ang="5400000" scaled="1"/>
          </a:gradFill>
          <a:ln w="9525">
            <a:solidFill>
              <a:srgbClr val="ABCED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642910" y="150813"/>
            <a:ext cx="1928826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BFFFF"/>
                </a:solidFill>
                <a:latin typeface="Arial Black"/>
              </a:rPr>
              <a:t>Кластер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87824" y="1196975"/>
            <a:ext cx="2880320" cy="8638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134076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Причастие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539552" y="2713566"/>
            <a:ext cx="2448000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68416" y="2719812"/>
            <a:ext cx="2448000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920298"/>
            <a:ext cx="2272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Прилагательное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84392" y="2910966"/>
            <a:ext cx="2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Глагол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149080"/>
            <a:ext cx="10080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149080"/>
            <a:ext cx="10080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4149128"/>
            <a:ext cx="1008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88336" y="4149080"/>
            <a:ext cx="10080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63256" y="4149080"/>
            <a:ext cx="19440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4149080"/>
            <a:ext cx="10080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7504" y="4149080"/>
            <a:ext cx="100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род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9520" y="4149080"/>
            <a:ext cx="100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число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1760" y="4149080"/>
            <a:ext cx="100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падеж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3256" y="4149128"/>
            <a:ext cx="1944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возвратность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88416" y="4149080"/>
            <a:ext cx="100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время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42132" y="4138203"/>
            <a:ext cx="1008000" cy="43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вид</a:t>
            </a:r>
          </a:p>
        </p:txBody>
      </p:sp>
      <p:sp>
        <p:nvSpPr>
          <p:cNvPr id="21" name="Овал 20"/>
          <p:cNvSpPr/>
          <p:nvPr/>
        </p:nvSpPr>
        <p:spPr>
          <a:xfrm>
            <a:off x="5364088" y="5047367"/>
            <a:ext cx="1584000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297425" y="5085184"/>
            <a:ext cx="1584000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508104" y="5060447"/>
            <a:ext cx="1368152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Настоящее время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52472" y="5076473"/>
            <a:ext cx="1368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Прошедшее время</a:t>
            </a:r>
          </a:p>
        </p:txBody>
      </p:sp>
      <p:sp>
        <p:nvSpPr>
          <p:cNvPr id="32" name="Стрелка углом 31"/>
          <p:cNvSpPr/>
          <p:nvPr/>
        </p:nvSpPr>
        <p:spPr>
          <a:xfrm rot="16200000" flipH="1">
            <a:off x="1774198" y="1462036"/>
            <a:ext cx="1034536" cy="1368285"/>
          </a:xfrm>
          <a:prstGeom prst="bentArrow">
            <a:avLst>
              <a:gd name="adj1" fmla="val 10471"/>
              <a:gd name="adj2" fmla="val 11681"/>
              <a:gd name="adj3" fmla="val 50000"/>
              <a:gd name="adj4" fmla="val 425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 углом 26"/>
          <p:cNvSpPr/>
          <p:nvPr/>
        </p:nvSpPr>
        <p:spPr>
          <a:xfrm rot="5400000">
            <a:off x="6034885" y="1435503"/>
            <a:ext cx="1034536" cy="1368285"/>
          </a:xfrm>
          <a:prstGeom prst="bentArrow">
            <a:avLst>
              <a:gd name="adj1" fmla="val 10471"/>
              <a:gd name="adj2" fmla="val 11681"/>
              <a:gd name="adj3" fmla="val 50000"/>
              <a:gd name="adj4" fmla="val 425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stCxn id="4" idx="3"/>
            <a:endCxn id="10" idx="0"/>
          </p:cNvCxnSpPr>
          <p:nvPr/>
        </p:nvCxnSpPr>
        <p:spPr>
          <a:xfrm flipH="1">
            <a:off x="611504" y="3389655"/>
            <a:ext cx="286549" cy="7594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4"/>
            <a:endCxn id="14" idx="0"/>
          </p:cNvCxnSpPr>
          <p:nvPr/>
        </p:nvCxnSpPr>
        <p:spPr>
          <a:xfrm>
            <a:off x="1763552" y="3505654"/>
            <a:ext cx="80" cy="6434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4" idx="5"/>
            <a:endCxn id="12" idx="0"/>
          </p:cNvCxnSpPr>
          <p:nvPr/>
        </p:nvCxnSpPr>
        <p:spPr>
          <a:xfrm>
            <a:off x="2629051" y="3389655"/>
            <a:ext cx="286709" cy="7594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3"/>
            <a:endCxn id="13" idx="0"/>
          </p:cNvCxnSpPr>
          <p:nvPr/>
        </p:nvCxnSpPr>
        <p:spPr>
          <a:xfrm flipH="1">
            <a:off x="5435256" y="3395901"/>
            <a:ext cx="791661" cy="7532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5" idx="4"/>
            <a:endCxn id="19" idx="0"/>
          </p:cNvCxnSpPr>
          <p:nvPr/>
        </p:nvCxnSpPr>
        <p:spPr>
          <a:xfrm>
            <a:off x="7092416" y="3511900"/>
            <a:ext cx="0" cy="6371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5"/>
            <a:endCxn id="20" idx="0"/>
          </p:cNvCxnSpPr>
          <p:nvPr/>
        </p:nvCxnSpPr>
        <p:spPr>
          <a:xfrm>
            <a:off x="7957915" y="3395901"/>
            <a:ext cx="288217" cy="7423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21" idx="0"/>
          </p:cNvCxnSpPr>
          <p:nvPr/>
        </p:nvCxnSpPr>
        <p:spPr>
          <a:xfrm flipH="1">
            <a:off x="6156088" y="4581128"/>
            <a:ext cx="936328" cy="4662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6" idx="2"/>
            <a:endCxn id="23" idx="0"/>
          </p:cNvCxnSpPr>
          <p:nvPr/>
        </p:nvCxnSpPr>
        <p:spPr>
          <a:xfrm>
            <a:off x="7092336" y="4581128"/>
            <a:ext cx="1044136" cy="4953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2A4C49"/>
              </a:gs>
              <a:gs pos="100000">
                <a:srgbClr val="5CA4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051050" y="476250"/>
            <a:ext cx="4824413" cy="720725"/>
          </a:xfrm>
          <a:prstGeom prst="ellipse">
            <a:avLst/>
          </a:prstGeom>
          <a:gradFill rotWithShape="1">
            <a:gsLst>
              <a:gs pos="0">
                <a:srgbClr val="49837D"/>
              </a:gs>
              <a:gs pos="50000">
                <a:schemeClr val="bg1">
                  <a:alpha val="14999"/>
                </a:schemeClr>
              </a:gs>
              <a:gs pos="100000">
                <a:srgbClr val="49837D"/>
              </a:gs>
            </a:gsLst>
            <a:lin ang="5400000" scaled="1"/>
          </a:gradFill>
          <a:ln w="9525">
            <a:solidFill>
              <a:srgbClr val="457B7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gradFill rotWithShape="1">
            <a:gsLst>
              <a:gs pos="0">
                <a:srgbClr val="E1FDFF"/>
              </a:gs>
              <a:gs pos="50000">
                <a:schemeClr val="accent1"/>
              </a:gs>
              <a:gs pos="100000">
                <a:srgbClr val="E1FD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0825" y="981075"/>
            <a:ext cx="8642350" cy="5616575"/>
          </a:xfrm>
          <a:prstGeom prst="rect">
            <a:avLst/>
          </a:prstGeom>
          <a:solidFill>
            <a:schemeClr val="bg1"/>
          </a:solidFill>
          <a:ln w="9525">
            <a:solidFill>
              <a:srgbClr val="ABCED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642910" y="150813"/>
            <a:ext cx="248893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BFFFF"/>
                </a:solidFill>
                <a:latin typeface="Arial Black"/>
              </a:rPr>
              <a:t>Проба сил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825" y="981075"/>
            <a:ext cx="8642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Из предложений 10-11 выпишите причастия.</a:t>
            </a:r>
            <a:br>
              <a:rPr lang="ru-RU" sz="2400" b="1" dirty="0"/>
            </a:br>
            <a:endParaRPr lang="ru-RU" sz="2400" b="1" dirty="0"/>
          </a:p>
          <a:p>
            <a:endParaRPr lang="ru-RU" sz="2400" i="1" dirty="0"/>
          </a:p>
          <a:p>
            <a:endParaRPr lang="ru-RU" sz="2400" i="1" dirty="0"/>
          </a:p>
          <a:p>
            <a:r>
              <a:rPr lang="ru-RU" sz="2400" dirty="0"/>
              <a:t>(10)</a:t>
            </a:r>
            <a:r>
              <a:rPr lang="ru-RU" sz="2400" i="1" dirty="0"/>
              <a:t>Откуда же взялся детский классик Маршак, восхищавший таких больших и очень разных писателей, как М. Горький, В. Маяковский, М. Цветаева, К. Чуковский? </a:t>
            </a:r>
            <a:r>
              <a:rPr lang="ru-RU" sz="2400" dirty="0"/>
              <a:t>(11)</a:t>
            </a:r>
            <a:r>
              <a:rPr lang="ru-RU" sz="2400" i="1" dirty="0"/>
              <a:t>Всемирно известный переводчик, выигрывавший творческие «дуэли» у самых выдающихся мастеров?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rgbClr val="2A4C49"/>
              </a:gs>
              <a:gs pos="100000">
                <a:srgbClr val="5CA49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051050" y="476250"/>
            <a:ext cx="4824413" cy="720725"/>
          </a:xfrm>
          <a:prstGeom prst="ellipse">
            <a:avLst/>
          </a:prstGeom>
          <a:gradFill rotWithShape="1">
            <a:gsLst>
              <a:gs pos="0">
                <a:srgbClr val="49837D"/>
              </a:gs>
              <a:gs pos="50000">
                <a:schemeClr val="bg1">
                  <a:alpha val="14999"/>
                </a:schemeClr>
              </a:gs>
              <a:gs pos="100000">
                <a:srgbClr val="49837D"/>
              </a:gs>
            </a:gsLst>
            <a:lin ang="5400000" scaled="1"/>
          </a:gradFill>
          <a:ln w="9525">
            <a:solidFill>
              <a:srgbClr val="457B7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765175"/>
            <a:ext cx="9144000" cy="6092825"/>
          </a:xfrm>
          <a:prstGeom prst="rect">
            <a:avLst/>
          </a:prstGeom>
          <a:gradFill rotWithShape="1">
            <a:gsLst>
              <a:gs pos="0">
                <a:srgbClr val="E1FDFF"/>
              </a:gs>
              <a:gs pos="50000">
                <a:schemeClr val="accent1"/>
              </a:gs>
              <a:gs pos="100000">
                <a:srgbClr val="E1FD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0825" y="981075"/>
            <a:ext cx="8642350" cy="5616575"/>
          </a:xfrm>
          <a:prstGeom prst="rect">
            <a:avLst/>
          </a:prstGeom>
          <a:solidFill>
            <a:schemeClr val="bg1"/>
          </a:solidFill>
          <a:ln w="9525">
            <a:solidFill>
              <a:srgbClr val="ABCED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642910" y="150813"/>
            <a:ext cx="248893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BFFFF"/>
                </a:solidFill>
                <a:latin typeface="Arial Black"/>
              </a:rPr>
              <a:t>Проба сил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825" y="981075"/>
            <a:ext cx="8642350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/>
              <a:t>4</a:t>
            </a:r>
            <a:r>
              <a:rPr lang="ru-RU" sz="2400" b="1" dirty="0"/>
              <a:t>.</a:t>
            </a:r>
            <a:r>
              <a:rPr lang="ru-RU" sz="2400" dirty="0"/>
              <a:t> </a:t>
            </a:r>
            <a:r>
              <a:rPr lang="ru-RU" sz="2400" b="1" dirty="0"/>
              <a:t>В каком варианте ответа правильно указаны все цифры, на месте которых должны стоять запятые? 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i="1" dirty="0"/>
              <a:t>Вовремя прочитанная </a:t>
            </a:r>
            <a:r>
              <a:rPr lang="ru-RU" sz="2400" dirty="0"/>
              <a:t>(1)</a:t>
            </a:r>
            <a:r>
              <a:rPr lang="ru-RU" sz="2400" i="1" dirty="0"/>
              <a:t>книга</a:t>
            </a:r>
            <a:r>
              <a:rPr lang="ru-RU" sz="2400" dirty="0"/>
              <a:t> (2)</a:t>
            </a:r>
            <a:r>
              <a:rPr lang="ru-RU" sz="2400" i="1" dirty="0"/>
              <a:t>может иногда решить судьбу человека, стать его путеводной звездой, на всю жизнь определить его идеалы. (С. Михалков)</a:t>
            </a:r>
          </a:p>
          <a:p>
            <a:r>
              <a:rPr lang="ru-RU" sz="2400" dirty="0"/>
              <a:t>	</a:t>
            </a:r>
          </a:p>
          <a:p>
            <a:r>
              <a:rPr lang="ru-RU" sz="2400" dirty="0"/>
              <a:t>	1) 1 </a:t>
            </a:r>
          </a:p>
          <a:p>
            <a:r>
              <a:rPr lang="ru-RU" sz="2400" dirty="0"/>
              <a:t>	2) 1, 2</a:t>
            </a:r>
          </a:p>
          <a:p>
            <a:r>
              <a:rPr lang="ru-RU" sz="2400" dirty="0"/>
              <a:t>	3) 2 </a:t>
            </a:r>
          </a:p>
          <a:p>
            <a:r>
              <a:rPr lang="ru-RU" sz="2400" dirty="0"/>
              <a:t>	4) нигде</a:t>
            </a:r>
          </a:p>
          <a:p>
            <a:endParaRPr lang="ru-RU" sz="2400" dirty="0"/>
          </a:p>
          <a:p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834678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185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Arial Black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Certified Windows</cp:lastModifiedBy>
  <cp:revision>268</cp:revision>
  <dcterms:created xsi:type="dcterms:W3CDTF">2008-12-07T11:42:49Z</dcterms:created>
  <dcterms:modified xsi:type="dcterms:W3CDTF">2023-11-09T14:59:58Z</dcterms:modified>
</cp:coreProperties>
</file>