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92" r:id="rId4"/>
    <p:sldId id="315" r:id="rId5"/>
    <p:sldId id="316" r:id="rId6"/>
    <p:sldId id="282" r:id="rId7"/>
    <p:sldId id="299" r:id="rId8"/>
    <p:sldId id="325" r:id="rId9"/>
    <p:sldId id="276" r:id="rId10"/>
    <p:sldId id="319" r:id="rId11"/>
    <p:sldId id="283" r:id="rId12"/>
    <p:sldId id="320" r:id="rId13"/>
    <p:sldId id="324" r:id="rId14"/>
    <p:sldId id="322" r:id="rId15"/>
    <p:sldId id="301" r:id="rId16"/>
    <p:sldId id="303" r:id="rId17"/>
    <p:sldId id="312" r:id="rId18"/>
    <p:sldId id="297" r:id="rId19"/>
    <p:sldId id="323" r:id="rId20"/>
    <p:sldId id="310" r:id="rId21"/>
    <p:sldId id="313" r:id="rId22"/>
    <p:sldId id="32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AFEA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21" autoAdjust="0"/>
    <p:restoredTop sz="94624" autoAdjust="0"/>
  </p:normalViewPr>
  <p:slideViewPr>
    <p:cSldViewPr>
      <p:cViewPr>
        <p:scale>
          <a:sx n="83" d="100"/>
          <a:sy n="83" d="100"/>
        </p:scale>
        <p:origin x="-1421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араллелограмм 8"/>
          <p:cNvSpPr/>
          <p:nvPr userDrawn="1"/>
        </p:nvSpPr>
        <p:spPr>
          <a:xfrm rot="7922373" flipH="1">
            <a:off x="663604" y="6009495"/>
            <a:ext cx="513398" cy="668854"/>
          </a:xfrm>
          <a:prstGeom prst="parallelogram">
            <a:avLst>
              <a:gd name="adj" fmla="val 4205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 userDrawn="1"/>
        </p:nvSpPr>
        <p:spPr>
          <a:xfrm>
            <a:off x="142844" y="5929330"/>
            <a:ext cx="214314" cy="2143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00371432.jpg"/>
          <p:cNvPicPr>
            <a:picLocks noChangeAspect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4286256"/>
            <a:ext cx="2143140" cy="2411678"/>
          </a:xfrm>
          <a:prstGeom prst="rect">
            <a:avLst/>
          </a:prstGeom>
        </p:spPr>
      </p:pic>
      <p:sp>
        <p:nvSpPr>
          <p:cNvPr id="10" name="Капля 9"/>
          <p:cNvSpPr/>
          <p:nvPr userDrawn="1"/>
        </p:nvSpPr>
        <p:spPr>
          <a:xfrm flipH="1" flipV="1">
            <a:off x="1571604" y="214290"/>
            <a:ext cx="7000924" cy="5214998"/>
          </a:xfrm>
          <a:prstGeom prst="teardrop">
            <a:avLst>
              <a:gd name="adj" fmla="val 99058"/>
            </a:avLst>
          </a:prstGeom>
          <a:solidFill>
            <a:srgbClr val="AFEAFF">
              <a:alpha val="66667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1571612"/>
            <a:ext cx="6143668" cy="1470025"/>
          </a:xfrm>
        </p:spPr>
        <p:txBody>
          <a:bodyPr/>
          <a:lstStyle>
            <a:lvl1pP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1" name="Рисунок 10" descr="0_88ac3_cf0015e2_XL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87376">
            <a:off x="7238590" y="430424"/>
            <a:ext cx="1547606" cy="905349"/>
          </a:xfrm>
          <a:prstGeom prst="rect">
            <a:avLst/>
          </a:prstGeom>
        </p:spPr>
      </p:pic>
      <p:pic>
        <p:nvPicPr>
          <p:cNvPr id="12" name="Рисунок 11" descr="81951132_large_1af4a84625dc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651989">
            <a:off x="6286512" y="5214950"/>
            <a:ext cx="1357322" cy="135732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5918" y="3886200"/>
            <a:ext cx="5986482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ransition spd="med"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med"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5E9EFF">
                <a:alpha val="75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142844" y="142852"/>
            <a:ext cx="8786874" cy="6572296"/>
          </a:xfrm>
          <a:prstGeom prst="rect">
            <a:avLst/>
          </a:prstGeom>
          <a:noFill/>
          <a:ln>
            <a:solidFill>
              <a:srgbClr val="92D05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Grass_texture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4500562" y="5577369"/>
            <a:ext cx="4643438" cy="1280631"/>
          </a:xfrm>
          <a:prstGeom prst="rect">
            <a:avLst/>
          </a:prstGeom>
        </p:spPr>
      </p:pic>
      <p:pic>
        <p:nvPicPr>
          <p:cNvPr id="8" name="Рисунок 7" descr="Grass_texture.pn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flipH="1">
            <a:off x="0" y="5572140"/>
            <a:ext cx="4643438" cy="12806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2DC42-713C-4627-B8A6-21D5721F12CF}" type="datetimeFigureOut">
              <a:rPr lang="ru-RU" smtClean="0"/>
              <a:pPr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1E7F4-CAF6-4684-BBD1-0C2E67B7BAFA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 descr="0_88ac3_cf0015e2_XL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877580">
            <a:off x="415176" y="5927021"/>
            <a:ext cx="1071570" cy="626868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heel spokes="3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2500306"/>
            <a:ext cx="7072362" cy="1470025"/>
          </a:xfrm>
        </p:spPr>
        <p:txBody>
          <a:bodyPr>
            <a:noAutofit/>
          </a:bodyPr>
          <a:lstStyle/>
          <a:p>
            <a:r>
              <a:rPr lang="ru-RU" sz="2800" i="1" dirty="0" smtClean="0"/>
              <a:t/>
            </a:r>
            <a:br>
              <a:rPr lang="ru-RU" sz="2800" i="1" dirty="0" smtClean="0"/>
            </a:b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Исследовательский проект: </a:t>
            </a:r>
            <a:r>
              <a:rPr lang="ru-RU" sz="6600" b="1" i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«Удивительная СОЛЬ»</a:t>
            </a:r>
            <a:endParaRPr lang="ru-RU" sz="6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7356" y="500042"/>
            <a:ext cx="5786478" cy="113823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00FF"/>
                </a:solidFill>
                <a:effectLst/>
                <a:latin typeface="Monotype Corsiva" pitchFamily="66" charset="0"/>
              </a:rPr>
              <a:t>МКДОУ «Детский сад «Светлячок» п.Пеледуй» муниципального образования «Ленский район» Республика Саха (Якутия)</a:t>
            </a:r>
            <a:endParaRPr lang="ru-RU" sz="2000" dirty="0">
              <a:solidFill>
                <a:srgbClr val="0000FF"/>
              </a:solidFill>
              <a:effectLst/>
              <a:latin typeface="Monotype Corsiva" pitchFamily="66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643042" y="5857868"/>
            <a:ext cx="5500726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Представил:   </a:t>
            </a:r>
            <a:r>
              <a:rPr lang="ru-RU" altLang="ru-RU" b="1" dirty="0" err="1" smtClean="0">
                <a:solidFill>
                  <a:srgbClr val="0000FF"/>
                </a:solidFill>
                <a:latin typeface="Monotype Corsiva" panose="03010101010201010101" pitchFamily="66" charset="0"/>
              </a:rPr>
              <a:t>Лойк</a:t>
            </a:r>
            <a:r>
              <a:rPr lang="ru-RU" alt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Иван (6 лет)</a:t>
            </a:r>
          </a:p>
          <a:p>
            <a:pPr algn="ctr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ru-RU" altLang="ru-RU" b="1" dirty="0" smtClean="0">
                <a:solidFill>
                  <a:srgbClr val="0000FF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Microsoft YaHei"/>
                <a:cs typeface="Times New Roman" pitchFamily="18" charset="0"/>
              </a:rPr>
              <a:t>Руководитель: Рудых Александра Александровна</a:t>
            </a:r>
          </a:p>
          <a:p>
            <a:pPr algn="ctr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b="1" dirty="0" smtClean="0">
              <a:solidFill>
                <a:srgbClr val="0000FF"/>
              </a:solidFill>
              <a:latin typeface="Monotype Corsiva" panose="03010101010201010101" pitchFamily="66" charset="0"/>
              <a:ea typeface="Microsoft YaHei"/>
              <a:cs typeface="Times New Roman" pitchFamily="18" charset="0"/>
            </a:endParaRPr>
          </a:p>
          <a:p>
            <a:pPr algn="ctr" defTabSz="449263" fontAlgn="base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ru-RU" b="1" dirty="0" smtClean="0">
              <a:solidFill>
                <a:srgbClr val="0000FF"/>
              </a:solidFill>
              <a:latin typeface="Monotype Corsiva" panose="03010101010201010101" pitchFamily="66" charset="0"/>
              <a:ea typeface="Microsoft YaHei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ru-RU" b="1" dirty="0" smtClean="0">
                <a:latin typeface="Monotype Corsiva" panose="03010101010201010101" pitchFamily="66" charset="0"/>
                <a:ea typeface="Microsoft YaHei"/>
                <a:cs typeface="Times New Roman" pitchFamily="18" charset="0"/>
              </a:rPr>
              <a:t>п.Пеледуй 2022г.</a:t>
            </a:r>
          </a:p>
          <a:p>
            <a:pPr algn="ctr">
              <a:spcBef>
                <a:spcPct val="20000"/>
              </a:spcBef>
            </a:pPr>
            <a:endParaRPr lang="ru-RU" b="1" dirty="0" smtClean="0">
              <a:solidFill>
                <a:srgbClr val="0000FF"/>
              </a:solidFill>
              <a:latin typeface="Monotype Corsiva" panose="03010101010201010101" pitchFamily="66" charset="0"/>
              <a:ea typeface="Microsoft YaHei"/>
              <a:cs typeface="Times New Roman" pitchFamily="18" charset="0"/>
            </a:endParaRPr>
          </a:p>
          <a:p>
            <a:pPr algn="ctr">
              <a:spcBef>
                <a:spcPct val="20000"/>
              </a:spcBef>
            </a:pPr>
            <a:endParaRPr lang="ru-RU" b="1" dirty="0">
              <a:solidFill>
                <a:srgbClr val="0000FF"/>
              </a:solidFill>
              <a:latin typeface="Monotype Corsiva" panose="03010101010201010101" pitchFamily="66" charset="0"/>
              <a:ea typeface="Microsoft YaHei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ПРИМЕНЕНИЕ В МЕДИЦИНЕ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Picture 3" descr="D:\соль\0062_kak_poloskat_gorlo_sodo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4310190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6" descr="http://poradumo.pp.ua/uploads/posts/2014-07/yak-postaviti-kompres-na-vuho_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268760"/>
            <a:ext cx="3456384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D:\соль\img_big1297748323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786190"/>
            <a:ext cx="3748976" cy="2157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D:\соль\bab4c6afb3145e0b4468f8ac0971a0e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1" y="3643314"/>
            <a:ext cx="3017656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Соль для животных.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https://im2-tub-ru.yandex.net/i?id=764d9654dcf30f7b4c07bc8a2e0a8c1b&amp;n=33&amp;h=215&amp;w=2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2018" y="404664"/>
            <a:ext cx="3167854" cy="2373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tatic1.gamespot.com/uploads/original/1538/15380028/3131775-1710842497-b5b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95936" y="1571061"/>
            <a:ext cx="4486275" cy="3362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m0-tub-ru.yandex.net/i?id=4fb5a6b4ffbe35dd78400b83bff389f3&amp;n=33&amp;h=215&amp;w=3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2981325" cy="2047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ПРИМЕНЕНИЕ СОЛИ НА УЛИЦЕ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D:\соль\1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00240"/>
            <a:ext cx="3954753" cy="3371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D:\соль\26feac5c83_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142984"/>
            <a:ext cx="388843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D:\соль\922063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6350" y="4743450"/>
            <a:ext cx="71438" cy="49213"/>
          </a:xfrm>
          <a:prstGeom prst="rect">
            <a:avLst/>
          </a:prstGeom>
          <a:noFill/>
        </p:spPr>
      </p:pic>
      <p:pic>
        <p:nvPicPr>
          <p:cNvPr id="5126" name="Picture 6" descr="D:\соль\922063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786190"/>
            <a:ext cx="3456384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Чем соль вредна для организма человека?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G:\соль\deti-migren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2661642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G:\соль\bp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1142984"/>
            <a:ext cx="2386753" cy="2783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G:\соль\85e4edff050c1ce104770ad3d283bf8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4143380"/>
            <a:ext cx="4626461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G:\соль\0ağğrı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643050"/>
            <a:ext cx="3048021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heel spokes="3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1500174"/>
            <a:ext cx="857256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Опыт №1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«Изучение строения соли»</a:t>
            </a:r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F:\соль\IMG_20221128_092946.jpg"/>
          <p:cNvPicPr>
            <a:picLocks noChangeAspect="1" noChangeArrowheads="1"/>
          </p:cNvPicPr>
          <p:nvPr/>
        </p:nvPicPr>
        <p:blipFill>
          <a:blip r:embed="rId2" cstate="print"/>
          <a:srcRect t="5689" b="23198"/>
          <a:stretch>
            <a:fillRect/>
          </a:stretch>
        </p:blipFill>
        <p:spPr bwMode="auto">
          <a:xfrm>
            <a:off x="357158" y="1500174"/>
            <a:ext cx="2071702" cy="3202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F:\соль\IMG_20221128_092429.jpg"/>
          <p:cNvPicPr>
            <a:picLocks noChangeAspect="1" noChangeArrowheads="1"/>
          </p:cNvPicPr>
          <p:nvPr/>
        </p:nvPicPr>
        <p:blipFill>
          <a:blip r:embed="rId3" cstate="print"/>
          <a:srcRect t="16812" b="28625"/>
          <a:stretch>
            <a:fillRect/>
          </a:stretch>
        </p:blipFill>
        <p:spPr bwMode="auto">
          <a:xfrm>
            <a:off x="6429388" y="1571612"/>
            <a:ext cx="2348846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F:\соль\IMG_20221128_092348.jpg"/>
          <p:cNvPicPr>
            <a:picLocks noChangeAspect="1" noChangeArrowheads="1"/>
          </p:cNvPicPr>
          <p:nvPr/>
        </p:nvPicPr>
        <p:blipFill>
          <a:blip r:embed="rId4" cstate="print"/>
          <a:srcRect t="25531" b="36500"/>
          <a:stretch>
            <a:fillRect/>
          </a:stretch>
        </p:blipFill>
        <p:spPr bwMode="auto">
          <a:xfrm>
            <a:off x="2643174" y="2714620"/>
            <a:ext cx="3548483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85852" y="285728"/>
            <a:ext cx="6715172" cy="221457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Опыт №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2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 «Соль хрустит» 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2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sz="3100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F:\соль\IMG_20221128_092957.jpg"/>
          <p:cNvPicPr>
            <a:picLocks noChangeAspect="1" noChangeArrowheads="1"/>
          </p:cNvPicPr>
          <p:nvPr/>
        </p:nvPicPr>
        <p:blipFill>
          <a:blip r:embed="rId2" cstate="print"/>
          <a:srcRect t="13889" b="11111"/>
          <a:stretch>
            <a:fillRect/>
          </a:stretch>
        </p:blipFill>
        <p:spPr bwMode="auto">
          <a:xfrm>
            <a:off x="357158" y="428604"/>
            <a:ext cx="2143140" cy="3494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F:\соль\IMG_20221128_092531.jpg"/>
          <p:cNvPicPr>
            <a:picLocks noChangeAspect="1" noChangeArrowheads="1"/>
          </p:cNvPicPr>
          <p:nvPr/>
        </p:nvPicPr>
        <p:blipFill>
          <a:blip r:embed="rId3" cstate="print"/>
          <a:srcRect t="21031" b="29469"/>
          <a:stretch>
            <a:fillRect/>
          </a:stretch>
        </p:blipFill>
        <p:spPr bwMode="auto">
          <a:xfrm>
            <a:off x="2857488" y="2428868"/>
            <a:ext cx="3357586" cy="3613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F:\соль\IMG_20221128_092643.jpg"/>
          <p:cNvPicPr>
            <a:picLocks noChangeAspect="1" noChangeArrowheads="1"/>
          </p:cNvPicPr>
          <p:nvPr/>
        </p:nvPicPr>
        <p:blipFill>
          <a:blip r:embed="rId4" cstate="print"/>
          <a:srcRect t="16250" b="24125"/>
          <a:stretch>
            <a:fillRect/>
          </a:stretch>
        </p:blipFill>
        <p:spPr bwMode="auto">
          <a:xfrm>
            <a:off x="6357950" y="500042"/>
            <a:ext cx="2500330" cy="3240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78041315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5984" y="0"/>
            <a:ext cx="6286544" cy="17145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Опыт №3 «Растворимость»</a:t>
            </a:r>
            <a: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00FF"/>
                </a:solidFill>
                <a:latin typeface="Monotype Corsiva" pitchFamily="66" charset="0"/>
              </a:rPr>
            </a:br>
            <a:endParaRPr lang="ru-RU" sz="3600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F:\соль\IMG_20221128_094936.jpg"/>
          <p:cNvPicPr>
            <a:picLocks noChangeAspect="1" noChangeArrowheads="1"/>
          </p:cNvPicPr>
          <p:nvPr/>
        </p:nvPicPr>
        <p:blipFill>
          <a:blip r:embed="rId2" cstate="print"/>
          <a:srcRect l="11469" r="13437"/>
          <a:stretch>
            <a:fillRect/>
          </a:stretch>
        </p:blipFill>
        <p:spPr bwMode="auto">
          <a:xfrm>
            <a:off x="3428992" y="1071546"/>
            <a:ext cx="3731885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F:\соль\IMG_20221128_094810.jpg"/>
          <p:cNvPicPr>
            <a:picLocks noChangeAspect="1" noChangeArrowheads="1"/>
          </p:cNvPicPr>
          <p:nvPr/>
        </p:nvPicPr>
        <p:blipFill>
          <a:blip r:embed="rId3" cstate="print"/>
          <a:srcRect t="17179" b="27465"/>
          <a:stretch>
            <a:fillRect/>
          </a:stretch>
        </p:blipFill>
        <p:spPr bwMode="auto">
          <a:xfrm>
            <a:off x="357158" y="1571612"/>
            <a:ext cx="2357454" cy="2836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F:\соль\IMG_20221128_095039.jpg"/>
          <p:cNvPicPr>
            <a:picLocks noChangeAspect="1" noChangeArrowheads="1"/>
          </p:cNvPicPr>
          <p:nvPr/>
        </p:nvPicPr>
        <p:blipFill>
          <a:blip r:embed="rId4" cstate="print"/>
          <a:srcRect r="17382"/>
          <a:stretch>
            <a:fillRect/>
          </a:stretch>
        </p:blipFill>
        <p:spPr bwMode="auto">
          <a:xfrm>
            <a:off x="2928926" y="3857628"/>
            <a:ext cx="4619017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917923074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932" y="246219"/>
            <a:ext cx="8229600" cy="878525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Monotype Corsiva" pitchFamily="66" charset="0"/>
              </a:rPr>
              <a:t>Опыт </a:t>
            </a:r>
            <a:r>
              <a:rPr lang="ru-RU" sz="4000" dirty="0" smtClean="0">
                <a:solidFill>
                  <a:srgbClr val="FF0000"/>
                </a:solidFill>
                <a:latin typeface="Monotype Corsiva" pitchFamily="66" charset="0"/>
              </a:rPr>
              <a:t>№4 «Водоплавающее яйцо»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G:\соль\проект\IMG_20221130_104707.jpg"/>
          <p:cNvPicPr>
            <a:picLocks noChangeAspect="1" noChangeArrowheads="1"/>
          </p:cNvPicPr>
          <p:nvPr/>
        </p:nvPicPr>
        <p:blipFill>
          <a:blip r:embed="rId2" cstate="print"/>
          <a:srcRect r="8874"/>
          <a:stretch>
            <a:fillRect/>
          </a:stretch>
        </p:blipFill>
        <p:spPr bwMode="auto">
          <a:xfrm>
            <a:off x="285720" y="1071546"/>
            <a:ext cx="3820989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G:\соль\проект\IMG_20221130_104728.jpg"/>
          <p:cNvPicPr>
            <a:picLocks noChangeAspect="1" noChangeArrowheads="1"/>
          </p:cNvPicPr>
          <p:nvPr/>
        </p:nvPicPr>
        <p:blipFill>
          <a:blip r:embed="rId3" cstate="print"/>
          <a:srcRect t="13500" b="30250"/>
          <a:stretch>
            <a:fillRect/>
          </a:stretch>
        </p:blipFill>
        <p:spPr bwMode="auto">
          <a:xfrm>
            <a:off x="1000100" y="3357562"/>
            <a:ext cx="2571768" cy="3144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G:\соль\проект\IMG_20221130_105036.jpg"/>
          <p:cNvPicPr>
            <a:picLocks noChangeAspect="1" noChangeArrowheads="1"/>
          </p:cNvPicPr>
          <p:nvPr/>
        </p:nvPicPr>
        <p:blipFill>
          <a:blip r:embed="rId4" cstate="print"/>
          <a:srcRect b="19906"/>
          <a:stretch>
            <a:fillRect/>
          </a:stretch>
        </p:blipFill>
        <p:spPr bwMode="auto">
          <a:xfrm>
            <a:off x="4429124" y="1000108"/>
            <a:ext cx="2214578" cy="3855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5127" b="21142"/>
          <a:stretch>
            <a:fillRect/>
          </a:stretch>
        </p:blipFill>
        <p:spPr bwMode="auto">
          <a:xfrm>
            <a:off x="6858016" y="3214686"/>
            <a:ext cx="2128899" cy="3398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43732140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Опыт №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5</a:t>
            </a: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 </a:t>
            </a:r>
            <a:r>
              <a:rPr lang="ru-RU" sz="3600" b="1" i="1" dirty="0">
                <a:solidFill>
                  <a:srgbClr val="FF0000"/>
                </a:solidFill>
                <a:latin typeface="Monotype Corsiva" pitchFamily="66" charset="0"/>
              </a:rPr>
              <a:t>«Соль – чистящее средство»</a:t>
            </a:r>
            <a:r>
              <a:rPr lang="ru-RU" sz="3600" b="1" dirty="0">
                <a:solidFill>
                  <a:srgbClr val="FF0000"/>
                </a:solidFill>
                <a:latin typeface="Monotype Corsiva" pitchFamily="66" charset="0"/>
              </a:rPr>
              <a:t>.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0125" b="24343"/>
          <a:stretch>
            <a:fillRect/>
          </a:stretch>
        </p:blipFill>
        <p:spPr bwMode="auto">
          <a:xfrm>
            <a:off x="357158" y="1071546"/>
            <a:ext cx="2005837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b="26031"/>
          <a:stretch>
            <a:fillRect/>
          </a:stretch>
        </p:blipFill>
        <p:spPr bwMode="auto">
          <a:xfrm>
            <a:off x="2500298" y="2928934"/>
            <a:ext cx="2071702" cy="3331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G:\соль\проект\IMG_20221130_113026.jpg"/>
          <p:cNvPicPr>
            <a:picLocks noChangeAspect="1" noChangeArrowheads="1"/>
          </p:cNvPicPr>
          <p:nvPr/>
        </p:nvPicPr>
        <p:blipFill>
          <a:blip r:embed="rId4" cstate="print"/>
          <a:srcRect t="14674" b="2968"/>
          <a:stretch>
            <a:fillRect/>
          </a:stretch>
        </p:blipFill>
        <p:spPr bwMode="auto">
          <a:xfrm>
            <a:off x="4714876" y="1000108"/>
            <a:ext cx="1857388" cy="3325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G:\соль\проект\IMG_20221130_113432.jpg"/>
          <p:cNvPicPr>
            <a:picLocks noChangeAspect="1" noChangeArrowheads="1"/>
          </p:cNvPicPr>
          <p:nvPr/>
        </p:nvPicPr>
        <p:blipFill>
          <a:blip r:embed="rId5" cstate="print"/>
          <a:srcRect t="4156" b="26656"/>
          <a:stretch>
            <a:fillRect/>
          </a:stretch>
        </p:blipFill>
        <p:spPr bwMode="auto">
          <a:xfrm>
            <a:off x="6786578" y="3000372"/>
            <a:ext cx="2089822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66567633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500098" y="428605"/>
            <a:ext cx="9787006" cy="43577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Опыт №  6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«Выращивание кристаллов»</a:t>
            </a:r>
          </a:p>
          <a:p>
            <a:pPr algn="ctr">
              <a:buNone/>
            </a:pPr>
            <a:endParaRPr lang="ru-RU" sz="2000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4099" name="Picture 3" descr="F:\соль\IMG_20221128_100427.jpg"/>
          <p:cNvPicPr>
            <a:picLocks noChangeAspect="1" noChangeArrowheads="1"/>
          </p:cNvPicPr>
          <p:nvPr/>
        </p:nvPicPr>
        <p:blipFill>
          <a:blip r:embed="rId2" cstate="print"/>
          <a:srcRect b="23204"/>
          <a:stretch>
            <a:fillRect/>
          </a:stretch>
        </p:blipFill>
        <p:spPr bwMode="auto">
          <a:xfrm>
            <a:off x="357158" y="571480"/>
            <a:ext cx="1785950" cy="2981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F:\соль\IMG_20221128_100517.jpg"/>
          <p:cNvPicPr>
            <a:picLocks noChangeAspect="1" noChangeArrowheads="1"/>
          </p:cNvPicPr>
          <p:nvPr/>
        </p:nvPicPr>
        <p:blipFill>
          <a:blip r:embed="rId3" cstate="print"/>
          <a:srcRect t="8514" b="25800"/>
          <a:stretch>
            <a:fillRect/>
          </a:stretch>
        </p:blipFill>
        <p:spPr bwMode="auto">
          <a:xfrm>
            <a:off x="2285984" y="1857364"/>
            <a:ext cx="1901053" cy="2714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F:\соль\IMG_20221128_100635.jpg"/>
          <p:cNvPicPr>
            <a:picLocks noChangeAspect="1" noChangeArrowheads="1"/>
          </p:cNvPicPr>
          <p:nvPr/>
        </p:nvPicPr>
        <p:blipFill>
          <a:blip r:embed="rId4" cstate="print"/>
          <a:srcRect t="12593" b="32563"/>
          <a:stretch>
            <a:fillRect/>
          </a:stretch>
        </p:blipFill>
        <p:spPr bwMode="auto">
          <a:xfrm>
            <a:off x="6572264" y="428604"/>
            <a:ext cx="2396718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b="13656"/>
          <a:stretch>
            <a:fillRect/>
          </a:stretch>
        </p:blipFill>
        <p:spPr bwMode="auto">
          <a:xfrm>
            <a:off x="4500562" y="2285992"/>
            <a:ext cx="1857388" cy="3486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latin typeface="Georgia" pitchFamily="18" charset="0"/>
              </a:rPr>
              <a:t>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95536" y="2132856"/>
            <a:ext cx="7992888" cy="4086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928662" y="214290"/>
            <a:ext cx="698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Без нее, ребята, повар, просто, как без рук,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И становится вся пища несъедобной вдруг!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Если в ранку попадет – испытаешь боль.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Вы, конечно, догадались. </a:t>
            </a:r>
            <a:endParaRPr lang="ru-RU" sz="2400" b="1" dirty="0" smtClean="0">
              <a:solidFill>
                <a:schemeClr val="tx2"/>
              </a:solidFill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Monotype Corsiva" pitchFamily="66" charset="0"/>
              </a:rPr>
              <a:t>Ну</a:t>
            </a:r>
            <a:r>
              <a:rPr lang="ru-RU" sz="2400" b="1" dirty="0">
                <a:solidFill>
                  <a:schemeClr val="tx2"/>
                </a:solidFill>
                <a:latin typeface="Monotype Corsiva" pitchFamily="66" charset="0"/>
              </a:rPr>
              <a:t>, конечно, это </a:t>
            </a:r>
            <a:r>
              <a:rPr lang="ru-RU" sz="2400" b="1" i="1" dirty="0">
                <a:solidFill>
                  <a:schemeClr val="tx2"/>
                </a:solidFill>
                <a:latin typeface="Monotype Corsiva" pitchFamily="66" charset="0"/>
              </a:rPr>
              <a:t>(соль)</a:t>
            </a:r>
            <a:endParaRPr lang="ru-RU" sz="2400" b="1" dirty="0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Опыт № 7 «Красим соль»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G:\соль\проект\IMG_20221130_111201.jpg"/>
          <p:cNvPicPr>
            <a:picLocks noChangeAspect="1" noChangeArrowheads="1"/>
          </p:cNvPicPr>
          <p:nvPr/>
        </p:nvPicPr>
        <p:blipFill>
          <a:blip r:embed="rId2" cstate="print"/>
          <a:srcRect t="21312" b="27219"/>
          <a:stretch>
            <a:fillRect/>
          </a:stretch>
        </p:blipFill>
        <p:spPr bwMode="auto">
          <a:xfrm>
            <a:off x="357158" y="928670"/>
            <a:ext cx="1884634" cy="2108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G:\соль\проект\IMG_20221130_112034.jpg"/>
          <p:cNvPicPr>
            <a:picLocks noChangeAspect="1" noChangeArrowheads="1"/>
          </p:cNvPicPr>
          <p:nvPr/>
        </p:nvPicPr>
        <p:blipFill>
          <a:blip r:embed="rId3" cstate="print"/>
          <a:srcRect t="17375" b="22437"/>
          <a:stretch>
            <a:fillRect/>
          </a:stretch>
        </p:blipFill>
        <p:spPr bwMode="auto">
          <a:xfrm>
            <a:off x="4786314" y="1000108"/>
            <a:ext cx="1719116" cy="2249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G:\соль\проект\IMG_20221130_111516.jpg"/>
          <p:cNvPicPr>
            <a:picLocks noChangeAspect="1" noChangeArrowheads="1"/>
          </p:cNvPicPr>
          <p:nvPr/>
        </p:nvPicPr>
        <p:blipFill>
          <a:blip r:embed="rId4" cstate="print"/>
          <a:srcRect t="8093" b="25531"/>
          <a:stretch>
            <a:fillRect/>
          </a:stretch>
        </p:blipFill>
        <p:spPr bwMode="auto">
          <a:xfrm>
            <a:off x="2643174" y="928670"/>
            <a:ext cx="1741422" cy="2512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 descr="G:\соль\проект\IMG_20221130_115127_edit_26537777018684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3786190"/>
            <a:ext cx="3842276" cy="200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t="6563" b="10743"/>
          <a:stretch>
            <a:fillRect/>
          </a:stretch>
        </p:blipFill>
        <p:spPr bwMode="auto">
          <a:xfrm flipH="1">
            <a:off x="6572264" y="1500174"/>
            <a:ext cx="2286015" cy="4109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1185566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проект\IMG_20221128_095340.jpg"/>
          <p:cNvPicPr>
            <a:picLocks noChangeAspect="1" noChangeArrowheads="1"/>
          </p:cNvPicPr>
          <p:nvPr/>
        </p:nvPicPr>
        <p:blipFill>
          <a:blip r:embed="rId2" cstate="print"/>
          <a:srcRect r="9171"/>
          <a:stretch>
            <a:fillRect/>
          </a:stretch>
        </p:blipFill>
        <p:spPr bwMode="auto">
          <a:xfrm>
            <a:off x="1000100" y="3714752"/>
            <a:ext cx="4372777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\Desktop\проект\IMG_20221130_105111.jpg"/>
          <p:cNvPicPr>
            <a:picLocks noChangeAspect="1" noChangeArrowheads="1"/>
          </p:cNvPicPr>
          <p:nvPr/>
        </p:nvPicPr>
        <p:blipFill>
          <a:blip r:embed="rId3" cstate="print"/>
          <a:srcRect l="27783" r="24609"/>
          <a:stretch>
            <a:fillRect/>
          </a:stretch>
        </p:blipFill>
        <p:spPr bwMode="auto">
          <a:xfrm>
            <a:off x="6143636" y="428604"/>
            <a:ext cx="2577602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b="39250"/>
          <a:stretch>
            <a:fillRect/>
          </a:stretch>
        </p:blipFill>
        <p:spPr bwMode="auto">
          <a:xfrm>
            <a:off x="6143636" y="3286124"/>
            <a:ext cx="2357454" cy="3113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t="17094" b="23281"/>
          <a:stretch>
            <a:fillRect/>
          </a:stretch>
        </p:blipFill>
        <p:spPr bwMode="auto">
          <a:xfrm>
            <a:off x="500034" y="357166"/>
            <a:ext cx="2314755" cy="3000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C:\Users\User\Desktop\проект\IMG_20221128_094925.jpg"/>
          <p:cNvPicPr>
            <a:picLocks noChangeAspect="1" noChangeArrowheads="1"/>
          </p:cNvPicPr>
          <p:nvPr/>
        </p:nvPicPr>
        <p:blipFill>
          <a:blip r:embed="rId6" cstate="print"/>
          <a:srcRect l="2921" t="9781" b="30875"/>
          <a:stretch>
            <a:fillRect/>
          </a:stretch>
        </p:blipFill>
        <p:spPr bwMode="auto">
          <a:xfrm>
            <a:off x="3428992" y="357166"/>
            <a:ext cx="2127224" cy="2826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5663893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85860"/>
            <a:ext cx="8229600" cy="3154362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  <a:cs typeface="AngsanaUPC" pitchFamily="18" charset="-34"/>
              </a:rPr>
              <a:t>СПАСИБО </a:t>
            </a:r>
            <a:r>
              <a:rPr lang="en-US" sz="6600" b="1" dirty="0" smtClean="0">
                <a:solidFill>
                  <a:srgbClr val="FF0000"/>
                </a:solidFill>
                <a:latin typeface="Monotype Corsiva" pitchFamily="66" charset="0"/>
                <a:cs typeface="AngsanaUPC" pitchFamily="18" charset="-34"/>
              </a:rPr>
              <a:t/>
            </a:r>
            <a:br>
              <a:rPr lang="en-US" sz="6600" b="1" dirty="0" smtClean="0">
                <a:solidFill>
                  <a:srgbClr val="FF0000"/>
                </a:solidFill>
                <a:latin typeface="Monotype Corsiva" pitchFamily="66" charset="0"/>
                <a:cs typeface="AngsanaUPC" pitchFamily="18" charset="-34"/>
              </a:rPr>
            </a:br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  <a:cs typeface="AngsanaUPC" pitchFamily="18" charset="-34"/>
              </a:rPr>
              <a:t>ЗА </a:t>
            </a:r>
            <a:r>
              <a:rPr lang="ru-RU" sz="6600" b="1" dirty="0" smtClean="0">
                <a:solidFill>
                  <a:srgbClr val="FF0000"/>
                </a:solidFill>
                <a:latin typeface="Monotype Corsiva" pitchFamily="66" charset="0"/>
                <a:cs typeface="AngsanaUPC" pitchFamily="18" charset="-34"/>
              </a:rPr>
              <a:t>ВНИМАНИЕ !</a:t>
            </a:r>
            <a:endParaRPr lang="ru-RU" sz="6600" dirty="0"/>
          </a:p>
        </p:txBody>
      </p:sp>
    </p:spTree>
  </p:cSld>
  <p:clrMapOvr>
    <a:masterClrMapping/>
  </p:clrMapOvr>
  <p:transition spd="med">
    <p:wheel spokes="3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6000792" cy="5214974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Цель: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>Узнать как можно больше о соли и о её</a:t>
            </a:r>
            <a:b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>свойствах. </a:t>
            </a: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Задачи:</a:t>
            </a: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/>
            </a:r>
            <a:b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>Расширять знания детей о соли, определить</a:t>
            </a:r>
            <a:b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>свойства соли, как ее добывают, где</a:t>
            </a:r>
            <a:b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>применяется. Формировать у детей</a:t>
            </a:r>
            <a:b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>исследовательские навыки . Развивать</a:t>
            </a:r>
            <a:b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>познавательный интерес к исследовательской</a:t>
            </a:r>
            <a:b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>деятельности, желание познать новое.</a:t>
            </a:r>
            <a:b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>Развивать умение участвовать в опытно-</a:t>
            </a:r>
            <a:b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Monotype Corsiva" pitchFamily="66" charset="0"/>
              </a:rPr>
              <a:t>экспериментальной деятельности</a:t>
            </a:r>
            <a:r>
              <a:rPr lang="ru-RU" sz="1800" dirty="0" smtClean="0">
                <a:solidFill>
                  <a:srgbClr val="0000FF"/>
                </a:solidFill>
                <a:latin typeface="Monotype Corsiva" pitchFamily="66" charset="0"/>
              </a:rPr>
              <a:t>.</a:t>
            </a:r>
            <a:endParaRPr lang="ru-RU" sz="1800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57884" y="357166"/>
            <a:ext cx="2914588" cy="1910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549975293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786058"/>
            <a:ext cx="2447052" cy="1458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4546" y="1857364"/>
            <a:ext cx="1104601" cy="1849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3357554" y="285728"/>
            <a:ext cx="2871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ВИДЫ СОЛИ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20" y="1142984"/>
            <a:ext cx="3296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Поваренная соль</a:t>
            </a:r>
            <a:endParaRPr lang="ru-RU" sz="3600" b="1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0264" y="1214422"/>
            <a:ext cx="3173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Каменная соль</a:t>
            </a:r>
            <a:endParaRPr lang="ru-RU" sz="3600" b="1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86116" y="3500438"/>
            <a:ext cx="2653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Морская соль</a:t>
            </a:r>
            <a:endParaRPr lang="ru-RU" sz="3600" b="1" dirty="0">
              <a:solidFill>
                <a:srgbClr val="0000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06646" y="4318207"/>
            <a:ext cx="2358246" cy="2454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73466">
            <a:off x="2454557" y="4741207"/>
            <a:ext cx="1500831" cy="1997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2" name="Прямая со стрелкой 21"/>
          <p:cNvCxnSpPr/>
          <p:nvPr/>
        </p:nvCxnSpPr>
        <p:spPr>
          <a:xfrm>
            <a:off x="6000760" y="785794"/>
            <a:ext cx="637046" cy="4960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rot="10800000" flipV="1">
            <a:off x="2214546" y="785794"/>
            <a:ext cx="1143008" cy="4733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4643438" y="1643050"/>
            <a:ext cx="0" cy="18592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2214554"/>
            <a:ext cx="2784310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78695891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6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СПОСОБЫ ДОБЫЧИ СОЛИ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071546"/>
            <a:ext cx="84249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FF"/>
                </a:solidFill>
                <a:latin typeface="Monotype Corsiva" pitchFamily="66" charset="0"/>
                <a:cs typeface="Times New Roman" panose="02020603050405020304" pitchFamily="18" charset="0"/>
              </a:rPr>
              <a:t>Выжигание</a:t>
            </a:r>
            <a:r>
              <a:rPr lang="ru-RU" sz="3200" dirty="0" smtClean="0">
                <a:solidFill>
                  <a:srgbClr val="0000FF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FF"/>
                </a:solidFill>
                <a:latin typeface="Monotype Corsiva" pitchFamily="66" charset="0"/>
                <a:cs typeface="Times New Roman" panose="02020603050405020304" pitchFamily="18" charset="0"/>
              </a:rPr>
              <a:t>-  раньше папуасы собирали в море куски дерева, пропитанные соленой водой, сжигали их и ели соленую золу. Похожим способом сейчас получают черную соль.</a:t>
            </a:r>
          </a:p>
        </p:txBody>
      </p:sp>
      <p:pic>
        <p:nvPicPr>
          <p:cNvPr id="3074" name="Picture 2" descr="C:\Users\MyComp\Desktop\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3571876"/>
            <a:ext cx="4000528" cy="2463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1648628644_32-vsegda-pomnim-com-p-chelovek-na-ostrove-foto-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571876"/>
            <a:ext cx="3509269" cy="2395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148" y="620688"/>
            <a:ext cx="8229600" cy="229026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00FF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00FF"/>
                </a:solidFill>
                <a:latin typeface="Monotype Corsiva" pitchFamily="66" charset="0"/>
                <a:ea typeface="Tahoma" pitchFamily="34" charset="0"/>
                <a:cs typeface="Tahoma" pitchFamily="34" charset="0"/>
              </a:rPr>
              <a:t>Каменную соль добывают в глубоких рудниках. </a:t>
            </a:r>
            <a:r>
              <a:rPr lang="ru-RU" sz="2800" dirty="0" smtClean="0">
                <a:solidFill>
                  <a:srgbClr val="0000FF"/>
                </a:solidFill>
                <a:latin typeface="Monotype Corsiva" pitchFamily="66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dirty="0" smtClean="0">
                <a:solidFill>
                  <a:srgbClr val="0000FF"/>
                </a:solidFill>
                <a:latin typeface="Monotype Corsiva" pitchFamily="66" charset="0"/>
                <a:ea typeface="Tahoma" pitchFamily="34" charset="0"/>
                <a:cs typeface="Tahoma" pitchFamily="34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Monotype Corsiva" pitchFamily="66" charset="0"/>
                <a:ea typeface="Tahoma" pitchFamily="34" charset="0"/>
                <a:cs typeface="Tahoma" pitchFamily="34" charset="0"/>
              </a:rPr>
              <a:t>Как </a:t>
            </a:r>
            <a:r>
              <a:rPr lang="ru-RU" sz="2800" dirty="0">
                <a:solidFill>
                  <a:srgbClr val="0000FF"/>
                </a:solidFill>
                <a:latin typeface="Monotype Corsiva" pitchFamily="66" charset="0"/>
                <a:ea typeface="Tahoma" pitchFamily="34" charset="0"/>
                <a:cs typeface="Tahoma" pitchFamily="34" charset="0"/>
              </a:rPr>
              <a:t>она туда попала? </a:t>
            </a:r>
            <a:br>
              <a:rPr lang="ru-RU" sz="2800" dirty="0">
                <a:solidFill>
                  <a:srgbClr val="0000FF"/>
                </a:solidFill>
                <a:latin typeface="Monotype Corsiva" pitchFamily="66" charset="0"/>
                <a:ea typeface="Tahoma" pitchFamily="34" charset="0"/>
                <a:cs typeface="Tahoma" pitchFamily="34" charset="0"/>
              </a:rPr>
            </a:br>
            <a:r>
              <a:rPr lang="ru-RU" sz="2800" dirty="0">
                <a:solidFill>
                  <a:srgbClr val="0000FF"/>
                </a:solidFill>
                <a:latin typeface="Monotype Corsiva" pitchFamily="66" charset="0"/>
                <a:ea typeface="Tahoma" pitchFamily="34" charset="0"/>
                <a:cs typeface="Tahoma" pitchFamily="34" charset="0"/>
              </a:rPr>
              <a:t>    Все очень просто  - месторождение каменной соли находят высоко в горах. </a:t>
            </a:r>
            <a:r>
              <a:rPr lang="ru-RU" sz="2800" dirty="0" smtClean="0">
                <a:solidFill>
                  <a:srgbClr val="0000FF"/>
                </a:solidFill>
                <a:latin typeface="Monotype Corsiva" pitchFamily="66" charset="0"/>
                <a:ea typeface="Tahoma" pitchFamily="34" charset="0"/>
                <a:cs typeface="Tahoma" pitchFamily="34" charset="0"/>
              </a:rPr>
              <a:t/>
            </a:r>
            <a:br>
              <a:rPr lang="ru-RU" sz="2800" dirty="0" smtClean="0">
                <a:solidFill>
                  <a:srgbClr val="0000FF"/>
                </a:solidFill>
                <a:latin typeface="Monotype Corsiva" pitchFamily="66" charset="0"/>
                <a:ea typeface="Tahoma" pitchFamily="34" charset="0"/>
                <a:cs typeface="Tahoma" pitchFamily="34" charset="0"/>
              </a:rPr>
            </a:br>
            <a:r>
              <a:rPr lang="ru-RU" sz="2800" dirty="0" smtClean="0">
                <a:solidFill>
                  <a:srgbClr val="0000FF"/>
                </a:solidFill>
                <a:latin typeface="Monotype Corsiva" pitchFamily="66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2800" dirty="0">
                <a:solidFill>
                  <a:srgbClr val="0000FF"/>
                </a:solidFill>
                <a:latin typeface="Monotype Corsiva" pitchFamily="66" charset="0"/>
                <a:ea typeface="Tahoma" pitchFamily="34" charset="0"/>
                <a:cs typeface="Tahoma" pitchFamily="34" charset="0"/>
              </a:rPr>
              <a:t>древности на месте этих гор был океан.</a:t>
            </a:r>
            <a:endParaRPr lang="ru-RU" sz="2800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1472" y="3429000"/>
            <a:ext cx="3744416" cy="2498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57752" y="3143248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ulim.org/uploads/posts/2013-05/1368204544_salt_extraction_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85720" y="2714620"/>
            <a:ext cx="4071966" cy="2710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8144" y="306966"/>
            <a:ext cx="2685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</p:txBody>
      </p:sp>
      <p:pic>
        <p:nvPicPr>
          <p:cNvPr id="2052" name="Picture 4" descr="http://24warez.ru/uploads/posts/1294811916_salt_extraction_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3438" y="2857496"/>
            <a:ext cx="4000496" cy="2663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1472" y="357166"/>
            <a:ext cx="81439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00FF"/>
                </a:solidFill>
                <a:latin typeface="Monotype Corsiva" pitchFamily="66" charset="0"/>
                <a:cs typeface="Times New Roman" panose="02020603050405020304" pitchFamily="18" charset="0"/>
              </a:rPr>
              <a:t>Е</a:t>
            </a:r>
            <a:r>
              <a:rPr lang="ru-RU" sz="4400" b="1" i="1" dirty="0" smtClean="0">
                <a:solidFill>
                  <a:srgbClr val="0000FF"/>
                </a:solidFill>
                <a:latin typeface="Monotype Corsiva" pitchFamily="66" charset="0"/>
                <a:cs typeface="Times New Roman" panose="02020603050405020304" pitchFamily="18" charset="0"/>
              </a:rPr>
              <a:t>стественное испарение </a:t>
            </a:r>
            <a:r>
              <a:rPr lang="ru-RU" sz="4400" dirty="0" smtClean="0">
                <a:solidFill>
                  <a:srgbClr val="0000FF"/>
                </a:solidFill>
                <a:latin typeface="Monotype Corsiva" pitchFamily="66" charset="0"/>
                <a:cs typeface="Times New Roman" panose="02020603050405020304" pitchFamily="18" charset="0"/>
              </a:rPr>
              <a:t>– это добыча соли со дна соленых озер и морей, где она оседает.</a:t>
            </a:r>
            <a:endParaRPr lang="ru-RU" sz="4400" dirty="0">
              <a:solidFill>
                <a:srgbClr val="0000FF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803916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5488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0033CC"/>
                </a:solidFill>
                <a:latin typeface="Monotype Corsiva" pitchFamily="66" charset="0"/>
              </a:rPr>
              <a:t>Рядом с п. </a:t>
            </a:r>
            <a:r>
              <a:rPr lang="ru-RU" sz="2400" dirty="0" err="1" smtClean="0">
                <a:solidFill>
                  <a:srgbClr val="0033CC"/>
                </a:solidFill>
                <a:latin typeface="Monotype Corsiva" pitchFamily="66" charset="0"/>
              </a:rPr>
              <a:t>Пеледуй</a:t>
            </a:r>
            <a:r>
              <a:rPr lang="ru-RU" sz="2400" dirty="0" smtClean="0">
                <a:solidFill>
                  <a:srgbClr val="0033CC"/>
                </a:solidFill>
                <a:latin typeface="Monotype Corsiva" pitchFamily="66" charset="0"/>
              </a:rPr>
              <a:t> велась разработка поваренной соли в населенном пункте «</a:t>
            </a:r>
            <a:r>
              <a:rPr lang="ru-RU" sz="2400" dirty="0" err="1" smtClean="0">
                <a:solidFill>
                  <a:srgbClr val="0033CC"/>
                </a:solidFill>
                <a:latin typeface="Monotype Corsiva" pitchFamily="66" charset="0"/>
              </a:rPr>
              <a:t>Сользавод</a:t>
            </a:r>
            <a:r>
              <a:rPr lang="ru-RU" sz="2400" dirty="0" smtClean="0">
                <a:solidFill>
                  <a:srgbClr val="0033CC"/>
                </a:solidFill>
                <a:latin typeface="Monotype Corsiva" pitchFamily="66" charset="0"/>
              </a:rPr>
              <a:t>».</a:t>
            </a:r>
          </a:p>
          <a:p>
            <a:pPr lvl="0" algn="ctr"/>
            <a:r>
              <a:rPr lang="ru-RU" sz="2400" dirty="0" smtClean="0">
                <a:solidFill>
                  <a:srgbClr val="0033CC"/>
                </a:solidFill>
                <a:latin typeface="Monotype Corsiva" pitchFamily="66" charset="0"/>
              </a:rPr>
              <a:t>Завод распался, люди переехали п.Пеледуй, но до сих пор есть пещера по которой бежит ручей из соленой воды.</a:t>
            </a:r>
            <a:endParaRPr lang="ru-RU" sz="2400" dirty="0"/>
          </a:p>
        </p:txBody>
      </p:sp>
      <p:pic>
        <p:nvPicPr>
          <p:cNvPr id="1026" name="Picture 2" descr="F:\пеледуй\IMG-20221203-WA0015.jpg"/>
          <p:cNvPicPr>
            <a:picLocks noChangeAspect="1" noChangeArrowheads="1"/>
          </p:cNvPicPr>
          <p:nvPr/>
        </p:nvPicPr>
        <p:blipFill>
          <a:blip r:embed="rId2"/>
          <a:srcRect t="32780" b="34100"/>
          <a:stretch>
            <a:fillRect/>
          </a:stretch>
        </p:blipFill>
        <p:spPr bwMode="auto">
          <a:xfrm>
            <a:off x="642910" y="1857364"/>
            <a:ext cx="2490014" cy="2383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F:\пеледуй\IMG-20221203-WA0016.jpg"/>
          <p:cNvPicPr>
            <a:picLocks noChangeAspect="1" noChangeArrowheads="1"/>
          </p:cNvPicPr>
          <p:nvPr/>
        </p:nvPicPr>
        <p:blipFill>
          <a:blip r:embed="rId3"/>
          <a:srcRect t="33020" b="34100"/>
          <a:stretch>
            <a:fillRect/>
          </a:stretch>
        </p:blipFill>
        <p:spPr bwMode="auto">
          <a:xfrm>
            <a:off x="6215073" y="1873232"/>
            <a:ext cx="2474297" cy="2055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F:\пеледуй\IMG-20221203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000240"/>
            <a:ext cx="2219706" cy="394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F:\пеледуй\Screenshot_20221202_163834_ru.ok.android.jpg"/>
          <p:cNvPicPr>
            <a:picLocks noChangeAspect="1" noChangeArrowheads="1"/>
          </p:cNvPicPr>
          <p:nvPr/>
        </p:nvPicPr>
        <p:blipFill>
          <a:blip r:embed="rId5" cstate="print"/>
          <a:srcRect t="38946" b="40313"/>
          <a:stretch>
            <a:fillRect/>
          </a:stretch>
        </p:blipFill>
        <p:spPr bwMode="auto">
          <a:xfrm>
            <a:off x="428596" y="4429132"/>
            <a:ext cx="2628272" cy="157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0" name="Picture 6" descr="F:\пеледуй\Screenshot_20221202_163822_ru.ok.android.jpg"/>
          <p:cNvPicPr>
            <a:picLocks noChangeAspect="1" noChangeArrowheads="1"/>
          </p:cNvPicPr>
          <p:nvPr/>
        </p:nvPicPr>
        <p:blipFill>
          <a:blip r:embed="rId6" cstate="print"/>
          <a:srcRect t="37350" b="37807"/>
          <a:stretch>
            <a:fillRect/>
          </a:stretch>
        </p:blipFill>
        <p:spPr bwMode="auto">
          <a:xfrm>
            <a:off x="6143636" y="4071942"/>
            <a:ext cx="2597444" cy="1864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492896"/>
            <a:ext cx="7811145" cy="1656185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908720"/>
            <a:ext cx="6696744" cy="2592288"/>
          </a:xfrm>
        </p:spPr>
        <p:txBody>
          <a:bodyPr>
            <a:normAutofit/>
          </a:bodyPr>
          <a:lstStyle/>
          <a:p>
            <a:endParaRPr lang="ru-RU" sz="3200" b="1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ru-RU" sz="4600" dirty="0"/>
          </a:p>
        </p:txBody>
      </p:sp>
      <p:pic>
        <p:nvPicPr>
          <p:cNvPr id="7" name="Picture 3" descr="D:\соль\2633ade9dc3d87c99fac39fa4fe20f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412776"/>
            <a:ext cx="4320480" cy="2304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 descr="D:\соль\74d92fb38f658346aea85c81fb3c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6024" y="4149080"/>
            <a:ext cx="3672408" cy="2348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 descr="D:\соль\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4925" y="1443697"/>
            <a:ext cx="3022199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14480" y="500042"/>
            <a:ext cx="5715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ДЛЯ ЧЕГО СОЛЬ НУЖНА?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1677</TotalTime>
  <Words>239</Words>
  <Application>Microsoft Office PowerPoint</Application>
  <PresentationFormat>Экран (4:3)</PresentationFormat>
  <Paragraphs>40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Исследовательский проект: «Удивительная СОЛЬ»</vt:lpstr>
      <vt:lpstr>Слайд 2</vt:lpstr>
      <vt:lpstr>Цель: Узнать как можно больше о соли и о её свойствах.   Задачи: Расширять знания детей о соли, определить свойства соли, как ее добывают, где применяется. Формировать у детей исследовательские навыки . Развивать познавательный интерес к исследовательской деятельности, желание познать новое. Развивать умение участвовать в опытно- экспериментальной деятельности.</vt:lpstr>
      <vt:lpstr>Слайд 4</vt:lpstr>
      <vt:lpstr>СПОСОБЫ ДОБЫЧИ СОЛИ</vt:lpstr>
      <vt:lpstr> Каменную соль добывают в глубоких рудниках.  Как она туда попала?      Все очень просто  - месторождение каменной соли находят высоко в горах.  В древности на месте этих гор был океан.</vt:lpstr>
      <vt:lpstr>Слайд 7</vt:lpstr>
      <vt:lpstr>Слайд 8</vt:lpstr>
      <vt:lpstr> </vt:lpstr>
      <vt:lpstr>ПРИМЕНЕНИЕ В МЕДИЦИНЕ </vt:lpstr>
      <vt:lpstr>Соль для животных.</vt:lpstr>
      <vt:lpstr>ПРИМЕНЕНИЕ СОЛИ НА УЛИЦЕ</vt:lpstr>
      <vt:lpstr>Чем соль вредна для организма человека?</vt:lpstr>
      <vt:lpstr>Опыт №1 «Изучение строения соли»    </vt:lpstr>
      <vt:lpstr>Опыт № 2  «Соль хрустит»   </vt:lpstr>
      <vt:lpstr>Опыт №3 «Растворимость» </vt:lpstr>
      <vt:lpstr>Опыт №4 «Водоплавающее яйцо»</vt:lpstr>
      <vt:lpstr>Опыт № 5 «Соль – чистящее средство». </vt:lpstr>
      <vt:lpstr>Слайд 19</vt:lpstr>
      <vt:lpstr>Опыт № 7 «Красим соль»</vt:lpstr>
      <vt:lpstr>Слайд 21</vt:lpstr>
      <vt:lpstr>СПАСИБО  ЗА ВНИМАНИЕ 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</dc:title>
  <dc:subject>окружающий мир</dc:subject>
  <dc:creator>corowina</dc:creator>
  <cp:lastModifiedBy>Пользователь Windows</cp:lastModifiedBy>
  <cp:revision>184</cp:revision>
  <dcterms:created xsi:type="dcterms:W3CDTF">2014-06-09T16:54:14Z</dcterms:created>
  <dcterms:modified xsi:type="dcterms:W3CDTF">2023-01-26T04:01:17Z</dcterms:modified>
</cp:coreProperties>
</file>