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93" r:id="rId2"/>
  </p:sldMasterIdLst>
  <p:notesMasterIdLst>
    <p:notesMasterId r:id="rId26"/>
  </p:notesMasterIdLst>
  <p:handoutMasterIdLst>
    <p:handoutMasterId r:id="rId27"/>
  </p:handoutMasterIdLst>
  <p:sldIdLst>
    <p:sldId id="1708" r:id="rId3"/>
    <p:sldId id="1740" r:id="rId4"/>
    <p:sldId id="1718" r:id="rId5"/>
    <p:sldId id="1719" r:id="rId6"/>
    <p:sldId id="1717" r:id="rId7"/>
    <p:sldId id="1721" r:id="rId8"/>
    <p:sldId id="1720" r:id="rId9"/>
    <p:sldId id="1724" r:id="rId10"/>
    <p:sldId id="1725" r:id="rId11"/>
    <p:sldId id="1726" r:id="rId12"/>
    <p:sldId id="1727" r:id="rId13"/>
    <p:sldId id="1728" r:id="rId14"/>
    <p:sldId id="1729" r:id="rId15"/>
    <p:sldId id="1730" r:id="rId16"/>
    <p:sldId id="1731" r:id="rId17"/>
    <p:sldId id="1732" r:id="rId18"/>
    <p:sldId id="1733" r:id="rId19"/>
    <p:sldId id="1734" r:id="rId20"/>
    <p:sldId id="1741" r:id="rId21"/>
    <p:sldId id="1735" r:id="rId22"/>
    <p:sldId id="1736" r:id="rId23"/>
    <p:sldId id="1737" r:id="rId24"/>
    <p:sldId id="172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9A"/>
    <a:srgbClr val="008A3E"/>
    <a:srgbClr val="007033"/>
    <a:srgbClr val="72B359"/>
    <a:srgbClr val="5EAADE"/>
    <a:srgbClr val="E99BEB"/>
    <a:srgbClr val="515C63"/>
    <a:srgbClr val="3F4C55"/>
    <a:srgbClr val="31AFB5"/>
    <a:srgbClr val="22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8604" autoAdjust="0"/>
  </p:normalViewPr>
  <p:slideViewPr>
    <p:cSldViewPr>
      <p:cViewPr>
        <p:scale>
          <a:sx n="100" d="100"/>
          <a:sy n="100" d="100"/>
        </p:scale>
        <p:origin x="-41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9" hasCustomPrompt="1"/>
          </p:nvPr>
        </p:nvSpPr>
        <p:spPr>
          <a:xfrm>
            <a:off x="314050" y="1486908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0" hasCustomPrompt="1"/>
          </p:nvPr>
        </p:nvSpPr>
        <p:spPr>
          <a:xfrm>
            <a:off x="314050" y="3238294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1" hasCustomPrompt="1"/>
          </p:nvPr>
        </p:nvSpPr>
        <p:spPr>
          <a:xfrm>
            <a:off x="3242553" y="3238294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5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2" hasCustomPrompt="1"/>
          </p:nvPr>
        </p:nvSpPr>
        <p:spPr>
          <a:xfrm>
            <a:off x="6171055" y="3238294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6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3" hasCustomPrompt="1"/>
          </p:nvPr>
        </p:nvSpPr>
        <p:spPr>
          <a:xfrm>
            <a:off x="6171055" y="1486908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3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4" hasCustomPrompt="1"/>
          </p:nvPr>
        </p:nvSpPr>
        <p:spPr>
          <a:xfrm>
            <a:off x="3242553" y="1486908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719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0931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028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26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168285" y="437746"/>
            <a:ext cx="2763576" cy="1206158"/>
          </a:xfrm>
          <a:custGeom>
            <a:avLst/>
            <a:gdLst>
              <a:gd name="connsiteX0" fmla="*/ 431947 w 2763576"/>
              <a:gd name="connsiteY0" fmla="*/ 0 h 1206158"/>
              <a:gd name="connsiteX1" fmla="*/ 2763576 w 2763576"/>
              <a:gd name="connsiteY1" fmla="*/ 0 h 1206158"/>
              <a:gd name="connsiteX2" fmla="*/ 2331629 w 2763576"/>
              <a:gd name="connsiteY2" fmla="*/ 1206158 h 1206158"/>
              <a:gd name="connsiteX3" fmla="*/ 0 w 2763576"/>
              <a:gd name="connsiteY3" fmla="*/ 1206158 h 12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3576" h="1206158">
                <a:moveTo>
                  <a:pt x="431947" y="0"/>
                </a:moveTo>
                <a:lnTo>
                  <a:pt x="2763576" y="0"/>
                </a:lnTo>
                <a:lnTo>
                  <a:pt x="2331629" y="1206158"/>
                </a:lnTo>
                <a:lnTo>
                  <a:pt x="0" y="1206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863978" y="1812530"/>
            <a:ext cx="2763576" cy="1206158"/>
          </a:xfrm>
          <a:custGeom>
            <a:avLst/>
            <a:gdLst>
              <a:gd name="connsiteX0" fmla="*/ 431947 w 2763576"/>
              <a:gd name="connsiteY0" fmla="*/ 0 h 1206158"/>
              <a:gd name="connsiteX1" fmla="*/ 2763576 w 2763576"/>
              <a:gd name="connsiteY1" fmla="*/ 0 h 1206158"/>
              <a:gd name="connsiteX2" fmla="*/ 2331629 w 2763576"/>
              <a:gd name="connsiteY2" fmla="*/ 1206158 h 1206158"/>
              <a:gd name="connsiteX3" fmla="*/ 0 w 2763576"/>
              <a:gd name="connsiteY3" fmla="*/ 1206158 h 12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3576" h="1206158">
                <a:moveTo>
                  <a:pt x="431947" y="0"/>
                </a:moveTo>
                <a:lnTo>
                  <a:pt x="2763576" y="0"/>
                </a:lnTo>
                <a:lnTo>
                  <a:pt x="2331629" y="1206158"/>
                </a:lnTo>
                <a:lnTo>
                  <a:pt x="0" y="1206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609600" y="1812530"/>
            <a:ext cx="2763576" cy="1206158"/>
          </a:xfrm>
          <a:custGeom>
            <a:avLst/>
            <a:gdLst>
              <a:gd name="connsiteX0" fmla="*/ 431947 w 2763576"/>
              <a:gd name="connsiteY0" fmla="*/ 0 h 1206158"/>
              <a:gd name="connsiteX1" fmla="*/ 2763576 w 2763576"/>
              <a:gd name="connsiteY1" fmla="*/ 0 h 1206158"/>
              <a:gd name="connsiteX2" fmla="*/ 2331629 w 2763576"/>
              <a:gd name="connsiteY2" fmla="*/ 1206158 h 1206158"/>
              <a:gd name="connsiteX3" fmla="*/ 0 w 2763576"/>
              <a:gd name="connsiteY3" fmla="*/ 1206158 h 12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3576" h="1206158">
                <a:moveTo>
                  <a:pt x="431947" y="0"/>
                </a:moveTo>
                <a:lnTo>
                  <a:pt x="2763576" y="0"/>
                </a:lnTo>
                <a:lnTo>
                  <a:pt x="2331629" y="1206158"/>
                </a:lnTo>
                <a:lnTo>
                  <a:pt x="0" y="1206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693" y="3187314"/>
            <a:ext cx="2763576" cy="1206158"/>
          </a:xfrm>
          <a:custGeom>
            <a:avLst/>
            <a:gdLst>
              <a:gd name="connsiteX0" fmla="*/ 431947 w 2763576"/>
              <a:gd name="connsiteY0" fmla="*/ 0 h 1206158"/>
              <a:gd name="connsiteX1" fmla="*/ 2763576 w 2763576"/>
              <a:gd name="connsiteY1" fmla="*/ 0 h 1206158"/>
              <a:gd name="connsiteX2" fmla="*/ 2331629 w 2763576"/>
              <a:gd name="connsiteY2" fmla="*/ 1206158 h 1206158"/>
              <a:gd name="connsiteX3" fmla="*/ 0 w 2763576"/>
              <a:gd name="connsiteY3" fmla="*/ 1206158 h 12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3576" h="1206158">
                <a:moveTo>
                  <a:pt x="431947" y="0"/>
                </a:moveTo>
                <a:lnTo>
                  <a:pt x="2763576" y="0"/>
                </a:lnTo>
                <a:lnTo>
                  <a:pt x="2331629" y="1206158"/>
                </a:lnTo>
                <a:lnTo>
                  <a:pt x="0" y="1206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8382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8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0296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77139" y="1276350"/>
            <a:ext cx="1999651" cy="21807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276350"/>
            <a:ext cx="1999651" cy="21807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276350"/>
            <a:ext cx="1999651" cy="21807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49713" y="1276350"/>
            <a:ext cx="1999651" cy="21807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9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55489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55489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4343399" y="0"/>
            <a:ext cx="4800600" cy="5143500"/>
          </a:xfrm>
          <a:custGeom>
            <a:avLst/>
            <a:gdLst>
              <a:gd name="connsiteX0" fmla="*/ 2400932 w 4800600"/>
              <a:gd name="connsiteY0" fmla="*/ 0 h 5143500"/>
              <a:gd name="connsiteX1" fmla="*/ 4800600 w 4800600"/>
              <a:gd name="connsiteY1" fmla="*/ 0 h 5143500"/>
              <a:gd name="connsiteX2" fmla="*/ 4800600 w 4800600"/>
              <a:gd name="connsiteY2" fmla="*/ 5143500 h 5143500"/>
              <a:gd name="connsiteX3" fmla="*/ 2400932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2400932" y="0"/>
                </a:moveTo>
                <a:lnTo>
                  <a:pt x="4800600" y="0"/>
                </a:lnTo>
                <a:lnTo>
                  <a:pt x="4800600" y="5143500"/>
                </a:lnTo>
                <a:lnTo>
                  <a:pt x="24009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2423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77139" y="3105149"/>
            <a:ext cx="3624742" cy="14586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71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333999" y="1401003"/>
            <a:ext cx="3415363" cy="1856547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1401003"/>
            <a:ext cx="3415363" cy="1856547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116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 userDrawn="1"/>
        </p:nvSpPr>
        <p:spPr>
          <a:xfrm>
            <a:off x="571500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15" name="Inhaltsplatzhalter 4"/>
          <p:cNvSpPr txBox="1">
            <a:spLocks/>
          </p:cNvSpPr>
          <p:nvPr userDrawn="1"/>
        </p:nvSpPr>
        <p:spPr>
          <a:xfrm>
            <a:off x="40005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>
                  <a:lumMod val="75000"/>
                </a:schemeClr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71920"/>
            <a:ext cx="1066802" cy="185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30" r:id="rId3"/>
    <p:sldLayoutId id="2147484190" r:id="rId4"/>
    <p:sldLayoutId id="2147484209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177" r:id="rId11"/>
    <p:sldLayoutId id="2147484238" r:id="rId12"/>
    <p:sldLayoutId id="2147484239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2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4"/>
          <p:cNvSpPr txBox="1">
            <a:spLocks/>
          </p:cNvSpPr>
          <p:nvPr userDrawn="1"/>
        </p:nvSpPr>
        <p:spPr>
          <a:xfrm>
            <a:off x="571500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8" name="Inhaltsplatzhalter 4"/>
          <p:cNvSpPr txBox="1">
            <a:spLocks/>
          </p:cNvSpPr>
          <p:nvPr userDrawn="1"/>
        </p:nvSpPr>
        <p:spPr>
          <a:xfrm>
            <a:off x="40005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71920"/>
            <a:ext cx="1066802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3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048001"/>
            <a:ext cx="9144000" cy="211454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1512570" y="3063954"/>
            <a:ext cx="8179245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МАУДО Дворец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Нефтекамск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Республтка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Башкортостан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90899" y="4171950"/>
            <a:ext cx="5270723" cy="762000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Саитгалеев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Дамир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Радикович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086100"/>
          </a:xfrm>
        </p:spPr>
      </p:sp>
      <p:pic>
        <p:nvPicPr>
          <p:cNvPr id="8" name="Picture 4" descr="C:\Users\1\Desktop\логотип Дворец творче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3350"/>
            <a:ext cx="1183478" cy="12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22860" y="1251434"/>
            <a:ext cx="9144000" cy="147271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cap="small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«Практико-ориентированный подход </a:t>
            </a:r>
            <a:br>
              <a:rPr lang="ru-RU" sz="2800" cap="small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small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обучении игре на музыкальных инструментах</a:t>
            </a:r>
            <a:br>
              <a:rPr lang="ru-RU" sz="2800" cap="small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small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условиях дополнительного образования» </a:t>
            </a:r>
            <a:endParaRPr lang="ru-RU" sz="5400" cap="small" dirty="0" smtClean="0">
              <a:solidFill>
                <a:srgbClr val="00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ероприятия\Саитгалее ДР\ноты пнг нов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2700811"/>
            <a:ext cx="3070860" cy="25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85775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60450" y="848916"/>
            <a:ext cx="702468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2"/>
                </a:solidFill>
              </a:rPr>
              <a:t>Список обучающихся контрольной и экспериментальной групп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1" name="Picture 1" descr="C:\Users\b50-10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28750"/>
            <a:ext cx="4724400" cy="31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60450" y="411956"/>
            <a:ext cx="7024688" cy="857250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/>
              <a:t>Констатирующий этап эксперимента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85775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1075" y="285751"/>
            <a:ext cx="702468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Цель и задачи констатирующего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этапа эксперимента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352550"/>
            <a:ext cx="83819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8A3E"/>
                </a:solidFill>
              </a:rPr>
              <a:t>Цель: </a:t>
            </a:r>
            <a:r>
              <a:rPr lang="ru-RU" sz="2400" dirty="0">
                <a:solidFill>
                  <a:srgbClr val="0070C0"/>
                </a:solidFill>
              </a:rPr>
              <a:t>изучить особенности </a:t>
            </a:r>
            <a:r>
              <a:rPr lang="ru-RU" sz="2400" dirty="0" smtClean="0">
                <a:solidFill>
                  <a:srgbClr val="0070C0"/>
                </a:solidFill>
              </a:rPr>
              <a:t>организации практико-ориентированного подхода в обучении </a:t>
            </a:r>
            <a:r>
              <a:rPr lang="ru-RU" sz="2400" dirty="0">
                <a:solidFill>
                  <a:srgbClr val="0070C0"/>
                </a:solidFill>
              </a:rPr>
              <a:t>игре на музыкальных инструментах.</a:t>
            </a:r>
            <a:endParaRPr lang="ru-RU" sz="2800" b="1" dirty="0">
              <a:solidFill>
                <a:srgbClr val="0070C0"/>
              </a:solidFill>
            </a:endParaRPr>
          </a:p>
          <a:p>
            <a:pPr marL="69850" indent="0" algn="ctr"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B050"/>
                </a:solidFill>
              </a:rPr>
              <a:t>Задачи: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- выявить </a:t>
            </a:r>
            <a:r>
              <a:rPr lang="ru-RU" sz="2400" dirty="0">
                <a:solidFill>
                  <a:srgbClr val="0070C0"/>
                </a:solidFill>
              </a:rPr>
              <a:t>уровень  развития личностных, предметных и метапредметных результатов </a:t>
            </a:r>
            <a:r>
              <a:rPr lang="ru-RU" sz="2400" dirty="0" smtClean="0">
                <a:solidFill>
                  <a:srgbClr val="0070C0"/>
                </a:solidFill>
              </a:rPr>
              <a:t>обучающихся; </a:t>
            </a:r>
            <a:endParaRPr lang="ru-RU" sz="2400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-провести </a:t>
            </a:r>
            <a:r>
              <a:rPr lang="ru-RU" sz="2400" dirty="0">
                <a:solidFill>
                  <a:srgbClr val="0070C0"/>
                </a:solidFill>
              </a:rPr>
              <a:t>работу по организации практико-ориентированной </a:t>
            </a:r>
            <a:r>
              <a:rPr lang="ru-RU" sz="2400" dirty="0" smtClean="0">
                <a:solidFill>
                  <a:srgbClr val="0070C0"/>
                </a:solidFill>
              </a:rPr>
              <a:t>деятельности. 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фоны\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46925" r="20236" b="2073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38"/>
          <p:cNvSpPr/>
          <p:nvPr/>
        </p:nvSpPr>
        <p:spPr bwMode="auto">
          <a:xfrm>
            <a:off x="0" y="4933950"/>
            <a:ext cx="9144000" cy="2286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6014" y="142876"/>
            <a:ext cx="7024687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диагностики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36377"/>
            <a:ext cx="868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Font typeface="Wingdings 2" pitchFamily="18" charset="2"/>
              <a:buNone/>
              <a:defRPr/>
            </a:pPr>
            <a:r>
              <a:rPr lang="ru-RU" sz="1400" b="1" i="1" dirty="0">
                <a:solidFill>
                  <a:srgbClr val="007033"/>
                </a:solidFill>
              </a:rPr>
              <a:t>Личностные результаты</a:t>
            </a:r>
            <a:r>
              <a:rPr lang="ru-RU" sz="1400" b="1" i="1" dirty="0">
                <a:solidFill>
                  <a:srgbClr val="002060"/>
                </a:solidFill>
              </a:rPr>
              <a:t>:</a:t>
            </a:r>
            <a:r>
              <a:rPr lang="ru-RU" sz="1400" i="1" dirty="0">
                <a:solidFill>
                  <a:srgbClr val="002060"/>
                </a:solidFill>
              </a:rPr>
              <a:t> формирование целостного, социально – ориентированного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i="1" dirty="0">
                <a:solidFill>
                  <a:srgbClr val="002060"/>
                </a:solidFill>
              </a:rPr>
              <a:t>взгляда на мир в его органичном единстве и разнообразии культур, уважительного отношения к культуре других народов.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b="1" i="1" dirty="0">
                <a:solidFill>
                  <a:srgbClr val="007033"/>
                </a:solidFill>
              </a:rPr>
              <a:t>Метапредметные результаты: </a:t>
            </a:r>
            <a:endParaRPr lang="ru-RU" sz="1400" dirty="0">
              <a:solidFill>
                <a:srgbClr val="007033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овладение способностью  планировать, контролировать и оценивать учебные действия в соответствии с поставленными целями и задачами   процесса  обучения;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овладение способностью  решения проблем творческого и поискового характера в учебной, музыкальной, исследовательской и творческой деятельности.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b="1" i="1" dirty="0">
                <a:solidFill>
                  <a:srgbClr val="007033"/>
                </a:solidFill>
              </a:rPr>
              <a:t>Предметные результаты: </a:t>
            </a:r>
            <a:endParaRPr lang="ru-RU" sz="1400" dirty="0">
              <a:solidFill>
                <a:srgbClr val="007033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сформированность первоначальных представлений о роли  музыки человека на материале культуры народов мира; 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сформированность опознающей музыкальной памяти,  динамический и тембровый слух, чувство ритма, которое связано с воспроизведением темпа метрической пульсации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умение играть на инструменте, воплощать музыкальные образы при исполнении музыкальных произведений;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овладение техникой, методами и приемами художественной обработки различных материалов;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-сформированность представлений о свойствах различных веществ, применяемых при изготовлении музыкальных инструментов,  и их влиянии на источник музыкального звука;</a:t>
            </a:r>
            <a:endParaRPr lang="ru-RU" sz="1400" dirty="0">
              <a:solidFill>
                <a:srgbClr val="00206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dirty="0">
                <a:solidFill>
                  <a:srgbClr val="002060"/>
                </a:solidFill>
              </a:rPr>
              <a:t>- сформированность представлений о физике источника музыкального звука и характеризующих его параметров (высота,  длительность, тембр, громкость).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6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5000624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3" name="Picture 2" descr="C:\Users\1\Desktop\фоны\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46925" r="20236" b="20738"/>
          <a:stretch/>
        </p:blipFill>
        <p:spPr bwMode="auto">
          <a:xfrm>
            <a:off x="-16668" y="-381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2989" y="495300"/>
            <a:ext cx="7024687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диагностики</a:t>
            </a:r>
          </a:p>
        </p:txBody>
      </p:sp>
      <p:sp>
        <p:nvSpPr>
          <p:cNvPr id="12" name="Freeform 38"/>
          <p:cNvSpPr/>
          <p:nvPr/>
        </p:nvSpPr>
        <p:spPr bwMode="auto">
          <a:xfrm>
            <a:off x="0" y="4933950"/>
            <a:ext cx="9144000" cy="2286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73355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38579A"/>
                </a:solidFill>
              </a:rPr>
              <a:t>Оценка личностных результатов - методика</a:t>
            </a:r>
            <a:r>
              <a:rPr lang="en-US" sz="2400" dirty="0" smtClean="0">
                <a:solidFill>
                  <a:srgbClr val="38579A"/>
                </a:solidFill>
              </a:rPr>
              <a:t> Gold-MSI</a:t>
            </a:r>
            <a:r>
              <a:rPr lang="ru-RU" sz="2400" dirty="0" smtClean="0">
                <a:solidFill>
                  <a:srgbClr val="38579A"/>
                </a:solidFill>
              </a:rPr>
              <a:t>;</a:t>
            </a:r>
            <a:endParaRPr lang="ru-RU" sz="2400" dirty="0">
              <a:solidFill>
                <a:srgbClr val="38579A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38579A"/>
                </a:solidFill>
              </a:rPr>
              <a:t>Оценка метапредметных результатов -  методика </a:t>
            </a:r>
            <a:r>
              <a:rPr lang="ru-RU" sz="2400" dirty="0">
                <a:solidFill>
                  <a:srgbClr val="38579A"/>
                </a:solidFill>
              </a:rPr>
              <a:t>Г.В. </a:t>
            </a:r>
            <a:r>
              <a:rPr lang="ru-RU" sz="2400" dirty="0" err="1">
                <a:solidFill>
                  <a:srgbClr val="38579A"/>
                </a:solidFill>
              </a:rPr>
              <a:t>Репкиной</a:t>
            </a:r>
            <a:r>
              <a:rPr lang="ru-RU" sz="2400" dirty="0">
                <a:solidFill>
                  <a:srgbClr val="38579A"/>
                </a:solidFill>
              </a:rPr>
              <a:t>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38579A"/>
                </a:solidFill>
              </a:rPr>
              <a:t>Оценка предметных результатов – работа с музыкальным материалом</a:t>
            </a:r>
            <a:endParaRPr lang="ru-RU" sz="2400" dirty="0">
              <a:solidFill>
                <a:srgbClr val="38579A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800601"/>
            <a:ext cx="9144000" cy="361949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73112" y="360759"/>
            <a:ext cx="7529512" cy="8572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Сравнительные данные уровней диагностики </a:t>
            </a:r>
          </a:p>
        </p:txBody>
      </p:sp>
      <p:graphicFrame>
        <p:nvGraphicFramePr>
          <p:cNvPr id="10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23744"/>
              </p:ext>
            </p:extLst>
          </p:nvPr>
        </p:nvGraphicFramePr>
        <p:xfrm>
          <a:off x="5187950" y="895351"/>
          <a:ext cx="3446463" cy="244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4" imgW="3450635" imgH="2987299" progId="Excel.Chart.8">
                  <p:embed/>
                </p:oleObj>
              </mc:Choice>
              <mc:Fallback>
                <p:oleObj r:id="rId4" imgW="3450635" imgH="298729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895351"/>
                        <a:ext cx="3446463" cy="2444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C:\Users\b50-10\Desktop\Новый точечный рисунок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314699"/>
            <a:ext cx="8137525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37253"/>
              </p:ext>
            </p:extLst>
          </p:nvPr>
        </p:nvGraphicFramePr>
        <p:xfrm>
          <a:off x="412749" y="971550"/>
          <a:ext cx="5068888" cy="252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8" imgW="5066215" imgH="2981202" progId="Excel.Chart.8">
                  <p:embed/>
                </p:oleObj>
              </mc:Choice>
              <mc:Fallback>
                <p:oleObj r:id="rId8" imgW="5066215" imgH="29812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49" y="971550"/>
                        <a:ext cx="5068888" cy="2526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8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781550"/>
            <a:ext cx="9144000" cy="361949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751" y="222766"/>
            <a:ext cx="7991475" cy="1133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Диагностируемые показатели обучающихся экспериментальной и контрольной групп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68314" y="3714750"/>
            <a:ext cx="3176587" cy="323850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defRPr/>
            </a:pPr>
            <a:r>
              <a:rPr lang="ru-RU" dirty="0" smtClean="0"/>
              <a:t>Экспериментальная группа</a:t>
            </a:r>
            <a:endParaRPr lang="ru-RU" dirty="0"/>
          </a:p>
        </p:txBody>
      </p:sp>
      <p:graphicFrame>
        <p:nvGraphicFramePr>
          <p:cNvPr id="1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118421"/>
              </p:ext>
            </p:extLst>
          </p:nvPr>
        </p:nvGraphicFramePr>
        <p:xfrm>
          <a:off x="468314" y="1091922"/>
          <a:ext cx="4343400" cy="292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r:id="rId4" imgW="4340728" imgH="3346994" progId="Excel.Chart.8">
                  <p:embed/>
                </p:oleObj>
              </mc:Choice>
              <mc:Fallback>
                <p:oleObj r:id="rId4" imgW="4340728" imgH="33469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1091922"/>
                        <a:ext cx="4343400" cy="2927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845758"/>
              </p:ext>
            </p:extLst>
          </p:nvPr>
        </p:nvGraphicFramePr>
        <p:xfrm>
          <a:off x="4343400" y="1625678"/>
          <a:ext cx="4597400" cy="283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r:id="rId7" imgW="4602879" imgH="3109229" progId="Excel.Chart.8">
                  <p:embed/>
                </p:oleObj>
              </mc:Choice>
              <mc:Fallback>
                <p:oleObj r:id="rId7" imgW="4602879" imgH="31092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25678"/>
                        <a:ext cx="4597400" cy="2831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489575" y="4248150"/>
            <a:ext cx="2663825" cy="2155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/>
              <a:t>Контрольная группа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17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781550"/>
            <a:ext cx="9144000" cy="3619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" y="495300"/>
            <a:ext cx="9144001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формирующего этапа эксперимента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33400" y="1353345"/>
            <a:ext cx="8208268" cy="32758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3857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434" y="181949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38579A"/>
                </a:solidFill>
              </a:rPr>
              <a:t>А</a:t>
            </a:r>
            <a:r>
              <a:rPr lang="ru-RU" sz="2400" smtClean="0">
                <a:solidFill>
                  <a:srgbClr val="38579A"/>
                </a:solidFill>
              </a:rPr>
              <a:t>пробация</a:t>
            </a:r>
            <a:r>
              <a:rPr lang="en-US" sz="2400" dirty="0" smtClean="0">
                <a:solidFill>
                  <a:srgbClr val="38579A"/>
                </a:solidFill>
              </a:rPr>
              <a:t> </a:t>
            </a:r>
            <a:r>
              <a:rPr lang="ru-RU" sz="2400" dirty="0">
                <a:solidFill>
                  <a:srgbClr val="38579A"/>
                </a:solidFill>
              </a:rPr>
              <a:t>дополнительной интегрированной общеразвивающей общеобразовательной программы «Мастерская музыкальных инструментов</a:t>
            </a:r>
            <a:r>
              <a:rPr lang="ru-RU" sz="2400" dirty="0" smtClean="0">
                <a:solidFill>
                  <a:srgbClr val="38579A"/>
                </a:solidFill>
              </a:rPr>
              <a:t>»;</a:t>
            </a:r>
          </a:p>
        </p:txBody>
      </p:sp>
    </p:spTree>
    <p:extLst>
      <p:ext uri="{BB962C8B-B14F-4D97-AF65-F5344CB8AC3E}">
        <p14:creationId xmlns:p14="http://schemas.microsoft.com/office/powerpoint/2010/main" val="27497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781551"/>
            <a:ext cx="9144000" cy="3810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209550"/>
            <a:ext cx="9144001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Формирующий этап эксперимента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2853" y="778907"/>
            <a:ext cx="8732547" cy="167401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  <a:defRPr/>
            </a:pPr>
            <a:r>
              <a:rPr lang="ru-RU" sz="1400" b="1" i="1" dirty="0" smtClean="0">
                <a:solidFill>
                  <a:srgbClr val="385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общеобразовательная общеразвивающая программа «Гитара»</a:t>
            </a:r>
            <a:endParaRPr lang="ru-RU" sz="1400" dirty="0" smtClean="0">
              <a:solidFill>
                <a:srgbClr val="3857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just">
              <a:buFont typeface="Wingdings 2" pitchFamily="18" charset="2"/>
              <a:buNone/>
              <a:defRPr/>
            </a:pPr>
            <a:r>
              <a:rPr lang="x-none" sz="1400" i="1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1400" i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400" i="1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программы:</a:t>
            </a:r>
            <a:r>
              <a:rPr lang="x-none" sz="1400" b="1" i="1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400" i="1" smtClean="0">
                <a:solidFill>
                  <a:srgbClr val="0070C0"/>
                </a:solidFill>
              </a:rPr>
              <a:t>развитие духовно богатой, высоконравственной личности, способн</a:t>
            </a:r>
            <a:r>
              <a:rPr lang="ru-RU" sz="1400" i="1" dirty="0" smtClean="0">
                <a:solidFill>
                  <a:srgbClr val="0070C0"/>
                </a:solidFill>
              </a:rPr>
              <a:t>ой</a:t>
            </a:r>
            <a:r>
              <a:rPr lang="x-none" sz="1400" i="1" smtClean="0">
                <a:solidFill>
                  <a:srgbClr val="0070C0"/>
                </a:solidFill>
              </a:rPr>
              <a:t> к творческому самовыражению </a:t>
            </a:r>
            <a:r>
              <a:rPr lang="ru-RU" sz="1400" i="1" dirty="0" smtClean="0">
                <a:solidFill>
                  <a:srgbClr val="0070C0"/>
                </a:solidFill>
              </a:rPr>
              <a:t>средствами </a:t>
            </a:r>
            <a:r>
              <a:rPr lang="x-none" sz="1400" i="1" smtClean="0">
                <a:solidFill>
                  <a:srgbClr val="0070C0"/>
                </a:solidFill>
              </a:rPr>
              <a:t>гитарного исполнительского искусства</a:t>
            </a:r>
            <a:r>
              <a:rPr lang="ru-RU" sz="1400" i="1" dirty="0" smtClean="0">
                <a:solidFill>
                  <a:srgbClr val="0070C0"/>
                </a:solidFill>
              </a:rPr>
              <a:t>; </a:t>
            </a:r>
            <a:r>
              <a:rPr lang="x-none" sz="1400" i="1" smtClean="0">
                <a:solidFill>
                  <a:srgbClr val="0070C0"/>
                </a:solidFill>
              </a:rPr>
              <a:t>создание условий для координации усилий семьи и образовательного учреждения в развитии полноценной, творческой личности подростка, способного адаптироваться в современном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x-none" sz="1400" i="1" smtClean="0">
                <a:solidFill>
                  <a:srgbClr val="0070C0"/>
                </a:solidFill>
              </a:rPr>
              <a:t>жизненном пространстве.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  <a:defRPr/>
            </a:pPr>
            <a:r>
              <a:rPr lang="ru-RU" sz="1400" i="1" u="sng" dirty="0" smtClean="0">
                <a:solidFill>
                  <a:srgbClr val="007033"/>
                </a:solidFill>
              </a:rPr>
              <a:t>Срок  реализации программы - </a:t>
            </a:r>
            <a:r>
              <a:rPr lang="ru-RU" sz="1400" i="1" u="sng" dirty="0" smtClean="0">
                <a:solidFill>
                  <a:srgbClr val="0070C0"/>
                </a:solidFill>
              </a:rPr>
              <a:t>1 год.  </a:t>
            </a:r>
            <a:r>
              <a:rPr lang="ru-RU" sz="1400" i="1" dirty="0" smtClean="0">
                <a:solidFill>
                  <a:srgbClr val="0070C0"/>
                </a:solidFill>
              </a:rPr>
              <a:t>144 часа. Занятия 2  раза в неделю по 2 часа; </a:t>
            </a:r>
            <a:endParaRPr lang="ru-RU" sz="1400" dirty="0" smtClean="0">
              <a:solidFill>
                <a:srgbClr val="0070C0"/>
              </a:solidFill>
            </a:endParaRPr>
          </a:p>
          <a:p>
            <a:pPr indent="-274320">
              <a:defRPr/>
            </a:pPr>
            <a:endParaRPr lang="ru-RU" sz="1400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 b="16505"/>
          <a:stretch>
            <a:fillRect/>
          </a:stretch>
        </p:blipFill>
        <p:spPr>
          <a:xfrm>
            <a:off x="4475162" y="2876550"/>
            <a:ext cx="3449638" cy="1734473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 b="15849"/>
          <a:stretch>
            <a:fillRect/>
          </a:stretch>
        </p:blipFill>
        <p:spPr>
          <a:xfrm>
            <a:off x="992836" y="2876550"/>
            <a:ext cx="3657600" cy="1749055"/>
          </a:xfrm>
        </p:spPr>
      </p:pic>
    </p:spTree>
    <p:extLst>
      <p:ext uri="{BB962C8B-B14F-4D97-AF65-F5344CB8AC3E}">
        <p14:creationId xmlns:p14="http://schemas.microsoft.com/office/powerpoint/2010/main" val="1890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781551"/>
            <a:ext cx="9144000" cy="3810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3241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Формирующий этап эксперимента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" r="250" b="8538"/>
          <a:stretch/>
        </p:blipFill>
        <p:spPr>
          <a:xfrm>
            <a:off x="4648200" y="3023118"/>
            <a:ext cx="3615005" cy="1834632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7" b="6347"/>
          <a:stretch>
            <a:fillRect/>
          </a:stretch>
        </p:blipFill>
        <p:spPr>
          <a:xfrm>
            <a:off x="990600" y="3028950"/>
            <a:ext cx="3929330" cy="1815064"/>
          </a:xfrm>
        </p:spPr>
      </p:pic>
      <p:sp>
        <p:nvSpPr>
          <p:cNvPr id="4" name="TextBox 3"/>
          <p:cNvSpPr txBox="1"/>
          <p:nvPr/>
        </p:nvSpPr>
        <p:spPr>
          <a:xfrm>
            <a:off x="119063" y="651391"/>
            <a:ext cx="88725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Font typeface="Wingdings 2" pitchFamily="18" charset="2"/>
              <a:buNone/>
              <a:defRPr/>
            </a:pPr>
            <a:r>
              <a:rPr lang="ru-RU" sz="1600" i="1" dirty="0">
                <a:solidFill>
                  <a:srgbClr val="008A3E"/>
                </a:solidFill>
              </a:rPr>
              <a:t>Дополнительная интегрированная общеобразовательная общеразвивающая программа «Мастерская музыкальных инструментов</a:t>
            </a:r>
            <a:r>
              <a:rPr lang="ru-RU" sz="1600" i="1" dirty="0" smtClean="0">
                <a:solidFill>
                  <a:srgbClr val="008A3E"/>
                </a:solidFill>
              </a:rPr>
              <a:t>»</a:t>
            </a:r>
            <a:endParaRPr lang="ru-RU" sz="1600" dirty="0">
              <a:solidFill>
                <a:srgbClr val="008A3E"/>
              </a:solidFill>
            </a:endParaRPr>
          </a:p>
          <a:p>
            <a:pPr marL="68580" indent="0" algn="just">
              <a:buFont typeface="Wingdings 2" pitchFamily="18" charset="2"/>
              <a:buNone/>
              <a:defRPr/>
            </a:pPr>
            <a:r>
              <a:rPr lang="ru-RU" sz="1600" i="1" dirty="0">
                <a:solidFill>
                  <a:srgbClr val="008A3E"/>
                </a:solidFill>
              </a:rPr>
              <a:t>Цель программы: </a:t>
            </a:r>
            <a:r>
              <a:rPr lang="ru-RU" sz="1600" b="1" i="1" dirty="0">
                <a:solidFill>
                  <a:srgbClr val="008A3E"/>
                </a:solidFill>
              </a:rPr>
              <a:t> </a:t>
            </a:r>
            <a:r>
              <a:rPr lang="ru-RU" sz="1600" i="1" dirty="0">
                <a:solidFill>
                  <a:srgbClr val="38579A"/>
                </a:solidFill>
              </a:rPr>
              <a:t>развитие творческого потенциала обучающихся через приобщение к музыкальной культуре и использование прикладных знаний в процессе обучения; создание условий для координации усилий семьи и образовательного учреждения в развитии полноценной, творческой личности подростка, способного адаптироваться в современном жизненном пространстве.</a:t>
            </a:r>
            <a:endParaRPr lang="ru-RU" sz="1600" dirty="0">
              <a:solidFill>
                <a:srgbClr val="38579A"/>
              </a:solidFill>
            </a:endParaRPr>
          </a:p>
          <a:p>
            <a:pPr marL="68580" indent="0" algn="just">
              <a:buFont typeface="Wingdings 2" pitchFamily="18" charset="2"/>
              <a:buNone/>
              <a:defRPr/>
            </a:pPr>
            <a:r>
              <a:rPr lang="ru-RU" sz="1400" i="1" u="sng" dirty="0">
                <a:solidFill>
                  <a:srgbClr val="38579A"/>
                </a:solidFill>
              </a:rPr>
              <a:t>Срок  реализации программы - 1 год. </a:t>
            </a:r>
            <a:r>
              <a:rPr lang="ru-RU" sz="1400" i="1" dirty="0">
                <a:solidFill>
                  <a:srgbClr val="38579A"/>
                </a:solidFill>
              </a:rPr>
              <a:t>  144 часа. Занятия 2  раза в неделю по 2 часа; </a:t>
            </a:r>
            <a:endParaRPr lang="ru-RU" sz="1400" dirty="0">
              <a:solidFill>
                <a:srgbClr val="38579A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781551"/>
            <a:ext cx="9144000" cy="3810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1437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Макеты музыкальных инструментов</a:t>
            </a:r>
          </a:p>
        </p:txBody>
      </p:sp>
      <p:pic>
        <p:nvPicPr>
          <p:cNvPr id="5122" name="Picture 2" descr="C:\Users\b50-10\Desktop\63fe5b14-0e0d-414e-8691-9b5f288cfe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28687"/>
            <a:ext cx="195869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50-10\Desktop\03d3c5a7-2d85-44a8-a739-b38a3fbe65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928687"/>
            <a:ext cx="19862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50-10\Desktop\632fe6fd-13b0-45d8-85d6-6bb890076f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549724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50-10\Desktop\6ca09506-d9bc-4155-9da0-5707075b78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8928" y="162786"/>
            <a:ext cx="1733206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866909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Русская гитара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0325" y="237648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Калимба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33900" y="447377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Колесная лира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86825" y="3866909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Кахон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02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 bwMode="auto">
          <a:xfrm flipH="1">
            <a:off x="5562600" y="-5163"/>
            <a:ext cx="3581400" cy="5143500"/>
          </a:xfrm>
          <a:custGeom>
            <a:avLst/>
            <a:gdLst>
              <a:gd name="connsiteX0" fmla="*/ 0 w 4800600"/>
              <a:gd name="connsiteY0" fmla="*/ 0 h 5143500"/>
              <a:gd name="connsiteX1" fmla="*/ 2399668 w 4800600"/>
              <a:gd name="connsiteY1" fmla="*/ 0 h 5143500"/>
              <a:gd name="connsiteX2" fmla="*/ 4800600 w 4800600"/>
              <a:gd name="connsiteY2" fmla="*/ 5143500 h 5143500"/>
              <a:gd name="connsiteX3" fmla="*/ 2399668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Footer Text"/>
          <p:cNvSpPr txBox="1"/>
          <p:nvPr/>
        </p:nvSpPr>
        <p:spPr>
          <a:xfrm>
            <a:off x="6705600" y="2149554"/>
            <a:ext cx="3124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Актуальность исследования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532154" y="1698241"/>
            <a:ext cx="47186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 </a:t>
            </a:r>
            <a:r>
              <a:rPr lang="en-US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idea</a:t>
            </a:r>
            <a:r>
              <a:rPr lang="en-U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that is not </a:t>
            </a:r>
            <a:r>
              <a:rPr lang="en-US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dangerous</a:t>
            </a:r>
            <a:r>
              <a:rPr lang="en-U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is unworthy of being </a:t>
            </a:r>
            <a:r>
              <a:rPr lang="en-US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called</a:t>
            </a:r>
            <a:r>
              <a:rPr lang="en-U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an idea at all.</a:t>
            </a:r>
          </a:p>
        </p:txBody>
      </p:sp>
      <p:sp>
        <p:nvSpPr>
          <p:cNvPr id="8" name="Freeform 38"/>
          <p:cNvSpPr/>
          <p:nvPr/>
        </p:nvSpPr>
        <p:spPr bwMode="auto">
          <a:xfrm>
            <a:off x="0" y="487680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2425" y="108772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 </a:t>
            </a:r>
            <a:r>
              <a:rPr lang="ru-RU" dirty="0">
                <a:solidFill>
                  <a:srgbClr val="00B0F0"/>
                </a:solidFill>
              </a:rPr>
              <a:t>обусловлена тем </a:t>
            </a:r>
            <a:r>
              <a:rPr lang="ru-RU" dirty="0">
                <a:solidFill>
                  <a:srgbClr val="38579A"/>
                </a:solidFill>
              </a:rPr>
              <a:t>что,  несмотря на значительные достижения в учебно-методической и научной литературе по обучению игре на музыкальных инструментах,  передовой практический опыт не получил достаточных теоретических </a:t>
            </a:r>
            <a:r>
              <a:rPr lang="ru-RU" dirty="0" smtClean="0">
                <a:solidFill>
                  <a:srgbClr val="38579A"/>
                </a:solidFill>
              </a:rPr>
              <a:t>обоснований, что в свою очередь создает возможность проектирования новых эффективных форм взаимодействия педагога и обучающихся. </a:t>
            </a:r>
            <a:endParaRPr lang="ru-RU" dirty="0">
              <a:solidFill>
                <a:srgbClr val="38579A"/>
              </a:solidFill>
            </a:endParaRPr>
          </a:p>
          <a:p>
            <a:pPr algn="just"/>
            <a:r>
              <a:rPr lang="ru-RU" dirty="0">
                <a:solidFill>
                  <a:srgbClr val="38579A"/>
                </a:solidFill>
              </a:rPr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330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629151"/>
            <a:ext cx="9144000" cy="5334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2989" y="226457"/>
            <a:ext cx="7024687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контрольного </a:t>
            </a:r>
          </a:p>
          <a:p>
            <a:r>
              <a:rPr lang="ru-RU" sz="2400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 эксперимента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311" y="1276350"/>
            <a:ext cx="76638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7033"/>
                </a:solidFill>
              </a:rPr>
              <a:t>Цель: </a:t>
            </a:r>
            <a:r>
              <a:rPr lang="ru-RU" sz="2000" dirty="0">
                <a:solidFill>
                  <a:srgbClr val="38579A"/>
                </a:solidFill>
              </a:rPr>
              <a:t>определение эффективности использования практико – ориентированного подхода в обучении игре на музыкальных инструментах </a:t>
            </a:r>
          </a:p>
          <a:p>
            <a:pPr marL="69850" indent="0" algn="ctr">
              <a:buFont typeface="Wingdings 2" pitchFamily="18" charset="2"/>
              <a:buNone/>
              <a:defRPr/>
            </a:pPr>
            <a:r>
              <a:rPr lang="ru-RU" sz="2400" b="1" i="1" dirty="0">
                <a:solidFill>
                  <a:srgbClr val="007033"/>
                </a:solidFill>
              </a:rPr>
              <a:t>Задачи: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38579A"/>
                </a:solidFill>
              </a:rPr>
              <a:t>- выявить </a:t>
            </a:r>
            <a:r>
              <a:rPr lang="ru-RU" sz="2000" dirty="0">
                <a:solidFill>
                  <a:srgbClr val="38579A"/>
                </a:solidFill>
              </a:rPr>
              <a:t>динамику диагностируемых параметров;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38579A"/>
                </a:solidFill>
              </a:rPr>
              <a:t>-определить </a:t>
            </a:r>
            <a:r>
              <a:rPr lang="ru-RU" sz="2000" dirty="0">
                <a:solidFill>
                  <a:srgbClr val="38579A"/>
                </a:solidFill>
              </a:rPr>
              <a:t>эффективность использования </a:t>
            </a:r>
            <a:r>
              <a:rPr lang="ru-RU" sz="2000" dirty="0" smtClean="0">
                <a:solidFill>
                  <a:srgbClr val="38579A"/>
                </a:solidFill>
              </a:rPr>
              <a:t>практико- </a:t>
            </a:r>
            <a:r>
              <a:rPr lang="ru-RU" sz="2000" dirty="0">
                <a:solidFill>
                  <a:srgbClr val="38579A"/>
                </a:solidFill>
              </a:rPr>
              <a:t>ориентированного </a:t>
            </a:r>
            <a:r>
              <a:rPr lang="ru-RU" sz="2000" dirty="0" smtClean="0">
                <a:solidFill>
                  <a:srgbClr val="38579A"/>
                </a:solidFill>
              </a:rPr>
              <a:t>деятельности </a:t>
            </a:r>
            <a:r>
              <a:rPr lang="ru-RU" sz="2000" dirty="0">
                <a:solidFill>
                  <a:srgbClr val="38579A"/>
                </a:solidFill>
              </a:rPr>
              <a:t>в обучении игре на музыкальных инструментах.</a:t>
            </a:r>
          </a:p>
          <a:p>
            <a:pPr>
              <a:defRPr/>
            </a:pPr>
            <a:endParaRPr lang="ru-RU" sz="3200" dirty="0">
              <a:solidFill>
                <a:srgbClr val="38579A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629150"/>
            <a:ext cx="9144000" cy="533401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142875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6014" y="210562"/>
            <a:ext cx="7024687" cy="8572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Контрольный этап эксперимента</a:t>
            </a:r>
          </a:p>
        </p:txBody>
      </p:sp>
      <p:graphicFrame>
        <p:nvGraphicFramePr>
          <p:cNvPr id="7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14614"/>
              </p:ext>
            </p:extLst>
          </p:nvPr>
        </p:nvGraphicFramePr>
        <p:xfrm>
          <a:off x="-50800" y="813019"/>
          <a:ext cx="5718175" cy="239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r:id="rId4" imgW="5718544" imgH="3200677" progId="Excel.Chart.8">
                  <p:embed/>
                </p:oleObj>
              </mc:Choice>
              <mc:Fallback>
                <p:oleObj r:id="rId4" imgW="5718544" imgH="32006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813019"/>
                        <a:ext cx="5718175" cy="2399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58104"/>
              </p:ext>
            </p:extLst>
          </p:nvPr>
        </p:nvGraphicFramePr>
        <p:xfrm>
          <a:off x="4160838" y="1885950"/>
          <a:ext cx="4710112" cy="255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r:id="rId7" imgW="4706520" imgH="3414056" progId="Excel.Chart.8">
                  <p:embed/>
                </p:oleObj>
              </mc:Choice>
              <mc:Fallback>
                <p:oleObj r:id="rId7" imgW="4706520" imgH="34140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1885950"/>
                        <a:ext cx="4710112" cy="2559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71550" y="3174028"/>
            <a:ext cx="27831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i="1" dirty="0">
                <a:solidFill>
                  <a:srgbClr val="38579A"/>
                </a:solidFill>
              </a:rPr>
              <a:t>Экспериментальная  группа</a:t>
            </a:r>
            <a:endParaRPr lang="ru-RU" sz="1400" dirty="0">
              <a:solidFill>
                <a:srgbClr val="38579A"/>
              </a:solidFill>
            </a:endParaRPr>
          </a:p>
          <a:p>
            <a:pPr eaLnBrk="1" hangingPunct="1"/>
            <a:endParaRPr lang="ru-RU" dirty="0">
              <a:solidFill>
                <a:srgbClr val="38579A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435600" y="4171950"/>
            <a:ext cx="2045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i="1" dirty="0">
                <a:solidFill>
                  <a:srgbClr val="38579A"/>
                </a:solidFill>
              </a:rPr>
              <a:t>Контрольная  группа</a:t>
            </a:r>
            <a:endParaRPr lang="ru-RU" sz="1400" dirty="0">
              <a:solidFill>
                <a:srgbClr val="38579A"/>
              </a:solidFill>
            </a:endParaRPr>
          </a:p>
          <a:p>
            <a:pPr eaLnBrk="1" hangingPunct="1"/>
            <a:endParaRPr lang="ru-RU" dirty="0">
              <a:solidFill>
                <a:srgbClr val="3857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8"/>
          <p:cNvSpPr/>
          <p:nvPr/>
        </p:nvSpPr>
        <p:spPr bwMode="auto">
          <a:xfrm>
            <a:off x="0" y="4781551"/>
            <a:ext cx="9144000" cy="3810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095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Freeform 38"/>
          <p:cNvSpPr/>
          <p:nvPr/>
        </p:nvSpPr>
        <p:spPr bwMode="auto">
          <a:xfrm>
            <a:off x="990600" y="261338"/>
            <a:ext cx="7646986" cy="710212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488" y="38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030913" algn="r"/>
              </a:tabLst>
            </a:pPr>
            <a:endParaRPr lang="ru-RU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2989" y="361950"/>
            <a:ext cx="7024687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исследования: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483395"/>
            <a:ext cx="8027986" cy="437435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defRPr/>
            </a:pPr>
            <a:endParaRPr lang="ru-RU" sz="1400" i="1" dirty="0" smtClean="0">
              <a:solidFill>
                <a:srgbClr val="0070C0"/>
              </a:solidFill>
            </a:endParaRPr>
          </a:p>
          <a:p>
            <a:pPr indent="-274320">
              <a:defRPr/>
            </a:pPr>
            <a:endParaRPr lang="ru-RU" sz="1600" dirty="0" smtClean="0">
              <a:solidFill>
                <a:srgbClr val="0070C0"/>
              </a:solidFill>
            </a:endParaRPr>
          </a:p>
          <a:p>
            <a:pPr indent="-274320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в основе практико-ориентированного подхода в обучении  должно лежать сочетание узкой прикладной профессиональной подготовки и  фундаментального общего образования;</a:t>
            </a:r>
          </a:p>
          <a:p>
            <a:pPr indent="-274320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организация практико-ориентированной деятельности может осуществляться на различных этапах занятия; </a:t>
            </a:r>
          </a:p>
          <a:p>
            <a:pPr indent="-274320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в процессе исследования была   успешно разработана и  апробирована интегрированная дополнительная общеобразовательная общеразвивающая программа «Мастерская музыкальных инструментов»;</a:t>
            </a:r>
          </a:p>
          <a:p>
            <a:pPr indent="-274320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экспериментальная группа превосходила контрольную по уровню достижения предметных результатов;</a:t>
            </a:r>
          </a:p>
          <a:p>
            <a:pPr indent="-274320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у участников экспериментальной группы наблюдалась заметная динамика в развитии метапредметных результатов;</a:t>
            </a:r>
          </a:p>
          <a:p>
            <a:pPr indent="-274320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у экспериментальной и контрольной групп уровень развития личностных результатов  примерно на одинаковом уровне.</a:t>
            </a:r>
          </a:p>
          <a:p>
            <a:pPr indent="-274320">
              <a:defRPr/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5" b="7395"/>
          <a:stretch>
            <a:fillRect/>
          </a:stretch>
        </p:blipFill>
        <p:spPr>
          <a:xfrm>
            <a:off x="5181600" y="892746"/>
            <a:ext cx="2919413" cy="1374204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17227"/>
          <a:stretch>
            <a:fillRect/>
          </a:stretch>
        </p:blipFill>
        <p:spPr>
          <a:xfrm>
            <a:off x="6172200" y="2340546"/>
            <a:ext cx="2895600" cy="1374204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17260" b="17513"/>
          <a:stretch/>
        </p:blipFill>
        <p:spPr>
          <a:xfrm>
            <a:off x="3810000" y="2340546"/>
            <a:ext cx="2386013" cy="1368879"/>
          </a:xfrm>
        </p:spPr>
      </p:pic>
      <p:sp>
        <p:nvSpPr>
          <p:cNvPr id="12" name="Freeform 38"/>
          <p:cNvSpPr/>
          <p:nvPr/>
        </p:nvSpPr>
        <p:spPr bwMode="auto">
          <a:xfrm>
            <a:off x="0" y="4895850"/>
            <a:ext cx="9144000" cy="266701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Rectangle 5"/>
          <p:cNvSpPr/>
          <p:nvPr/>
        </p:nvSpPr>
        <p:spPr bwMode="auto">
          <a:xfrm flipH="1">
            <a:off x="228600" y="514350"/>
            <a:ext cx="3276600" cy="3505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Footer Text"/>
          <p:cNvSpPr txBox="1"/>
          <p:nvPr/>
        </p:nvSpPr>
        <p:spPr>
          <a:xfrm>
            <a:off x="304800" y="1581150"/>
            <a:ext cx="309562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за внимание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Freeform 38"/>
          <p:cNvSpPr/>
          <p:nvPr/>
        </p:nvSpPr>
        <p:spPr bwMode="auto">
          <a:xfrm rot="10800000">
            <a:off x="0" y="-1"/>
            <a:ext cx="9144000" cy="2095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0999" y="1340467"/>
            <a:ext cx="340887" cy="390662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" name="Inhaltsplatzhalter 4"/>
          <p:cNvSpPr txBox="1">
            <a:spLocks/>
          </p:cNvSpPr>
          <p:nvPr/>
        </p:nvSpPr>
        <p:spPr>
          <a:xfrm>
            <a:off x="1028391" y="2185373"/>
            <a:ext cx="8655759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Объект исследования: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процесс  обучения   игре на музыкальных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инструментах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1028391" y="3012937"/>
            <a:ext cx="8565417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+mj-lt"/>
              </a:rPr>
              <a:t>Предмет исследования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практико-ориентированный подход в обучении игре на музыкальных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инструментах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384096" y="2166969"/>
            <a:ext cx="340887" cy="390662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6" name="Group 10"/>
          <p:cNvGrpSpPr/>
          <p:nvPr/>
        </p:nvGrpSpPr>
        <p:grpSpPr>
          <a:xfrm>
            <a:off x="406335" y="3055537"/>
            <a:ext cx="340887" cy="390662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5" name="Inhaltsplatzhalter 4"/>
          <p:cNvSpPr txBox="1">
            <a:spLocks/>
          </p:cNvSpPr>
          <p:nvPr/>
        </p:nvSpPr>
        <p:spPr>
          <a:xfrm>
            <a:off x="1037073" y="1150483"/>
            <a:ext cx="8030728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Цель исследования: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изучить особенности практико-ориентированного подхода в  обучении игре на музыкальных инструментах, определить эффективность его применения для получения предметных, </a:t>
            </a:r>
            <a:r>
              <a:rPr lang="ru-RU" sz="14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метапредметных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и личностных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результатов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Freeform 38"/>
          <p:cNvSpPr/>
          <p:nvPr/>
        </p:nvSpPr>
        <p:spPr bwMode="auto">
          <a:xfrm>
            <a:off x="0" y="487680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8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0" b="17260"/>
          <a:stretch>
            <a:fillRect/>
          </a:stretch>
        </p:blipFill>
        <p:spPr>
          <a:xfrm>
            <a:off x="1600200" y="819150"/>
            <a:ext cx="2763838" cy="12065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0" b="17260"/>
          <a:stretch>
            <a:fillRect/>
          </a:stretch>
        </p:blipFill>
        <p:spPr>
          <a:xfrm>
            <a:off x="0" y="2155835"/>
            <a:ext cx="2763838" cy="120650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1" b="17241"/>
          <a:stretch>
            <a:fillRect/>
          </a:stretch>
        </p:blipFill>
        <p:spPr>
          <a:xfrm>
            <a:off x="2362200" y="2146310"/>
            <a:ext cx="2762250" cy="1206500"/>
          </a:xfrm>
        </p:spPr>
      </p:pic>
      <p:sp>
        <p:nvSpPr>
          <p:cNvPr id="6" name="Rectangle 42"/>
          <p:cNvSpPr/>
          <p:nvPr/>
        </p:nvSpPr>
        <p:spPr>
          <a:xfrm>
            <a:off x="5095875" y="819150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спользование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практико-ориентированного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подхода в обучении игре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музыкальных инструментах будет способствовать лучшему достижению предметных,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метапредметных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личностных результатов обучающимися</a:t>
            </a:r>
          </a:p>
        </p:txBody>
      </p:sp>
      <p:sp>
        <p:nvSpPr>
          <p:cNvPr id="7" name="Freeform 38"/>
          <p:cNvSpPr/>
          <p:nvPr/>
        </p:nvSpPr>
        <p:spPr bwMode="auto">
          <a:xfrm>
            <a:off x="0" y="487680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0" b="17260"/>
          <a:stretch>
            <a:fillRect/>
          </a:stretch>
        </p:blipFill>
        <p:spPr>
          <a:xfrm>
            <a:off x="914400" y="3486150"/>
            <a:ext cx="2763837" cy="1206500"/>
          </a:xfrm>
        </p:spPr>
      </p:pic>
      <p:sp>
        <p:nvSpPr>
          <p:cNvPr id="15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935738" y="285751"/>
            <a:ext cx="392581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400" b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</a:t>
            </a:r>
            <a:r>
              <a:rPr lang="ru-RU" sz="2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22270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4191000"/>
            <a:ext cx="9144000" cy="971550"/>
          </a:xfrm>
          <a:prstGeom prst="rect">
            <a:avLst/>
          </a:prstGeom>
          <a:solidFill>
            <a:srgbClr val="3F4C5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4180" y="3943350"/>
            <a:ext cx="1680776" cy="665315"/>
            <a:chOff x="304800" y="2635450"/>
            <a:chExt cx="1680776" cy="665315"/>
          </a:xfrm>
        </p:grpSpPr>
        <p:sp>
          <p:nvSpPr>
            <p:cNvPr id="22" name="Freeform 21"/>
            <p:cNvSpPr/>
            <p:nvPr/>
          </p:nvSpPr>
          <p:spPr bwMode="auto">
            <a:xfrm>
              <a:off x="304800" y="2635450"/>
              <a:ext cx="1680776" cy="665315"/>
            </a:xfrm>
            <a:custGeom>
              <a:avLst/>
              <a:gdLst>
                <a:gd name="connsiteX0" fmla="*/ 310562 w 1986962"/>
                <a:gd name="connsiteY0" fmla="*/ 0 h 665315"/>
                <a:gd name="connsiteX1" fmla="*/ 1986962 w 1986962"/>
                <a:gd name="connsiteY1" fmla="*/ 0 h 665315"/>
                <a:gd name="connsiteX2" fmla="*/ 1676400 w 1986962"/>
                <a:gd name="connsiteY2" fmla="*/ 665315 h 665315"/>
                <a:gd name="connsiteX3" fmla="*/ 0 w 1986962"/>
                <a:gd name="connsiteY3" fmla="*/ 665315 h 6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962" h="665315">
                  <a:moveTo>
                    <a:pt x="310562" y="0"/>
                  </a:moveTo>
                  <a:lnTo>
                    <a:pt x="1986962" y="0"/>
                  </a:lnTo>
                  <a:lnTo>
                    <a:pt x="1676400" y="665315"/>
                  </a:lnTo>
                  <a:lnTo>
                    <a:pt x="0" y="66531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29852" y="2764517"/>
              <a:ext cx="430672" cy="407180"/>
              <a:chOff x="415925" y="3217863"/>
              <a:chExt cx="436563" cy="412750"/>
            </a:xfrm>
            <a:solidFill>
              <a:schemeClr val="bg1"/>
            </a:solidFill>
          </p:grpSpPr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517525" y="3217863"/>
                <a:ext cx="233363" cy="231775"/>
              </a:xfrm>
              <a:custGeom>
                <a:avLst/>
                <a:gdLst>
                  <a:gd name="T0" fmla="*/ 761 w 1768"/>
                  <a:gd name="T1" fmla="*/ 241 h 1756"/>
                  <a:gd name="T2" fmla="*/ 591 w 1768"/>
                  <a:gd name="T3" fmla="*/ 299 h 1756"/>
                  <a:gd name="T4" fmla="*/ 446 w 1768"/>
                  <a:gd name="T5" fmla="*/ 399 h 1756"/>
                  <a:gd name="T6" fmla="*/ 332 w 1768"/>
                  <a:gd name="T7" fmla="*/ 534 h 1756"/>
                  <a:gd name="T8" fmla="*/ 259 w 1768"/>
                  <a:gd name="T9" fmla="*/ 696 h 1756"/>
                  <a:gd name="T10" fmla="*/ 233 w 1768"/>
                  <a:gd name="T11" fmla="*/ 877 h 1756"/>
                  <a:gd name="T12" fmla="*/ 259 w 1768"/>
                  <a:gd name="T13" fmla="*/ 1058 h 1756"/>
                  <a:gd name="T14" fmla="*/ 332 w 1768"/>
                  <a:gd name="T15" fmla="*/ 1219 h 1756"/>
                  <a:gd name="T16" fmla="*/ 446 w 1768"/>
                  <a:gd name="T17" fmla="*/ 1353 h 1756"/>
                  <a:gd name="T18" fmla="*/ 591 w 1768"/>
                  <a:gd name="T19" fmla="*/ 1453 h 1756"/>
                  <a:gd name="T20" fmla="*/ 761 w 1768"/>
                  <a:gd name="T21" fmla="*/ 1511 h 1756"/>
                  <a:gd name="T22" fmla="*/ 946 w 1768"/>
                  <a:gd name="T23" fmla="*/ 1520 h 1756"/>
                  <a:gd name="T24" fmla="*/ 1124 w 1768"/>
                  <a:gd name="T25" fmla="*/ 1478 h 1756"/>
                  <a:gd name="T26" fmla="*/ 1278 w 1768"/>
                  <a:gd name="T27" fmla="*/ 1391 h 1756"/>
                  <a:gd name="T28" fmla="*/ 1403 w 1768"/>
                  <a:gd name="T29" fmla="*/ 1267 h 1756"/>
                  <a:gd name="T30" fmla="*/ 1489 w 1768"/>
                  <a:gd name="T31" fmla="*/ 1114 h 1756"/>
                  <a:gd name="T32" fmla="*/ 1533 w 1768"/>
                  <a:gd name="T33" fmla="*/ 939 h 1756"/>
                  <a:gd name="T34" fmla="*/ 1524 w 1768"/>
                  <a:gd name="T35" fmla="*/ 754 h 1756"/>
                  <a:gd name="T36" fmla="*/ 1465 w 1768"/>
                  <a:gd name="T37" fmla="*/ 585 h 1756"/>
                  <a:gd name="T38" fmla="*/ 1364 w 1768"/>
                  <a:gd name="T39" fmla="*/ 440 h 1756"/>
                  <a:gd name="T40" fmla="*/ 1229 w 1768"/>
                  <a:gd name="T41" fmla="*/ 328 h 1756"/>
                  <a:gd name="T42" fmla="*/ 1066 w 1768"/>
                  <a:gd name="T43" fmla="*/ 255 h 1756"/>
                  <a:gd name="T44" fmla="*/ 884 w 1768"/>
                  <a:gd name="T45" fmla="*/ 229 h 1756"/>
                  <a:gd name="T46" fmla="*/ 1028 w 1768"/>
                  <a:gd name="T47" fmla="*/ 12 h 1756"/>
                  <a:gd name="T48" fmla="*/ 1228 w 1768"/>
                  <a:gd name="T49" fmla="*/ 69 h 1756"/>
                  <a:gd name="T50" fmla="*/ 1407 w 1768"/>
                  <a:gd name="T51" fmla="*/ 169 h 1756"/>
                  <a:gd name="T52" fmla="*/ 1556 w 1768"/>
                  <a:gd name="T53" fmla="*/ 305 h 1756"/>
                  <a:gd name="T54" fmla="*/ 1670 w 1768"/>
                  <a:gd name="T55" fmla="*/ 473 h 1756"/>
                  <a:gd name="T56" fmla="*/ 1743 w 1768"/>
                  <a:gd name="T57" fmla="*/ 666 h 1756"/>
                  <a:gd name="T58" fmla="*/ 1768 w 1768"/>
                  <a:gd name="T59" fmla="*/ 877 h 1756"/>
                  <a:gd name="T60" fmla="*/ 1743 w 1768"/>
                  <a:gd name="T61" fmla="*/ 1088 h 1756"/>
                  <a:gd name="T62" fmla="*/ 1670 w 1768"/>
                  <a:gd name="T63" fmla="*/ 1280 h 1756"/>
                  <a:gd name="T64" fmla="*/ 1556 w 1768"/>
                  <a:gd name="T65" fmla="*/ 1448 h 1756"/>
                  <a:gd name="T66" fmla="*/ 1407 w 1768"/>
                  <a:gd name="T67" fmla="*/ 1586 h 1756"/>
                  <a:gd name="T68" fmla="*/ 1228 w 1768"/>
                  <a:gd name="T69" fmla="*/ 1687 h 1756"/>
                  <a:gd name="T70" fmla="*/ 1028 w 1768"/>
                  <a:gd name="T71" fmla="*/ 1744 h 1756"/>
                  <a:gd name="T72" fmla="*/ 811 w 1768"/>
                  <a:gd name="T73" fmla="*/ 1753 h 1756"/>
                  <a:gd name="T74" fmla="*/ 605 w 1768"/>
                  <a:gd name="T75" fmla="*/ 1711 h 1756"/>
                  <a:gd name="T76" fmla="*/ 419 w 1768"/>
                  <a:gd name="T77" fmla="*/ 1624 h 1756"/>
                  <a:gd name="T78" fmla="*/ 258 w 1768"/>
                  <a:gd name="T79" fmla="*/ 1496 h 1756"/>
                  <a:gd name="T80" fmla="*/ 132 w 1768"/>
                  <a:gd name="T81" fmla="*/ 1338 h 1756"/>
                  <a:gd name="T82" fmla="*/ 45 w 1768"/>
                  <a:gd name="T83" fmla="*/ 1153 h 1756"/>
                  <a:gd name="T84" fmla="*/ 3 w 1768"/>
                  <a:gd name="T85" fmla="*/ 948 h 1756"/>
                  <a:gd name="T86" fmla="*/ 11 w 1768"/>
                  <a:gd name="T87" fmla="*/ 735 h 1756"/>
                  <a:gd name="T88" fmla="*/ 69 w 1768"/>
                  <a:gd name="T89" fmla="*/ 536 h 1756"/>
                  <a:gd name="T90" fmla="*/ 170 w 1768"/>
                  <a:gd name="T91" fmla="*/ 359 h 1756"/>
                  <a:gd name="T92" fmla="*/ 309 w 1768"/>
                  <a:gd name="T93" fmla="*/ 211 h 1756"/>
                  <a:gd name="T94" fmla="*/ 478 w 1768"/>
                  <a:gd name="T95" fmla="*/ 98 h 1756"/>
                  <a:gd name="T96" fmla="*/ 671 w 1768"/>
                  <a:gd name="T97" fmla="*/ 26 h 1756"/>
                  <a:gd name="T98" fmla="*/ 884 w 1768"/>
                  <a:gd name="T99" fmla="*/ 0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68" h="1756">
                    <a:moveTo>
                      <a:pt x="884" y="229"/>
                    </a:moveTo>
                    <a:lnTo>
                      <a:pt x="821" y="232"/>
                    </a:lnTo>
                    <a:lnTo>
                      <a:pt x="761" y="241"/>
                    </a:lnTo>
                    <a:lnTo>
                      <a:pt x="702" y="255"/>
                    </a:lnTo>
                    <a:lnTo>
                      <a:pt x="645" y="274"/>
                    </a:lnTo>
                    <a:lnTo>
                      <a:pt x="591" y="299"/>
                    </a:lnTo>
                    <a:lnTo>
                      <a:pt x="539" y="328"/>
                    </a:lnTo>
                    <a:lnTo>
                      <a:pt x="491" y="361"/>
                    </a:lnTo>
                    <a:lnTo>
                      <a:pt x="446" y="399"/>
                    </a:lnTo>
                    <a:lnTo>
                      <a:pt x="403" y="440"/>
                    </a:lnTo>
                    <a:lnTo>
                      <a:pt x="366" y="485"/>
                    </a:lnTo>
                    <a:lnTo>
                      <a:pt x="332" y="534"/>
                    </a:lnTo>
                    <a:lnTo>
                      <a:pt x="303" y="585"/>
                    </a:lnTo>
                    <a:lnTo>
                      <a:pt x="279" y="639"/>
                    </a:lnTo>
                    <a:lnTo>
                      <a:pt x="259" y="696"/>
                    </a:lnTo>
                    <a:lnTo>
                      <a:pt x="244" y="754"/>
                    </a:lnTo>
                    <a:lnTo>
                      <a:pt x="236" y="815"/>
                    </a:lnTo>
                    <a:lnTo>
                      <a:pt x="233" y="877"/>
                    </a:lnTo>
                    <a:lnTo>
                      <a:pt x="236" y="939"/>
                    </a:lnTo>
                    <a:lnTo>
                      <a:pt x="244" y="999"/>
                    </a:lnTo>
                    <a:lnTo>
                      <a:pt x="259" y="1058"/>
                    </a:lnTo>
                    <a:lnTo>
                      <a:pt x="279" y="1114"/>
                    </a:lnTo>
                    <a:lnTo>
                      <a:pt x="303" y="1168"/>
                    </a:lnTo>
                    <a:lnTo>
                      <a:pt x="332" y="1219"/>
                    </a:lnTo>
                    <a:lnTo>
                      <a:pt x="366" y="1267"/>
                    </a:lnTo>
                    <a:lnTo>
                      <a:pt x="403" y="1312"/>
                    </a:lnTo>
                    <a:lnTo>
                      <a:pt x="446" y="1353"/>
                    </a:lnTo>
                    <a:lnTo>
                      <a:pt x="491" y="1391"/>
                    </a:lnTo>
                    <a:lnTo>
                      <a:pt x="539" y="1424"/>
                    </a:lnTo>
                    <a:lnTo>
                      <a:pt x="591" y="1453"/>
                    </a:lnTo>
                    <a:lnTo>
                      <a:pt x="645" y="1478"/>
                    </a:lnTo>
                    <a:lnTo>
                      <a:pt x="702" y="1497"/>
                    </a:lnTo>
                    <a:lnTo>
                      <a:pt x="761" y="1511"/>
                    </a:lnTo>
                    <a:lnTo>
                      <a:pt x="821" y="1520"/>
                    </a:lnTo>
                    <a:lnTo>
                      <a:pt x="884" y="1523"/>
                    </a:lnTo>
                    <a:lnTo>
                      <a:pt x="946" y="1520"/>
                    </a:lnTo>
                    <a:lnTo>
                      <a:pt x="1008" y="1511"/>
                    </a:lnTo>
                    <a:lnTo>
                      <a:pt x="1066" y="1497"/>
                    </a:lnTo>
                    <a:lnTo>
                      <a:pt x="1124" y="1478"/>
                    </a:lnTo>
                    <a:lnTo>
                      <a:pt x="1177" y="1453"/>
                    </a:lnTo>
                    <a:lnTo>
                      <a:pt x="1229" y="1424"/>
                    </a:lnTo>
                    <a:lnTo>
                      <a:pt x="1278" y="1391"/>
                    </a:lnTo>
                    <a:lnTo>
                      <a:pt x="1323" y="1353"/>
                    </a:lnTo>
                    <a:lnTo>
                      <a:pt x="1364" y="1312"/>
                    </a:lnTo>
                    <a:lnTo>
                      <a:pt x="1403" y="1267"/>
                    </a:lnTo>
                    <a:lnTo>
                      <a:pt x="1436" y="1219"/>
                    </a:lnTo>
                    <a:lnTo>
                      <a:pt x="1465" y="1168"/>
                    </a:lnTo>
                    <a:lnTo>
                      <a:pt x="1489" y="1114"/>
                    </a:lnTo>
                    <a:lnTo>
                      <a:pt x="1509" y="1058"/>
                    </a:lnTo>
                    <a:lnTo>
                      <a:pt x="1524" y="999"/>
                    </a:lnTo>
                    <a:lnTo>
                      <a:pt x="1533" y="939"/>
                    </a:lnTo>
                    <a:lnTo>
                      <a:pt x="1536" y="877"/>
                    </a:lnTo>
                    <a:lnTo>
                      <a:pt x="1533" y="815"/>
                    </a:lnTo>
                    <a:lnTo>
                      <a:pt x="1524" y="754"/>
                    </a:lnTo>
                    <a:lnTo>
                      <a:pt x="1509" y="696"/>
                    </a:lnTo>
                    <a:lnTo>
                      <a:pt x="1489" y="639"/>
                    </a:lnTo>
                    <a:lnTo>
                      <a:pt x="1465" y="585"/>
                    </a:lnTo>
                    <a:lnTo>
                      <a:pt x="1436" y="534"/>
                    </a:lnTo>
                    <a:lnTo>
                      <a:pt x="1403" y="485"/>
                    </a:lnTo>
                    <a:lnTo>
                      <a:pt x="1364" y="440"/>
                    </a:lnTo>
                    <a:lnTo>
                      <a:pt x="1323" y="399"/>
                    </a:lnTo>
                    <a:lnTo>
                      <a:pt x="1278" y="361"/>
                    </a:lnTo>
                    <a:lnTo>
                      <a:pt x="1229" y="328"/>
                    </a:lnTo>
                    <a:lnTo>
                      <a:pt x="1177" y="299"/>
                    </a:lnTo>
                    <a:lnTo>
                      <a:pt x="1124" y="274"/>
                    </a:lnTo>
                    <a:lnTo>
                      <a:pt x="1066" y="255"/>
                    </a:lnTo>
                    <a:lnTo>
                      <a:pt x="1008" y="241"/>
                    </a:lnTo>
                    <a:lnTo>
                      <a:pt x="946" y="232"/>
                    </a:lnTo>
                    <a:lnTo>
                      <a:pt x="884" y="229"/>
                    </a:lnTo>
                    <a:close/>
                    <a:moveTo>
                      <a:pt x="884" y="0"/>
                    </a:moveTo>
                    <a:lnTo>
                      <a:pt x="956" y="3"/>
                    </a:lnTo>
                    <a:lnTo>
                      <a:pt x="1028" y="12"/>
                    </a:lnTo>
                    <a:lnTo>
                      <a:pt x="1096" y="25"/>
                    </a:lnTo>
                    <a:lnTo>
                      <a:pt x="1164" y="45"/>
                    </a:lnTo>
                    <a:lnTo>
                      <a:pt x="1228" y="69"/>
                    </a:lnTo>
                    <a:lnTo>
                      <a:pt x="1291" y="98"/>
                    </a:lnTo>
                    <a:lnTo>
                      <a:pt x="1350" y="131"/>
                    </a:lnTo>
                    <a:lnTo>
                      <a:pt x="1407" y="169"/>
                    </a:lnTo>
                    <a:lnTo>
                      <a:pt x="1460" y="210"/>
                    </a:lnTo>
                    <a:lnTo>
                      <a:pt x="1509" y="256"/>
                    </a:lnTo>
                    <a:lnTo>
                      <a:pt x="1556" y="305"/>
                    </a:lnTo>
                    <a:lnTo>
                      <a:pt x="1598" y="358"/>
                    </a:lnTo>
                    <a:lnTo>
                      <a:pt x="1636" y="414"/>
                    </a:lnTo>
                    <a:lnTo>
                      <a:pt x="1670" y="473"/>
                    </a:lnTo>
                    <a:lnTo>
                      <a:pt x="1699" y="535"/>
                    </a:lnTo>
                    <a:lnTo>
                      <a:pt x="1724" y="599"/>
                    </a:lnTo>
                    <a:lnTo>
                      <a:pt x="1743" y="666"/>
                    </a:lnTo>
                    <a:lnTo>
                      <a:pt x="1757" y="734"/>
                    </a:lnTo>
                    <a:lnTo>
                      <a:pt x="1766" y="805"/>
                    </a:lnTo>
                    <a:lnTo>
                      <a:pt x="1768" y="877"/>
                    </a:lnTo>
                    <a:lnTo>
                      <a:pt x="1766" y="949"/>
                    </a:lnTo>
                    <a:lnTo>
                      <a:pt x="1757" y="1019"/>
                    </a:lnTo>
                    <a:lnTo>
                      <a:pt x="1743" y="1088"/>
                    </a:lnTo>
                    <a:lnTo>
                      <a:pt x="1724" y="1154"/>
                    </a:lnTo>
                    <a:lnTo>
                      <a:pt x="1699" y="1218"/>
                    </a:lnTo>
                    <a:lnTo>
                      <a:pt x="1670" y="1280"/>
                    </a:lnTo>
                    <a:lnTo>
                      <a:pt x="1636" y="1339"/>
                    </a:lnTo>
                    <a:lnTo>
                      <a:pt x="1598" y="1395"/>
                    </a:lnTo>
                    <a:lnTo>
                      <a:pt x="1556" y="1448"/>
                    </a:lnTo>
                    <a:lnTo>
                      <a:pt x="1509" y="1497"/>
                    </a:lnTo>
                    <a:lnTo>
                      <a:pt x="1460" y="1543"/>
                    </a:lnTo>
                    <a:lnTo>
                      <a:pt x="1407" y="1586"/>
                    </a:lnTo>
                    <a:lnTo>
                      <a:pt x="1350" y="1624"/>
                    </a:lnTo>
                    <a:lnTo>
                      <a:pt x="1291" y="1658"/>
                    </a:lnTo>
                    <a:lnTo>
                      <a:pt x="1228" y="1687"/>
                    </a:lnTo>
                    <a:lnTo>
                      <a:pt x="1164" y="1711"/>
                    </a:lnTo>
                    <a:lnTo>
                      <a:pt x="1096" y="1730"/>
                    </a:lnTo>
                    <a:lnTo>
                      <a:pt x="1028" y="1744"/>
                    </a:lnTo>
                    <a:lnTo>
                      <a:pt x="956" y="1753"/>
                    </a:lnTo>
                    <a:lnTo>
                      <a:pt x="884" y="1756"/>
                    </a:lnTo>
                    <a:lnTo>
                      <a:pt x="811" y="1753"/>
                    </a:lnTo>
                    <a:lnTo>
                      <a:pt x="741" y="1744"/>
                    </a:lnTo>
                    <a:lnTo>
                      <a:pt x="671" y="1730"/>
                    </a:lnTo>
                    <a:lnTo>
                      <a:pt x="605" y="1711"/>
                    </a:lnTo>
                    <a:lnTo>
                      <a:pt x="539" y="1686"/>
                    </a:lnTo>
                    <a:lnTo>
                      <a:pt x="478" y="1657"/>
                    </a:lnTo>
                    <a:lnTo>
                      <a:pt x="419" y="1624"/>
                    </a:lnTo>
                    <a:lnTo>
                      <a:pt x="362" y="1585"/>
                    </a:lnTo>
                    <a:lnTo>
                      <a:pt x="309" y="1542"/>
                    </a:lnTo>
                    <a:lnTo>
                      <a:pt x="258" y="1496"/>
                    </a:lnTo>
                    <a:lnTo>
                      <a:pt x="212" y="1447"/>
                    </a:lnTo>
                    <a:lnTo>
                      <a:pt x="170" y="1394"/>
                    </a:lnTo>
                    <a:lnTo>
                      <a:pt x="132" y="1338"/>
                    </a:lnTo>
                    <a:lnTo>
                      <a:pt x="98" y="1279"/>
                    </a:lnTo>
                    <a:lnTo>
                      <a:pt x="69" y="1217"/>
                    </a:lnTo>
                    <a:lnTo>
                      <a:pt x="45" y="1153"/>
                    </a:lnTo>
                    <a:lnTo>
                      <a:pt x="26" y="1087"/>
                    </a:lnTo>
                    <a:lnTo>
                      <a:pt x="11" y="1018"/>
                    </a:lnTo>
                    <a:lnTo>
                      <a:pt x="3" y="948"/>
                    </a:lnTo>
                    <a:lnTo>
                      <a:pt x="0" y="877"/>
                    </a:lnTo>
                    <a:lnTo>
                      <a:pt x="3" y="805"/>
                    </a:lnTo>
                    <a:lnTo>
                      <a:pt x="11" y="735"/>
                    </a:lnTo>
                    <a:lnTo>
                      <a:pt x="26" y="667"/>
                    </a:lnTo>
                    <a:lnTo>
                      <a:pt x="45" y="600"/>
                    </a:lnTo>
                    <a:lnTo>
                      <a:pt x="69" y="536"/>
                    </a:lnTo>
                    <a:lnTo>
                      <a:pt x="98" y="474"/>
                    </a:lnTo>
                    <a:lnTo>
                      <a:pt x="132" y="415"/>
                    </a:lnTo>
                    <a:lnTo>
                      <a:pt x="170" y="359"/>
                    </a:lnTo>
                    <a:lnTo>
                      <a:pt x="212" y="306"/>
                    </a:lnTo>
                    <a:lnTo>
                      <a:pt x="258" y="257"/>
                    </a:lnTo>
                    <a:lnTo>
                      <a:pt x="309" y="211"/>
                    </a:lnTo>
                    <a:lnTo>
                      <a:pt x="362" y="169"/>
                    </a:lnTo>
                    <a:lnTo>
                      <a:pt x="419" y="132"/>
                    </a:lnTo>
                    <a:lnTo>
                      <a:pt x="478" y="98"/>
                    </a:lnTo>
                    <a:lnTo>
                      <a:pt x="539" y="69"/>
                    </a:lnTo>
                    <a:lnTo>
                      <a:pt x="605" y="45"/>
                    </a:lnTo>
                    <a:lnTo>
                      <a:pt x="671" y="26"/>
                    </a:lnTo>
                    <a:lnTo>
                      <a:pt x="741" y="12"/>
                    </a:lnTo>
                    <a:lnTo>
                      <a:pt x="811" y="3"/>
                    </a:lnTo>
                    <a:lnTo>
                      <a:pt x="8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15925" y="3470275"/>
                <a:ext cx="436563" cy="160338"/>
              </a:xfrm>
              <a:custGeom>
                <a:avLst/>
                <a:gdLst>
                  <a:gd name="T0" fmla="*/ 1036 w 3305"/>
                  <a:gd name="T1" fmla="*/ 235 h 1219"/>
                  <a:gd name="T2" fmla="*/ 894 w 3305"/>
                  <a:gd name="T3" fmla="*/ 259 h 1219"/>
                  <a:gd name="T4" fmla="*/ 763 w 3305"/>
                  <a:gd name="T5" fmla="*/ 304 h 1219"/>
                  <a:gd name="T6" fmla="*/ 640 w 3305"/>
                  <a:gd name="T7" fmla="*/ 368 h 1219"/>
                  <a:gd name="T8" fmla="*/ 530 w 3305"/>
                  <a:gd name="T9" fmla="*/ 451 h 1219"/>
                  <a:gd name="T10" fmla="*/ 435 w 3305"/>
                  <a:gd name="T11" fmla="*/ 549 h 1219"/>
                  <a:gd name="T12" fmla="*/ 356 w 3305"/>
                  <a:gd name="T13" fmla="*/ 660 h 1219"/>
                  <a:gd name="T14" fmla="*/ 295 w 3305"/>
                  <a:gd name="T15" fmla="*/ 785 h 1219"/>
                  <a:gd name="T16" fmla="*/ 254 w 3305"/>
                  <a:gd name="T17" fmla="*/ 918 h 1219"/>
                  <a:gd name="T18" fmla="*/ 3063 w 3305"/>
                  <a:gd name="T19" fmla="*/ 987 h 1219"/>
                  <a:gd name="T20" fmla="*/ 3033 w 3305"/>
                  <a:gd name="T21" fmla="*/ 849 h 1219"/>
                  <a:gd name="T22" fmla="*/ 2983 w 3305"/>
                  <a:gd name="T23" fmla="*/ 720 h 1219"/>
                  <a:gd name="T24" fmla="*/ 2912 w 3305"/>
                  <a:gd name="T25" fmla="*/ 602 h 1219"/>
                  <a:gd name="T26" fmla="*/ 2824 w 3305"/>
                  <a:gd name="T27" fmla="*/ 497 h 1219"/>
                  <a:gd name="T28" fmla="*/ 2722 w 3305"/>
                  <a:gd name="T29" fmla="*/ 406 h 1219"/>
                  <a:gd name="T30" fmla="*/ 2606 w 3305"/>
                  <a:gd name="T31" fmla="*/ 333 h 1219"/>
                  <a:gd name="T32" fmla="*/ 2478 w 3305"/>
                  <a:gd name="T33" fmla="*/ 278 h 1219"/>
                  <a:gd name="T34" fmla="*/ 2340 w 3305"/>
                  <a:gd name="T35" fmla="*/ 244 h 1219"/>
                  <a:gd name="T36" fmla="*/ 2195 w 3305"/>
                  <a:gd name="T37" fmla="*/ 232 h 1219"/>
                  <a:gd name="T38" fmla="*/ 1110 w 3305"/>
                  <a:gd name="T39" fmla="*/ 0 h 1219"/>
                  <a:gd name="T40" fmla="*/ 2278 w 3305"/>
                  <a:gd name="T41" fmla="*/ 3 h 1219"/>
                  <a:gd name="T42" fmla="*/ 2439 w 3305"/>
                  <a:gd name="T43" fmla="*/ 27 h 1219"/>
                  <a:gd name="T44" fmla="*/ 2591 w 3305"/>
                  <a:gd name="T45" fmla="*/ 73 h 1219"/>
                  <a:gd name="T46" fmla="*/ 2733 w 3305"/>
                  <a:gd name="T47" fmla="*/ 139 h 1219"/>
                  <a:gd name="T48" fmla="*/ 2864 w 3305"/>
                  <a:gd name="T49" fmla="*/ 223 h 1219"/>
                  <a:gd name="T50" fmla="*/ 2981 w 3305"/>
                  <a:gd name="T51" fmla="*/ 324 h 1219"/>
                  <a:gd name="T52" fmla="*/ 3081 w 3305"/>
                  <a:gd name="T53" fmla="*/ 440 h 1219"/>
                  <a:gd name="T54" fmla="*/ 3167 w 3305"/>
                  <a:gd name="T55" fmla="*/ 570 h 1219"/>
                  <a:gd name="T56" fmla="*/ 3232 w 3305"/>
                  <a:gd name="T57" fmla="*/ 710 h 1219"/>
                  <a:gd name="T58" fmla="*/ 3279 w 3305"/>
                  <a:gd name="T59" fmla="*/ 862 h 1219"/>
                  <a:gd name="T60" fmla="*/ 3302 w 3305"/>
                  <a:gd name="T61" fmla="*/ 1021 h 1219"/>
                  <a:gd name="T62" fmla="*/ 3302 w 3305"/>
                  <a:gd name="T63" fmla="*/ 1130 h 1219"/>
                  <a:gd name="T64" fmla="*/ 3280 w 3305"/>
                  <a:gd name="T65" fmla="*/ 1176 h 1219"/>
                  <a:gd name="T66" fmla="*/ 3240 w 3305"/>
                  <a:gd name="T67" fmla="*/ 1207 h 1219"/>
                  <a:gd name="T68" fmla="*/ 3188 w 3305"/>
                  <a:gd name="T69" fmla="*/ 1219 h 1219"/>
                  <a:gd name="T70" fmla="*/ 90 w 3305"/>
                  <a:gd name="T71" fmla="*/ 1216 h 1219"/>
                  <a:gd name="T72" fmla="*/ 43 w 3305"/>
                  <a:gd name="T73" fmla="*/ 1194 h 1219"/>
                  <a:gd name="T74" fmla="*/ 12 w 3305"/>
                  <a:gd name="T75" fmla="*/ 1154 h 1219"/>
                  <a:gd name="T76" fmla="*/ 0 w 3305"/>
                  <a:gd name="T77" fmla="*/ 1103 h 1219"/>
                  <a:gd name="T78" fmla="*/ 12 w 3305"/>
                  <a:gd name="T79" fmla="*/ 940 h 1219"/>
                  <a:gd name="T80" fmla="*/ 47 w 3305"/>
                  <a:gd name="T81" fmla="*/ 785 h 1219"/>
                  <a:gd name="T82" fmla="*/ 104 w 3305"/>
                  <a:gd name="T83" fmla="*/ 638 h 1219"/>
                  <a:gd name="T84" fmla="*/ 179 w 3305"/>
                  <a:gd name="T85" fmla="*/ 502 h 1219"/>
                  <a:gd name="T86" fmla="*/ 273 w 3305"/>
                  <a:gd name="T87" fmla="*/ 379 h 1219"/>
                  <a:gd name="T88" fmla="*/ 383 w 3305"/>
                  <a:gd name="T89" fmla="*/ 271 h 1219"/>
                  <a:gd name="T90" fmla="*/ 507 w 3305"/>
                  <a:gd name="T91" fmla="*/ 178 h 1219"/>
                  <a:gd name="T92" fmla="*/ 643 w 3305"/>
                  <a:gd name="T93" fmla="*/ 103 h 1219"/>
                  <a:gd name="T94" fmla="*/ 790 w 3305"/>
                  <a:gd name="T95" fmla="*/ 47 h 1219"/>
                  <a:gd name="T96" fmla="*/ 946 w 3305"/>
                  <a:gd name="T97" fmla="*/ 12 h 1219"/>
                  <a:gd name="T98" fmla="*/ 1110 w 3305"/>
                  <a:gd name="T99" fmla="*/ 0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05" h="1219">
                    <a:moveTo>
                      <a:pt x="1110" y="232"/>
                    </a:moveTo>
                    <a:lnTo>
                      <a:pt x="1036" y="235"/>
                    </a:lnTo>
                    <a:lnTo>
                      <a:pt x="965" y="244"/>
                    </a:lnTo>
                    <a:lnTo>
                      <a:pt x="894" y="259"/>
                    </a:lnTo>
                    <a:lnTo>
                      <a:pt x="827" y="278"/>
                    </a:lnTo>
                    <a:lnTo>
                      <a:pt x="763" y="304"/>
                    </a:lnTo>
                    <a:lnTo>
                      <a:pt x="700" y="334"/>
                    </a:lnTo>
                    <a:lnTo>
                      <a:pt x="640" y="368"/>
                    </a:lnTo>
                    <a:lnTo>
                      <a:pt x="583" y="407"/>
                    </a:lnTo>
                    <a:lnTo>
                      <a:pt x="530" y="451"/>
                    </a:lnTo>
                    <a:lnTo>
                      <a:pt x="480" y="498"/>
                    </a:lnTo>
                    <a:lnTo>
                      <a:pt x="435" y="549"/>
                    </a:lnTo>
                    <a:lnTo>
                      <a:pt x="393" y="603"/>
                    </a:lnTo>
                    <a:lnTo>
                      <a:pt x="356" y="660"/>
                    </a:lnTo>
                    <a:lnTo>
                      <a:pt x="322" y="721"/>
                    </a:lnTo>
                    <a:lnTo>
                      <a:pt x="295" y="785"/>
                    </a:lnTo>
                    <a:lnTo>
                      <a:pt x="272" y="850"/>
                    </a:lnTo>
                    <a:lnTo>
                      <a:pt x="254" y="918"/>
                    </a:lnTo>
                    <a:lnTo>
                      <a:pt x="242" y="987"/>
                    </a:lnTo>
                    <a:lnTo>
                      <a:pt x="3063" y="987"/>
                    </a:lnTo>
                    <a:lnTo>
                      <a:pt x="3051" y="917"/>
                    </a:lnTo>
                    <a:lnTo>
                      <a:pt x="3033" y="849"/>
                    </a:lnTo>
                    <a:lnTo>
                      <a:pt x="3011" y="784"/>
                    </a:lnTo>
                    <a:lnTo>
                      <a:pt x="2983" y="720"/>
                    </a:lnTo>
                    <a:lnTo>
                      <a:pt x="2949" y="659"/>
                    </a:lnTo>
                    <a:lnTo>
                      <a:pt x="2912" y="602"/>
                    </a:lnTo>
                    <a:lnTo>
                      <a:pt x="2871" y="547"/>
                    </a:lnTo>
                    <a:lnTo>
                      <a:pt x="2824" y="497"/>
                    </a:lnTo>
                    <a:lnTo>
                      <a:pt x="2775" y="450"/>
                    </a:lnTo>
                    <a:lnTo>
                      <a:pt x="2722" y="406"/>
                    </a:lnTo>
                    <a:lnTo>
                      <a:pt x="2665" y="368"/>
                    </a:lnTo>
                    <a:lnTo>
                      <a:pt x="2606" y="333"/>
                    </a:lnTo>
                    <a:lnTo>
                      <a:pt x="2543" y="303"/>
                    </a:lnTo>
                    <a:lnTo>
                      <a:pt x="2478" y="278"/>
                    </a:lnTo>
                    <a:lnTo>
                      <a:pt x="2410" y="258"/>
                    </a:lnTo>
                    <a:lnTo>
                      <a:pt x="2340" y="244"/>
                    </a:lnTo>
                    <a:lnTo>
                      <a:pt x="2268" y="235"/>
                    </a:lnTo>
                    <a:lnTo>
                      <a:pt x="2195" y="232"/>
                    </a:lnTo>
                    <a:lnTo>
                      <a:pt x="1110" y="232"/>
                    </a:lnTo>
                    <a:close/>
                    <a:moveTo>
                      <a:pt x="1110" y="0"/>
                    </a:moveTo>
                    <a:lnTo>
                      <a:pt x="2195" y="0"/>
                    </a:lnTo>
                    <a:lnTo>
                      <a:pt x="2278" y="3"/>
                    </a:lnTo>
                    <a:lnTo>
                      <a:pt x="2359" y="12"/>
                    </a:lnTo>
                    <a:lnTo>
                      <a:pt x="2439" y="27"/>
                    </a:lnTo>
                    <a:lnTo>
                      <a:pt x="2516" y="47"/>
                    </a:lnTo>
                    <a:lnTo>
                      <a:pt x="2591" y="73"/>
                    </a:lnTo>
                    <a:lnTo>
                      <a:pt x="2663" y="103"/>
                    </a:lnTo>
                    <a:lnTo>
                      <a:pt x="2733" y="139"/>
                    </a:lnTo>
                    <a:lnTo>
                      <a:pt x="2799" y="178"/>
                    </a:lnTo>
                    <a:lnTo>
                      <a:pt x="2864" y="223"/>
                    </a:lnTo>
                    <a:lnTo>
                      <a:pt x="2923" y="271"/>
                    </a:lnTo>
                    <a:lnTo>
                      <a:pt x="2981" y="324"/>
                    </a:lnTo>
                    <a:lnTo>
                      <a:pt x="3033" y="380"/>
                    </a:lnTo>
                    <a:lnTo>
                      <a:pt x="3081" y="440"/>
                    </a:lnTo>
                    <a:lnTo>
                      <a:pt x="3127" y="503"/>
                    </a:lnTo>
                    <a:lnTo>
                      <a:pt x="3167" y="570"/>
                    </a:lnTo>
                    <a:lnTo>
                      <a:pt x="3202" y="639"/>
                    </a:lnTo>
                    <a:lnTo>
                      <a:pt x="3232" y="710"/>
                    </a:lnTo>
                    <a:lnTo>
                      <a:pt x="3259" y="786"/>
                    </a:lnTo>
                    <a:lnTo>
                      <a:pt x="3279" y="862"/>
                    </a:lnTo>
                    <a:lnTo>
                      <a:pt x="3293" y="941"/>
                    </a:lnTo>
                    <a:lnTo>
                      <a:pt x="3302" y="1021"/>
                    </a:lnTo>
                    <a:lnTo>
                      <a:pt x="3305" y="1103"/>
                    </a:lnTo>
                    <a:lnTo>
                      <a:pt x="3302" y="1130"/>
                    </a:lnTo>
                    <a:lnTo>
                      <a:pt x="3294" y="1154"/>
                    </a:lnTo>
                    <a:lnTo>
                      <a:pt x="3280" y="1176"/>
                    </a:lnTo>
                    <a:lnTo>
                      <a:pt x="3262" y="1194"/>
                    </a:lnTo>
                    <a:lnTo>
                      <a:pt x="3240" y="1207"/>
                    </a:lnTo>
                    <a:lnTo>
                      <a:pt x="3215" y="1216"/>
                    </a:lnTo>
                    <a:lnTo>
                      <a:pt x="3188" y="1219"/>
                    </a:lnTo>
                    <a:lnTo>
                      <a:pt x="117" y="1219"/>
                    </a:lnTo>
                    <a:lnTo>
                      <a:pt x="90" y="1216"/>
                    </a:lnTo>
                    <a:lnTo>
                      <a:pt x="65" y="1207"/>
                    </a:lnTo>
                    <a:lnTo>
                      <a:pt x="43" y="1194"/>
                    </a:lnTo>
                    <a:lnTo>
                      <a:pt x="25" y="1176"/>
                    </a:lnTo>
                    <a:lnTo>
                      <a:pt x="12" y="1154"/>
                    </a:lnTo>
                    <a:lnTo>
                      <a:pt x="3" y="1130"/>
                    </a:lnTo>
                    <a:lnTo>
                      <a:pt x="0" y="1103"/>
                    </a:lnTo>
                    <a:lnTo>
                      <a:pt x="3" y="1021"/>
                    </a:lnTo>
                    <a:lnTo>
                      <a:pt x="12" y="940"/>
                    </a:lnTo>
                    <a:lnTo>
                      <a:pt x="27" y="861"/>
                    </a:lnTo>
                    <a:lnTo>
                      <a:pt x="47" y="785"/>
                    </a:lnTo>
                    <a:lnTo>
                      <a:pt x="73" y="709"/>
                    </a:lnTo>
                    <a:lnTo>
                      <a:pt x="104" y="638"/>
                    </a:lnTo>
                    <a:lnTo>
                      <a:pt x="139" y="568"/>
                    </a:lnTo>
                    <a:lnTo>
                      <a:pt x="179" y="502"/>
                    </a:lnTo>
                    <a:lnTo>
                      <a:pt x="224" y="439"/>
                    </a:lnTo>
                    <a:lnTo>
                      <a:pt x="273" y="379"/>
                    </a:lnTo>
                    <a:lnTo>
                      <a:pt x="326" y="323"/>
                    </a:lnTo>
                    <a:lnTo>
                      <a:pt x="383" y="271"/>
                    </a:lnTo>
                    <a:lnTo>
                      <a:pt x="443" y="222"/>
                    </a:lnTo>
                    <a:lnTo>
                      <a:pt x="507" y="178"/>
                    </a:lnTo>
                    <a:lnTo>
                      <a:pt x="573" y="138"/>
                    </a:lnTo>
                    <a:lnTo>
                      <a:pt x="643" y="103"/>
                    </a:lnTo>
                    <a:lnTo>
                      <a:pt x="715" y="72"/>
                    </a:lnTo>
                    <a:lnTo>
                      <a:pt x="790" y="47"/>
                    </a:lnTo>
                    <a:lnTo>
                      <a:pt x="867" y="27"/>
                    </a:lnTo>
                    <a:lnTo>
                      <a:pt x="946" y="12"/>
                    </a:lnTo>
                    <a:lnTo>
                      <a:pt x="1027" y="3"/>
                    </a:lnTo>
                    <a:lnTo>
                      <a:pt x="11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428625" y="584567"/>
            <a:ext cx="830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</a:rPr>
              <a:t>определить сущность  понятий:  «практико-ориентированный подход»  и «практико-ориентированная деятельность»,  анализируя  научные источники;</a:t>
            </a:r>
          </a:p>
          <a:p>
            <a:pPr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</a:rPr>
              <a:t> разработать и апробировать дополнительную интегрированную общеобразовательную общеразвивающую программу «Мастерская музыкальных инструментов»;</a:t>
            </a:r>
          </a:p>
          <a:p>
            <a:pPr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</a:rPr>
              <a:t>проанализировать результаты исследования, полученные в опытной и контрольной группах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49135" y="3988765"/>
            <a:ext cx="1680776" cy="665315"/>
            <a:chOff x="-167712" y="3555369"/>
            <a:chExt cx="1680776" cy="665315"/>
          </a:xfrm>
        </p:grpSpPr>
        <p:sp>
          <p:nvSpPr>
            <p:cNvPr id="53" name="Freeform 52"/>
            <p:cNvSpPr/>
            <p:nvPr/>
          </p:nvSpPr>
          <p:spPr bwMode="auto">
            <a:xfrm>
              <a:off x="-167712" y="3555369"/>
              <a:ext cx="1680776" cy="665315"/>
            </a:xfrm>
            <a:custGeom>
              <a:avLst/>
              <a:gdLst>
                <a:gd name="connsiteX0" fmla="*/ 310562 w 1986962"/>
                <a:gd name="connsiteY0" fmla="*/ 0 h 665315"/>
                <a:gd name="connsiteX1" fmla="*/ 1986962 w 1986962"/>
                <a:gd name="connsiteY1" fmla="*/ 0 h 665315"/>
                <a:gd name="connsiteX2" fmla="*/ 1676400 w 1986962"/>
                <a:gd name="connsiteY2" fmla="*/ 665315 h 665315"/>
                <a:gd name="connsiteX3" fmla="*/ 0 w 1986962"/>
                <a:gd name="connsiteY3" fmla="*/ 665315 h 6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962" h="665315">
                  <a:moveTo>
                    <a:pt x="310562" y="0"/>
                  </a:moveTo>
                  <a:lnTo>
                    <a:pt x="1986962" y="0"/>
                  </a:lnTo>
                  <a:lnTo>
                    <a:pt x="1676400" y="665315"/>
                  </a:lnTo>
                  <a:lnTo>
                    <a:pt x="0" y="66531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36787" y="3652137"/>
              <a:ext cx="471778" cy="471778"/>
              <a:chOff x="-1238250" y="2566988"/>
              <a:chExt cx="1381125" cy="1381125"/>
            </a:xfrm>
            <a:solidFill>
              <a:schemeClr val="bg1"/>
            </a:solidFill>
          </p:grpSpPr>
          <p:sp>
            <p:nvSpPr>
              <p:cNvPr id="55" name="Freeform 32"/>
              <p:cNvSpPr>
                <a:spLocks noEditPoints="1"/>
              </p:cNvSpPr>
              <p:nvPr/>
            </p:nvSpPr>
            <p:spPr bwMode="auto">
              <a:xfrm>
                <a:off x="-1238250" y="2566988"/>
                <a:ext cx="1381125" cy="1381125"/>
              </a:xfrm>
              <a:custGeom>
                <a:avLst/>
                <a:gdLst>
                  <a:gd name="T0" fmla="*/ 1520 w 3480"/>
                  <a:gd name="T1" fmla="*/ 434 h 3480"/>
                  <a:gd name="T2" fmla="*/ 1188 w 3480"/>
                  <a:gd name="T3" fmla="*/ 611 h 3480"/>
                  <a:gd name="T4" fmla="*/ 919 w 3480"/>
                  <a:gd name="T5" fmla="*/ 632 h 3480"/>
                  <a:gd name="T6" fmla="*/ 509 w 3480"/>
                  <a:gd name="T7" fmla="*/ 752 h 3480"/>
                  <a:gd name="T8" fmla="*/ 668 w 3480"/>
                  <a:gd name="T9" fmla="*/ 1063 h 3480"/>
                  <a:gd name="T10" fmla="*/ 502 w 3480"/>
                  <a:gd name="T11" fmla="*/ 1461 h 3480"/>
                  <a:gd name="T12" fmla="*/ 171 w 3480"/>
                  <a:gd name="T13" fmla="*/ 1568 h 3480"/>
                  <a:gd name="T14" fmla="*/ 375 w 3480"/>
                  <a:gd name="T15" fmla="*/ 1942 h 3480"/>
                  <a:gd name="T16" fmla="*/ 552 w 3480"/>
                  <a:gd name="T17" fmla="*/ 2149 h 3480"/>
                  <a:gd name="T18" fmla="*/ 661 w 3480"/>
                  <a:gd name="T19" fmla="*/ 2507 h 3480"/>
                  <a:gd name="T20" fmla="*/ 735 w 3480"/>
                  <a:gd name="T21" fmla="*/ 2965 h 3480"/>
                  <a:gd name="T22" fmla="*/ 1001 w 3480"/>
                  <a:gd name="T23" fmla="*/ 2812 h 3480"/>
                  <a:gd name="T24" fmla="*/ 1405 w 3480"/>
                  <a:gd name="T25" fmla="*/ 2952 h 3480"/>
                  <a:gd name="T26" fmla="*/ 1550 w 3480"/>
                  <a:gd name="T27" fmla="*/ 3204 h 3480"/>
                  <a:gd name="T28" fmla="*/ 1915 w 3480"/>
                  <a:gd name="T29" fmla="*/ 3301 h 3480"/>
                  <a:gd name="T30" fmla="*/ 2046 w 3480"/>
                  <a:gd name="T31" fmla="*/ 2962 h 3480"/>
                  <a:gd name="T32" fmla="*/ 2448 w 3480"/>
                  <a:gd name="T33" fmla="*/ 2810 h 3480"/>
                  <a:gd name="T34" fmla="*/ 2738 w 3480"/>
                  <a:gd name="T35" fmla="*/ 2971 h 3480"/>
                  <a:gd name="T36" fmla="*/ 2831 w 3480"/>
                  <a:gd name="T37" fmla="*/ 2535 h 3480"/>
                  <a:gd name="T38" fmla="*/ 2901 w 3480"/>
                  <a:gd name="T39" fmla="*/ 2221 h 3480"/>
                  <a:gd name="T40" fmla="*/ 3074 w 3480"/>
                  <a:gd name="T41" fmla="*/ 1950 h 3480"/>
                  <a:gd name="T42" fmla="*/ 3315 w 3480"/>
                  <a:gd name="T43" fmla="*/ 1575 h 3480"/>
                  <a:gd name="T44" fmla="*/ 2997 w 3480"/>
                  <a:gd name="T45" fmla="*/ 1484 h 3480"/>
                  <a:gd name="T46" fmla="*/ 2821 w 3480"/>
                  <a:gd name="T47" fmla="*/ 1091 h 3480"/>
                  <a:gd name="T48" fmla="*/ 2967 w 3480"/>
                  <a:gd name="T49" fmla="*/ 760 h 3480"/>
                  <a:gd name="T50" fmla="*/ 2641 w 3480"/>
                  <a:gd name="T51" fmla="*/ 572 h 3480"/>
                  <a:gd name="T52" fmla="*/ 2360 w 3480"/>
                  <a:gd name="T53" fmla="*/ 646 h 3480"/>
                  <a:gd name="T54" fmla="*/ 1976 w 3480"/>
                  <a:gd name="T55" fmla="*/ 461 h 3480"/>
                  <a:gd name="T56" fmla="*/ 1896 w 3480"/>
                  <a:gd name="T57" fmla="*/ 162 h 3480"/>
                  <a:gd name="T58" fmla="*/ 2036 w 3480"/>
                  <a:gd name="T59" fmla="*/ 67 h 3480"/>
                  <a:gd name="T60" fmla="*/ 2110 w 3480"/>
                  <a:gd name="T61" fmla="*/ 367 h 3480"/>
                  <a:gd name="T62" fmla="*/ 2455 w 3480"/>
                  <a:gd name="T63" fmla="*/ 507 h 3480"/>
                  <a:gd name="T64" fmla="*/ 2759 w 3480"/>
                  <a:gd name="T65" fmla="*/ 349 h 3480"/>
                  <a:gd name="T66" fmla="*/ 3125 w 3480"/>
                  <a:gd name="T67" fmla="*/ 693 h 3480"/>
                  <a:gd name="T68" fmla="*/ 2977 w 3480"/>
                  <a:gd name="T69" fmla="*/ 1018 h 3480"/>
                  <a:gd name="T70" fmla="*/ 3110 w 3480"/>
                  <a:gd name="T71" fmla="*/ 1367 h 3480"/>
                  <a:gd name="T72" fmla="*/ 3386 w 3480"/>
                  <a:gd name="T73" fmla="*/ 1425 h 3480"/>
                  <a:gd name="T74" fmla="*/ 3477 w 3480"/>
                  <a:gd name="T75" fmla="*/ 1929 h 3480"/>
                  <a:gd name="T76" fmla="*/ 3226 w 3480"/>
                  <a:gd name="T77" fmla="*/ 2090 h 3480"/>
                  <a:gd name="T78" fmla="*/ 3052 w 3480"/>
                  <a:gd name="T79" fmla="*/ 2283 h 3480"/>
                  <a:gd name="T80" fmla="*/ 3114 w 3480"/>
                  <a:gd name="T81" fmla="*/ 2648 h 3480"/>
                  <a:gd name="T82" fmla="*/ 3080 w 3480"/>
                  <a:gd name="T83" fmla="*/ 2860 h 3480"/>
                  <a:gd name="T84" fmla="*/ 2674 w 3480"/>
                  <a:gd name="T85" fmla="*/ 3125 h 3480"/>
                  <a:gd name="T86" fmla="*/ 2363 w 3480"/>
                  <a:gd name="T87" fmla="*/ 3016 h 3480"/>
                  <a:gd name="T88" fmla="*/ 2104 w 3480"/>
                  <a:gd name="T89" fmla="*/ 3126 h 3480"/>
                  <a:gd name="T90" fmla="*/ 1959 w 3480"/>
                  <a:gd name="T91" fmla="*/ 3468 h 3480"/>
                  <a:gd name="T92" fmla="*/ 1444 w 3480"/>
                  <a:gd name="T93" fmla="*/ 3413 h 3480"/>
                  <a:gd name="T94" fmla="*/ 1370 w 3480"/>
                  <a:gd name="T95" fmla="*/ 3113 h 3480"/>
                  <a:gd name="T96" fmla="*/ 1025 w 3480"/>
                  <a:gd name="T97" fmla="*/ 2973 h 3480"/>
                  <a:gd name="T98" fmla="*/ 721 w 3480"/>
                  <a:gd name="T99" fmla="*/ 3131 h 3480"/>
                  <a:gd name="T100" fmla="*/ 355 w 3480"/>
                  <a:gd name="T101" fmla="*/ 2787 h 3480"/>
                  <a:gd name="T102" fmla="*/ 503 w 3480"/>
                  <a:gd name="T103" fmla="*/ 2462 h 3480"/>
                  <a:gd name="T104" fmla="*/ 370 w 3480"/>
                  <a:gd name="T105" fmla="*/ 2113 h 3480"/>
                  <a:gd name="T106" fmla="*/ 94 w 3480"/>
                  <a:gd name="T107" fmla="*/ 2055 h 3480"/>
                  <a:gd name="T108" fmla="*/ 3 w 3480"/>
                  <a:gd name="T109" fmla="*/ 1551 h 3480"/>
                  <a:gd name="T110" fmla="*/ 254 w 3480"/>
                  <a:gd name="T111" fmla="*/ 1390 h 3480"/>
                  <a:gd name="T112" fmla="*/ 428 w 3480"/>
                  <a:gd name="T113" fmla="*/ 1197 h 3480"/>
                  <a:gd name="T114" fmla="*/ 366 w 3480"/>
                  <a:gd name="T115" fmla="*/ 832 h 3480"/>
                  <a:gd name="T116" fmla="*/ 400 w 3480"/>
                  <a:gd name="T117" fmla="*/ 620 h 3480"/>
                  <a:gd name="T118" fmla="*/ 806 w 3480"/>
                  <a:gd name="T119" fmla="*/ 355 h 3480"/>
                  <a:gd name="T120" fmla="*/ 1117 w 3480"/>
                  <a:gd name="T121" fmla="*/ 464 h 3480"/>
                  <a:gd name="T122" fmla="*/ 1376 w 3480"/>
                  <a:gd name="T123" fmla="*/ 354 h 3480"/>
                  <a:gd name="T124" fmla="*/ 1521 w 3480"/>
                  <a:gd name="T125" fmla="*/ 12 h 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80" h="3480">
                    <a:moveTo>
                      <a:pt x="1584" y="162"/>
                    </a:moveTo>
                    <a:lnTo>
                      <a:pt x="1575" y="165"/>
                    </a:lnTo>
                    <a:lnTo>
                      <a:pt x="1568" y="171"/>
                    </a:lnTo>
                    <a:lnTo>
                      <a:pt x="1565" y="179"/>
                    </a:lnTo>
                    <a:lnTo>
                      <a:pt x="1550" y="277"/>
                    </a:lnTo>
                    <a:lnTo>
                      <a:pt x="1538" y="375"/>
                    </a:lnTo>
                    <a:lnTo>
                      <a:pt x="1530" y="406"/>
                    </a:lnTo>
                    <a:lnTo>
                      <a:pt x="1520" y="434"/>
                    </a:lnTo>
                    <a:lnTo>
                      <a:pt x="1504" y="461"/>
                    </a:lnTo>
                    <a:lnTo>
                      <a:pt x="1484" y="483"/>
                    </a:lnTo>
                    <a:lnTo>
                      <a:pt x="1461" y="502"/>
                    </a:lnTo>
                    <a:lnTo>
                      <a:pt x="1434" y="518"/>
                    </a:lnTo>
                    <a:lnTo>
                      <a:pt x="1405" y="528"/>
                    </a:lnTo>
                    <a:lnTo>
                      <a:pt x="1331" y="552"/>
                    </a:lnTo>
                    <a:lnTo>
                      <a:pt x="1259" y="579"/>
                    </a:lnTo>
                    <a:lnTo>
                      <a:pt x="1188" y="611"/>
                    </a:lnTo>
                    <a:lnTo>
                      <a:pt x="1120" y="646"/>
                    </a:lnTo>
                    <a:lnTo>
                      <a:pt x="1091" y="659"/>
                    </a:lnTo>
                    <a:lnTo>
                      <a:pt x="1063" y="668"/>
                    </a:lnTo>
                    <a:lnTo>
                      <a:pt x="1032" y="670"/>
                    </a:lnTo>
                    <a:lnTo>
                      <a:pt x="1003" y="668"/>
                    </a:lnTo>
                    <a:lnTo>
                      <a:pt x="973" y="661"/>
                    </a:lnTo>
                    <a:lnTo>
                      <a:pt x="945" y="649"/>
                    </a:lnTo>
                    <a:lnTo>
                      <a:pt x="919" y="632"/>
                    </a:lnTo>
                    <a:lnTo>
                      <a:pt x="839" y="572"/>
                    </a:lnTo>
                    <a:lnTo>
                      <a:pt x="760" y="513"/>
                    </a:lnTo>
                    <a:lnTo>
                      <a:pt x="752" y="509"/>
                    </a:lnTo>
                    <a:lnTo>
                      <a:pt x="742" y="509"/>
                    </a:lnTo>
                    <a:lnTo>
                      <a:pt x="735" y="515"/>
                    </a:lnTo>
                    <a:lnTo>
                      <a:pt x="515" y="735"/>
                    </a:lnTo>
                    <a:lnTo>
                      <a:pt x="509" y="742"/>
                    </a:lnTo>
                    <a:lnTo>
                      <a:pt x="509" y="752"/>
                    </a:lnTo>
                    <a:lnTo>
                      <a:pt x="513" y="760"/>
                    </a:lnTo>
                    <a:lnTo>
                      <a:pt x="572" y="839"/>
                    </a:lnTo>
                    <a:lnTo>
                      <a:pt x="632" y="919"/>
                    </a:lnTo>
                    <a:lnTo>
                      <a:pt x="649" y="945"/>
                    </a:lnTo>
                    <a:lnTo>
                      <a:pt x="661" y="973"/>
                    </a:lnTo>
                    <a:lnTo>
                      <a:pt x="668" y="1003"/>
                    </a:lnTo>
                    <a:lnTo>
                      <a:pt x="670" y="1032"/>
                    </a:lnTo>
                    <a:lnTo>
                      <a:pt x="668" y="1063"/>
                    </a:lnTo>
                    <a:lnTo>
                      <a:pt x="659" y="1091"/>
                    </a:lnTo>
                    <a:lnTo>
                      <a:pt x="646" y="1120"/>
                    </a:lnTo>
                    <a:lnTo>
                      <a:pt x="611" y="1188"/>
                    </a:lnTo>
                    <a:lnTo>
                      <a:pt x="579" y="1259"/>
                    </a:lnTo>
                    <a:lnTo>
                      <a:pt x="552" y="1331"/>
                    </a:lnTo>
                    <a:lnTo>
                      <a:pt x="528" y="1405"/>
                    </a:lnTo>
                    <a:lnTo>
                      <a:pt x="518" y="1434"/>
                    </a:lnTo>
                    <a:lnTo>
                      <a:pt x="502" y="1461"/>
                    </a:lnTo>
                    <a:lnTo>
                      <a:pt x="483" y="1484"/>
                    </a:lnTo>
                    <a:lnTo>
                      <a:pt x="461" y="1504"/>
                    </a:lnTo>
                    <a:lnTo>
                      <a:pt x="434" y="1520"/>
                    </a:lnTo>
                    <a:lnTo>
                      <a:pt x="406" y="1530"/>
                    </a:lnTo>
                    <a:lnTo>
                      <a:pt x="375" y="1538"/>
                    </a:lnTo>
                    <a:lnTo>
                      <a:pt x="277" y="1550"/>
                    </a:lnTo>
                    <a:lnTo>
                      <a:pt x="179" y="1565"/>
                    </a:lnTo>
                    <a:lnTo>
                      <a:pt x="171" y="1568"/>
                    </a:lnTo>
                    <a:lnTo>
                      <a:pt x="165" y="1575"/>
                    </a:lnTo>
                    <a:lnTo>
                      <a:pt x="162" y="1585"/>
                    </a:lnTo>
                    <a:lnTo>
                      <a:pt x="162" y="1896"/>
                    </a:lnTo>
                    <a:lnTo>
                      <a:pt x="165" y="1905"/>
                    </a:lnTo>
                    <a:lnTo>
                      <a:pt x="171" y="1912"/>
                    </a:lnTo>
                    <a:lnTo>
                      <a:pt x="179" y="1915"/>
                    </a:lnTo>
                    <a:lnTo>
                      <a:pt x="277" y="1930"/>
                    </a:lnTo>
                    <a:lnTo>
                      <a:pt x="375" y="1942"/>
                    </a:lnTo>
                    <a:lnTo>
                      <a:pt x="406" y="1950"/>
                    </a:lnTo>
                    <a:lnTo>
                      <a:pt x="434" y="1960"/>
                    </a:lnTo>
                    <a:lnTo>
                      <a:pt x="461" y="1976"/>
                    </a:lnTo>
                    <a:lnTo>
                      <a:pt x="483" y="1996"/>
                    </a:lnTo>
                    <a:lnTo>
                      <a:pt x="502" y="2019"/>
                    </a:lnTo>
                    <a:lnTo>
                      <a:pt x="518" y="2046"/>
                    </a:lnTo>
                    <a:lnTo>
                      <a:pt x="528" y="2075"/>
                    </a:lnTo>
                    <a:lnTo>
                      <a:pt x="552" y="2149"/>
                    </a:lnTo>
                    <a:lnTo>
                      <a:pt x="579" y="2221"/>
                    </a:lnTo>
                    <a:lnTo>
                      <a:pt x="611" y="2292"/>
                    </a:lnTo>
                    <a:lnTo>
                      <a:pt x="646" y="2360"/>
                    </a:lnTo>
                    <a:lnTo>
                      <a:pt x="659" y="2389"/>
                    </a:lnTo>
                    <a:lnTo>
                      <a:pt x="668" y="2417"/>
                    </a:lnTo>
                    <a:lnTo>
                      <a:pt x="670" y="2448"/>
                    </a:lnTo>
                    <a:lnTo>
                      <a:pt x="668" y="2477"/>
                    </a:lnTo>
                    <a:lnTo>
                      <a:pt x="661" y="2507"/>
                    </a:lnTo>
                    <a:lnTo>
                      <a:pt x="649" y="2535"/>
                    </a:lnTo>
                    <a:lnTo>
                      <a:pt x="632" y="2561"/>
                    </a:lnTo>
                    <a:lnTo>
                      <a:pt x="572" y="2641"/>
                    </a:lnTo>
                    <a:lnTo>
                      <a:pt x="513" y="2720"/>
                    </a:lnTo>
                    <a:lnTo>
                      <a:pt x="509" y="2728"/>
                    </a:lnTo>
                    <a:lnTo>
                      <a:pt x="509" y="2738"/>
                    </a:lnTo>
                    <a:lnTo>
                      <a:pt x="515" y="2745"/>
                    </a:lnTo>
                    <a:lnTo>
                      <a:pt x="735" y="2965"/>
                    </a:lnTo>
                    <a:lnTo>
                      <a:pt x="742" y="2971"/>
                    </a:lnTo>
                    <a:lnTo>
                      <a:pt x="752" y="2972"/>
                    </a:lnTo>
                    <a:lnTo>
                      <a:pt x="760" y="2967"/>
                    </a:lnTo>
                    <a:lnTo>
                      <a:pt x="839" y="2908"/>
                    </a:lnTo>
                    <a:lnTo>
                      <a:pt x="919" y="2848"/>
                    </a:lnTo>
                    <a:lnTo>
                      <a:pt x="945" y="2831"/>
                    </a:lnTo>
                    <a:lnTo>
                      <a:pt x="972" y="2820"/>
                    </a:lnTo>
                    <a:lnTo>
                      <a:pt x="1001" y="2812"/>
                    </a:lnTo>
                    <a:lnTo>
                      <a:pt x="1030" y="2810"/>
                    </a:lnTo>
                    <a:lnTo>
                      <a:pt x="1061" y="2812"/>
                    </a:lnTo>
                    <a:lnTo>
                      <a:pt x="1091" y="2821"/>
                    </a:lnTo>
                    <a:lnTo>
                      <a:pt x="1120" y="2834"/>
                    </a:lnTo>
                    <a:lnTo>
                      <a:pt x="1188" y="2869"/>
                    </a:lnTo>
                    <a:lnTo>
                      <a:pt x="1259" y="2901"/>
                    </a:lnTo>
                    <a:lnTo>
                      <a:pt x="1331" y="2928"/>
                    </a:lnTo>
                    <a:lnTo>
                      <a:pt x="1405" y="2952"/>
                    </a:lnTo>
                    <a:lnTo>
                      <a:pt x="1434" y="2962"/>
                    </a:lnTo>
                    <a:lnTo>
                      <a:pt x="1461" y="2978"/>
                    </a:lnTo>
                    <a:lnTo>
                      <a:pt x="1484" y="2997"/>
                    </a:lnTo>
                    <a:lnTo>
                      <a:pt x="1504" y="3019"/>
                    </a:lnTo>
                    <a:lnTo>
                      <a:pt x="1520" y="3046"/>
                    </a:lnTo>
                    <a:lnTo>
                      <a:pt x="1530" y="3074"/>
                    </a:lnTo>
                    <a:lnTo>
                      <a:pt x="1538" y="3105"/>
                    </a:lnTo>
                    <a:lnTo>
                      <a:pt x="1550" y="3204"/>
                    </a:lnTo>
                    <a:lnTo>
                      <a:pt x="1565" y="3301"/>
                    </a:lnTo>
                    <a:lnTo>
                      <a:pt x="1568" y="3309"/>
                    </a:lnTo>
                    <a:lnTo>
                      <a:pt x="1575" y="3315"/>
                    </a:lnTo>
                    <a:lnTo>
                      <a:pt x="1584" y="3318"/>
                    </a:lnTo>
                    <a:lnTo>
                      <a:pt x="1896" y="3318"/>
                    </a:lnTo>
                    <a:lnTo>
                      <a:pt x="1905" y="3315"/>
                    </a:lnTo>
                    <a:lnTo>
                      <a:pt x="1912" y="3309"/>
                    </a:lnTo>
                    <a:lnTo>
                      <a:pt x="1915" y="3301"/>
                    </a:lnTo>
                    <a:lnTo>
                      <a:pt x="1930" y="3203"/>
                    </a:lnTo>
                    <a:lnTo>
                      <a:pt x="1942" y="3105"/>
                    </a:lnTo>
                    <a:lnTo>
                      <a:pt x="1950" y="3074"/>
                    </a:lnTo>
                    <a:lnTo>
                      <a:pt x="1960" y="3046"/>
                    </a:lnTo>
                    <a:lnTo>
                      <a:pt x="1976" y="3019"/>
                    </a:lnTo>
                    <a:lnTo>
                      <a:pt x="1996" y="2997"/>
                    </a:lnTo>
                    <a:lnTo>
                      <a:pt x="2019" y="2978"/>
                    </a:lnTo>
                    <a:lnTo>
                      <a:pt x="2046" y="2962"/>
                    </a:lnTo>
                    <a:lnTo>
                      <a:pt x="2075" y="2952"/>
                    </a:lnTo>
                    <a:lnTo>
                      <a:pt x="2149" y="2928"/>
                    </a:lnTo>
                    <a:lnTo>
                      <a:pt x="2221" y="2901"/>
                    </a:lnTo>
                    <a:lnTo>
                      <a:pt x="2292" y="2869"/>
                    </a:lnTo>
                    <a:lnTo>
                      <a:pt x="2360" y="2834"/>
                    </a:lnTo>
                    <a:lnTo>
                      <a:pt x="2389" y="2821"/>
                    </a:lnTo>
                    <a:lnTo>
                      <a:pt x="2417" y="2812"/>
                    </a:lnTo>
                    <a:lnTo>
                      <a:pt x="2448" y="2810"/>
                    </a:lnTo>
                    <a:lnTo>
                      <a:pt x="2477" y="2812"/>
                    </a:lnTo>
                    <a:lnTo>
                      <a:pt x="2507" y="2819"/>
                    </a:lnTo>
                    <a:lnTo>
                      <a:pt x="2535" y="2831"/>
                    </a:lnTo>
                    <a:lnTo>
                      <a:pt x="2561" y="2848"/>
                    </a:lnTo>
                    <a:lnTo>
                      <a:pt x="2641" y="2908"/>
                    </a:lnTo>
                    <a:lnTo>
                      <a:pt x="2720" y="2967"/>
                    </a:lnTo>
                    <a:lnTo>
                      <a:pt x="2728" y="2972"/>
                    </a:lnTo>
                    <a:lnTo>
                      <a:pt x="2738" y="2971"/>
                    </a:lnTo>
                    <a:lnTo>
                      <a:pt x="2745" y="2965"/>
                    </a:lnTo>
                    <a:lnTo>
                      <a:pt x="2965" y="2745"/>
                    </a:lnTo>
                    <a:lnTo>
                      <a:pt x="2971" y="2738"/>
                    </a:lnTo>
                    <a:lnTo>
                      <a:pt x="2971" y="2728"/>
                    </a:lnTo>
                    <a:lnTo>
                      <a:pt x="2967" y="2720"/>
                    </a:lnTo>
                    <a:lnTo>
                      <a:pt x="2908" y="2641"/>
                    </a:lnTo>
                    <a:lnTo>
                      <a:pt x="2848" y="2561"/>
                    </a:lnTo>
                    <a:lnTo>
                      <a:pt x="2831" y="2535"/>
                    </a:lnTo>
                    <a:lnTo>
                      <a:pt x="2819" y="2507"/>
                    </a:lnTo>
                    <a:lnTo>
                      <a:pt x="2812" y="2477"/>
                    </a:lnTo>
                    <a:lnTo>
                      <a:pt x="2810" y="2448"/>
                    </a:lnTo>
                    <a:lnTo>
                      <a:pt x="2812" y="2417"/>
                    </a:lnTo>
                    <a:lnTo>
                      <a:pt x="2821" y="2389"/>
                    </a:lnTo>
                    <a:lnTo>
                      <a:pt x="2834" y="2360"/>
                    </a:lnTo>
                    <a:lnTo>
                      <a:pt x="2869" y="2292"/>
                    </a:lnTo>
                    <a:lnTo>
                      <a:pt x="2901" y="2221"/>
                    </a:lnTo>
                    <a:lnTo>
                      <a:pt x="2928" y="2149"/>
                    </a:lnTo>
                    <a:lnTo>
                      <a:pt x="2952" y="2075"/>
                    </a:lnTo>
                    <a:lnTo>
                      <a:pt x="2962" y="2046"/>
                    </a:lnTo>
                    <a:lnTo>
                      <a:pt x="2978" y="2019"/>
                    </a:lnTo>
                    <a:lnTo>
                      <a:pt x="2997" y="1996"/>
                    </a:lnTo>
                    <a:lnTo>
                      <a:pt x="3019" y="1976"/>
                    </a:lnTo>
                    <a:lnTo>
                      <a:pt x="3046" y="1960"/>
                    </a:lnTo>
                    <a:lnTo>
                      <a:pt x="3074" y="1950"/>
                    </a:lnTo>
                    <a:lnTo>
                      <a:pt x="3105" y="1942"/>
                    </a:lnTo>
                    <a:lnTo>
                      <a:pt x="3203" y="1930"/>
                    </a:lnTo>
                    <a:lnTo>
                      <a:pt x="3301" y="1915"/>
                    </a:lnTo>
                    <a:lnTo>
                      <a:pt x="3309" y="1912"/>
                    </a:lnTo>
                    <a:lnTo>
                      <a:pt x="3315" y="1905"/>
                    </a:lnTo>
                    <a:lnTo>
                      <a:pt x="3318" y="1896"/>
                    </a:lnTo>
                    <a:lnTo>
                      <a:pt x="3318" y="1584"/>
                    </a:lnTo>
                    <a:lnTo>
                      <a:pt x="3315" y="1575"/>
                    </a:lnTo>
                    <a:lnTo>
                      <a:pt x="3309" y="1568"/>
                    </a:lnTo>
                    <a:lnTo>
                      <a:pt x="3301" y="1565"/>
                    </a:lnTo>
                    <a:lnTo>
                      <a:pt x="3203" y="1550"/>
                    </a:lnTo>
                    <a:lnTo>
                      <a:pt x="3105" y="1538"/>
                    </a:lnTo>
                    <a:lnTo>
                      <a:pt x="3074" y="1530"/>
                    </a:lnTo>
                    <a:lnTo>
                      <a:pt x="3046" y="1520"/>
                    </a:lnTo>
                    <a:lnTo>
                      <a:pt x="3019" y="1504"/>
                    </a:lnTo>
                    <a:lnTo>
                      <a:pt x="2997" y="1484"/>
                    </a:lnTo>
                    <a:lnTo>
                      <a:pt x="2978" y="1461"/>
                    </a:lnTo>
                    <a:lnTo>
                      <a:pt x="2962" y="1434"/>
                    </a:lnTo>
                    <a:lnTo>
                      <a:pt x="2952" y="1405"/>
                    </a:lnTo>
                    <a:lnTo>
                      <a:pt x="2928" y="1331"/>
                    </a:lnTo>
                    <a:lnTo>
                      <a:pt x="2901" y="1259"/>
                    </a:lnTo>
                    <a:lnTo>
                      <a:pt x="2869" y="1188"/>
                    </a:lnTo>
                    <a:lnTo>
                      <a:pt x="2834" y="1120"/>
                    </a:lnTo>
                    <a:lnTo>
                      <a:pt x="2821" y="1091"/>
                    </a:lnTo>
                    <a:lnTo>
                      <a:pt x="2812" y="1063"/>
                    </a:lnTo>
                    <a:lnTo>
                      <a:pt x="2810" y="1032"/>
                    </a:lnTo>
                    <a:lnTo>
                      <a:pt x="2812" y="1003"/>
                    </a:lnTo>
                    <a:lnTo>
                      <a:pt x="2819" y="973"/>
                    </a:lnTo>
                    <a:lnTo>
                      <a:pt x="2831" y="945"/>
                    </a:lnTo>
                    <a:lnTo>
                      <a:pt x="2848" y="919"/>
                    </a:lnTo>
                    <a:lnTo>
                      <a:pt x="2908" y="839"/>
                    </a:lnTo>
                    <a:lnTo>
                      <a:pt x="2967" y="760"/>
                    </a:lnTo>
                    <a:lnTo>
                      <a:pt x="2971" y="752"/>
                    </a:lnTo>
                    <a:lnTo>
                      <a:pt x="2971" y="742"/>
                    </a:lnTo>
                    <a:lnTo>
                      <a:pt x="2965" y="735"/>
                    </a:lnTo>
                    <a:lnTo>
                      <a:pt x="2745" y="515"/>
                    </a:lnTo>
                    <a:lnTo>
                      <a:pt x="2738" y="509"/>
                    </a:lnTo>
                    <a:lnTo>
                      <a:pt x="2728" y="509"/>
                    </a:lnTo>
                    <a:lnTo>
                      <a:pt x="2720" y="513"/>
                    </a:lnTo>
                    <a:lnTo>
                      <a:pt x="2641" y="572"/>
                    </a:lnTo>
                    <a:lnTo>
                      <a:pt x="2561" y="632"/>
                    </a:lnTo>
                    <a:lnTo>
                      <a:pt x="2535" y="649"/>
                    </a:lnTo>
                    <a:lnTo>
                      <a:pt x="2507" y="661"/>
                    </a:lnTo>
                    <a:lnTo>
                      <a:pt x="2477" y="668"/>
                    </a:lnTo>
                    <a:lnTo>
                      <a:pt x="2448" y="670"/>
                    </a:lnTo>
                    <a:lnTo>
                      <a:pt x="2417" y="668"/>
                    </a:lnTo>
                    <a:lnTo>
                      <a:pt x="2389" y="659"/>
                    </a:lnTo>
                    <a:lnTo>
                      <a:pt x="2360" y="646"/>
                    </a:lnTo>
                    <a:lnTo>
                      <a:pt x="2292" y="611"/>
                    </a:lnTo>
                    <a:lnTo>
                      <a:pt x="2221" y="579"/>
                    </a:lnTo>
                    <a:lnTo>
                      <a:pt x="2149" y="552"/>
                    </a:lnTo>
                    <a:lnTo>
                      <a:pt x="2075" y="528"/>
                    </a:lnTo>
                    <a:lnTo>
                      <a:pt x="2046" y="518"/>
                    </a:lnTo>
                    <a:lnTo>
                      <a:pt x="2019" y="502"/>
                    </a:lnTo>
                    <a:lnTo>
                      <a:pt x="1996" y="483"/>
                    </a:lnTo>
                    <a:lnTo>
                      <a:pt x="1976" y="461"/>
                    </a:lnTo>
                    <a:lnTo>
                      <a:pt x="1960" y="434"/>
                    </a:lnTo>
                    <a:lnTo>
                      <a:pt x="1950" y="406"/>
                    </a:lnTo>
                    <a:lnTo>
                      <a:pt x="1942" y="375"/>
                    </a:lnTo>
                    <a:lnTo>
                      <a:pt x="1930" y="277"/>
                    </a:lnTo>
                    <a:lnTo>
                      <a:pt x="1915" y="179"/>
                    </a:lnTo>
                    <a:lnTo>
                      <a:pt x="1912" y="171"/>
                    </a:lnTo>
                    <a:lnTo>
                      <a:pt x="1905" y="165"/>
                    </a:lnTo>
                    <a:lnTo>
                      <a:pt x="1896" y="162"/>
                    </a:lnTo>
                    <a:lnTo>
                      <a:pt x="1584" y="162"/>
                    </a:lnTo>
                    <a:close/>
                    <a:moveTo>
                      <a:pt x="1584" y="0"/>
                    </a:moveTo>
                    <a:lnTo>
                      <a:pt x="1896" y="0"/>
                    </a:lnTo>
                    <a:lnTo>
                      <a:pt x="1929" y="3"/>
                    </a:lnTo>
                    <a:lnTo>
                      <a:pt x="1959" y="12"/>
                    </a:lnTo>
                    <a:lnTo>
                      <a:pt x="1989" y="25"/>
                    </a:lnTo>
                    <a:lnTo>
                      <a:pt x="2014" y="44"/>
                    </a:lnTo>
                    <a:lnTo>
                      <a:pt x="2036" y="67"/>
                    </a:lnTo>
                    <a:lnTo>
                      <a:pt x="2055" y="94"/>
                    </a:lnTo>
                    <a:lnTo>
                      <a:pt x="2068" y="123"/>
                    </a:lnTo>
                    <a:lnTo>
                      <a:pt x="2076" y="155"/>
                    </a:lnTo>
                    <a:lnTo>
                      <a:pt x="2090" y="254"/>
                    </a:lnTo>
                    <a:lnTo>
                      <a:pt x="2104" y="354"/>
                    </a:lnTo>
                    <a:lnTo>
                      <a:pt x="2105" y="360"/>
                    </a:lnTo>
                    <a:lnTo>
                      <a:pt x="2107" y="364"/>
                    </a:lnTo>
                    <a:lnTo>
                      <a:pt x="2110" y="367"/>
                    </a:lnTo>
                    <a:lnTo>
                      <a:pt x="2113" y="370"/>
                    </a:lnTo>
                    <a:lnTo>
                      <a:pt x="2118" y="371"/>
                    </a:lnTo>
                    <a:lnTo>
                      <a:pt x="2202" y="398"/>
                    </a:lnTo>
                    <a:lnTo>
                      <a:pt x="2283" y="428"/>
                    </a:lnTo>
                    <a:lnTo>
                      <a:pt x="2363" y="464"/>
                    </a:lnTo>
                    <a:lnTo>
                      <a:pt x="2440" y="505"/>
                    </a:lnTo>
                    <a:lnTo>
                      <a:pt x="2448" y="507"/>
                    </a:lnTo>
                    <a:lnTo>
                      <a:pt x="2455" y="507"/>
                    </a:lnTo>
                    <a:lnTo>
                      <a:pt x="2462" y="503"/>
                    </a:lnTo>
                    <a:lnTo>
                      <a:pt x="2543" y="442"/>
                    </a:lnTo>
                    <a:lnTo>
                      <a:pt x="2623" y="382"/>
                    </a:lnTo>
                    <a:lnTo>
                      <a:pt x="2648" y="366"/>
                    </a:lnTo>
                    <a:lnTo>
                      <a:pt x="2674" y="355"/>
                    </a:lnTo>
                    <a:lnTo>
                      <a:pt x="2703" y="349"/>
                    </a:lnTo>
                    <a:lnTo>
                      <a:pt x="2730" y="347"/>
                    </a:lnTo>
                    <a:lnTo>
                      <a:pt x="2759" y="349"/>
                    </a:lnTo>
                    <a:lnTo>
                      <a:pt x="2787" y="355"/>
                    </a:lnTo>
                    <a:lnTo>
                      <a:pt x="2814" y="366"/>
                    </a:lnTo>
                    <a:lnTo>
                      <a:pt x="2838" y="381"/>
                    </a:lnTo>
                    <a:lnTo>
                      <a:pt x="2860" y="400"/>
                    </a:lnTo>
                    <a:lnTo>
                      <a:pt x="3080" y="620"/>
                    </a:lnTo>
                    <a:lnTo>
                      <a:pt x="3099" y="642"/>
                    </a:lnTo>
                    <a:lnTo>
                      <a:pt x="3114" y="666"/>
                    </a:lnTo>
                    <a:lnTo>
                      <a:pt x="3125" y="693"/>
                    </a:lnTo>
                    <a:lnTo>
                      <a:pt x="3131" y="721"/>
                    </a:lnTo>
                    <a:lnTo>
                      <a:pt x="3133" y="750"/>
                    </a:lnTo>
                    <a:lnTo>
                      <a:pt x="3131" y="777"/>
                    </a:lnTo>
                    <a:lnTo>
                      <a:pt x="3125" y="806"/>
                    </a:lnTo>
                    <a:lnTo>
                      <a:pt x="3114" y="832"/>
                    </a:lnTo>
                    <a:lnTo>
                      <a:pt x="3098" y="857"/>
                    </a:lnTo>
                    <a:lnTo>
                      <a:pt x="3038" y="937"/>
                    </a:lnTo>
                    <a:lnTo>
                      <a:pt x="2977" y="1018"/>
                    </a:lnTo>
                    <a:lnTo>
                      <a:pt x="2973" y="1025"/>
                    </a:lnTo>
                    <a:lnTo>
                      <a:pt x="2973" y="1032"/>
                    </a:lnTo>
                    <a:lnTo>
                      <a:pt x="2975" y="1040"/>
                    </a:lnTo>
                    <a:lnTo>
                      <a:pt x="3016" y="1117"/>
                    </a:lnTo>
                    <a:lnTo>
                      <a:pt x="3052" y="1197"/>
                    </a:lnTo>
                    <a:lnTo>
                      <a:pt x="3082" y="1278"/>
                    </a:lnTo>
                    <a:lnTo>
                      <a:pt x="3109" y="1362"/>
                    </a:lnTo>
                    <a:lnTo>
                      <a:pt x="3110" y="1367"/>
                    </a:lnTo>
                    <a:lnTo>
                      <a:pt x="3113" y="1370"/>
                    </a:lnTo>
                    <a:lnTo>
                      <a:pt x="3116" y="1373"/>
                    </a:lnTo>
                    <a:lnTo>
                      <a:pt x="3120" y="1375"/>
                    </a:lnTo>
                    <a:lnTo>
                      <a:pt x="3126" y="1376"/>
                    </a:lnTo>
                    <a:lnTo>
                      <a:pt x="3226" y="1390"/>
                    </a:lnTo>
                    <a:lnTo>
                      <a:pt x="3325" y="1404"/>
                    </a:lnTo>
                    <a:lnTo>
                      <a:pt x="3357" y="1412"/>
                    </a:lnTo>
                    <a:lnTo>
                      <a:pt x="3386" y="1425"/>
                    </a:lnTo>
                    <a:lnTo>
                      <a:pt x="3413" y="1444"/>
                    </a:lnTo>
                    <a:lnTo>
                      <a:pt x="3436" y="1466"/>
                    </a:lnTo>
                    <a:lnTo>
                      <a:pt x="3455" y="1491"/>
                    </a:lnTo>
                    <a:lnTo>
                      <a:pt x="3468" y="1521"/>
                    </a:lnTo>
                    <a:lnTo>
                      <a:pt x="3477" y="1551"/>
                    </a:lnTo>
                    <a:lnTo>
                      <a:pt x="3480" y="1584"/>
                    </a:lnTo>
                    <a:lnTo>
                      <a:pt x="3480" y="1896"/>
                    </a:lnTo>
                    <a:lnTo>
                      <a:pt x="3477" y="1929"/>
                    </a:lnTo>
                    <a:lnTo>
                      <a:pt x="3468" y="1959"/>
                    </a:lnTo>
                    <a:lnTo>
                      <a:pt x="3455" y="1989"/>
                    </a:lnTo>
                    <a:lnTo>
                      <a:pt x="3436" y="2014"/>
                    </a:lnTo>
                    <a:lnTo>
                      <a:pt x="3413" y="2036"/>
                    </a:lnTo>
                    <a:lnTo>
                      <a:pt x="3386" y="2055"/>
                    </a:lnTo>
                    <a:lnTo>
                      <a:pt x="3357" y="2068"/>
                    </a:lnTo>
                    <a:lnTo>
                      <a:pt x="3325" y="2076"/>
                    </a:lnTo>
                    <a:lnTo>
                      <a:pt x="3226" y="2090"/>
                    </a:lnTo>
                    <a:lnTo>
                      <a:pt x="3126" y="2104"/>
                    </a:lnTo>
                    <a:lnTo>
                      <a:pt x="3120" y="2105"/>
                    </a:lnTo>
                    <a:lnTo>
                      <a:pt x="3116" y="2107"/>
                    </a:lnTo>
                    <a:lnTo>
                      <a:pt x="3113" y="2110"/>
                    </a:lnTo>
                    <a:lnTo>
                      <a:pt x="3110" y="2113"/>
                    </a:lnTo>
                    <a:lnTo>
                      <a:pt x="3109" y="2118"/>
                    </a:lnTo>
                    <a:lnTo>
                      <a:pt x="3082" y="2202"/>
                    </a:lnTo>
                    <a:lnTo>
                      <a:pt x="3052" y="2283"/>
                    </a:lnTo>
                    <a:lnTo>
                      <a:pt x="3016" y="2363"/>
                    </a:lnTo>
                    <a:lnTo>
                      <a:pt x="2975" y="2440"/>
                    </a:lnTo>
                    <a:lnTo>
                      <a:pt x="2973" y="2448"/>
                    </a:lnTo>
                    <a:lnTo>
                      <a:pt x="2973" y="2455"/>
                    </a:lnTo>
                    <a:lnTo>
                      <a:pt x="2977" y="2462"/>
                    </a:lnTo>
                    <a:lnTo>
                      <a:pt x="3038" y="2543"/>
                    </a:lnTo>
                    <a:lnTo>
                      <a:pt x="3098" y="2623"/>
                    </a:lnTo>
                    <a:lnTo>
                      <a:pt x="3114" y="2648"/>
                    </a:lnTo>
                    <a:lnTo>
                      <a:pt x="3125" y="2674"/>
                    </a:lnTo>
                    <a:lnTo>
                      <a:pt x="3131" y="2703"/>
                    </a:lnTo>
                    <a:lnTo>
                      <a:pt x="3133" y="2730"/>
                    </a:lnTo>
                    <a:lnTo>
                      <a:pt x="3131" y="2759"/>
                    </a:lnTo>
                    <a:lnTo>
                      <a:pt x="3125" y="2786"/>
                    </a:lnTo>
                    <a:lnTo>
                      <a:pt x="3114" y="2814"/>
                    </a:lnTo>
                    <a:lnTo>
                      <a:pt x="3099" y="2838"/>
                    </a:lnTo>
                    <a:lnTo>
                      <a:pt x="3080" y="2860"/>
                    </a:lnTo>
                    <a:lnTo>
                      <a:pt x="2860" y="3080"/>
                    </a:lnTo>
                    <a:lnTo>
                      <a:pt x="2838" y="3099"/>
                    </a:lnTo>
                    <a:lnTo>
                      <a:pt x="2814" y="3114"/>
                    </a:lnTo>
                    <a:lnTo>
                      <a:pt x="2786" y="3125"/>
                    </a:lnTo>
                    <a:lnTo>
                      <a:pt x="2759" y="3131"/>
                    </a:lnTo>
                    <a:lnTo>
                      <a:pt x="2730" y="3133"/>
                    </a:lnTo>
                    <a:lnTo>
                      <a:pt x="2703" y="3131"/>
                    </a:lnTo>
                    <a:lnTo>
                      <a:pt x="2674" y="3125"/>
                    </a:lnTo>
                    <a:lnTo>
                      <a:pt x="2648" y="3114"/>
                    </a:lnTo>
                    <a:lnTo>
                      <a:pt x="2623" y="3098"/>
                    </a:lnTo>
                    <a:lnTo>
                      <a:pt x="2543" y="3038"/>
                    </a:lnTo>
                    <a:lnTo>
                      <a:pt x="2462" y="2977"/>
                    </a:lnTo>
                    <a:lnTo>
                      <a:pt x="2455" y="2973"/>
                    </a:lnTo>
                    <a:lnTo>
                      <a:pt x="2448" y="2973"/>
                    </a:lnTo>
                    <a:lnTo>
                      <a:pt x="2440" y="2975"/>
                    </a:lnTo>
                    <a:lnTo>
                      <a:pt x="2363" y="3016"/>
                    </a:lnTo>
                    <a:lnTo>
                      <a:pt x="2283" y="3052"/>
                    </a:lnTo>
                    <a:lnTo>
                      <a:pt x="2202" y="3082"/>
                    </a:lnTo>
                    <a:lnTo>
                      <a:pt x="2118" y="3109"/>
                    </a:lnTo>
                    <a:lnTo>
                      <a:pt x="2113" y="3110"/>
                    </a:lnTo>
                    <a:lnTo>
                      <a:pt x="2110" y="3113"/>
                    </a:lnTo>
                    <a:lnTo>
                      <a:pt x="2107" y="3116"/>
                    </a:lnTo>
                    <a:lnTo>
                      <a:pt x="2105" y="3120"/>
                    </a:lnTo>
                    <a:lnTo>
                      <a:pt x="2104" y="3126"/>
                    </a:lnTo>
                    <a:lnTo>
                      <a:pt x="2090" y="3226"/>
                    </a:lnTo>
                    <a:lnTo>
                      <a:pt x="2076" y="3325"/>
                    </a:lnTo>
                    <a:lnTo>
                      <a:pt x="2068" y="3357"/>
                    </a:lnTo>
                    <a:lnTo>
                      <a:pt x="2055" y="3386"/>
                    </a:lnTo>
                    <a:lnTo>
                      <a:pt x="2036" y="3413"/>
                    </a:lnTo>
                    <a:lnTo>
                      <a:pt x="2014" y="3436"/>
                    </a:lnTo>
                    <a:lnTo>
                      <a:pt x="1989" y="3455"/>
                    </a:lnTo>
                    <a:lnTo>
                      <a:pt x="1959" y="3468"/>
                    </a:lnTo>
                    <a:lnTo>
                      <a:pt x="1929" y="3477"/>
                    </a:lnTo>
                    <a:lnTo>
                      <a:pt x="1896" y="3480"/>
                    </a:lnTo>
                    <a:lnTo>
                      <a:pt x="1584" y="3480"/>
                    </a:lnTo>
                    <a:lnTo>
                      <a:pt x="1551" y="3477"/>
                    </a:lnTo>
                    <a:lnTo>
                      <a:pt x="1521" y="3468"/>
                    </a:lnTo>
                    <a:lnTo>
                      <a:pt x="1491" y="3455"/>
                    </a:lnTo>
                    <a:lnTo>
                      <a:pt x="1466" y="3436"/>
                    </a:lnTo>
                    <a:lnTo>
                      <a:pt x="1444" y="3413"/>
                    </a:lnTo>
                    <a:lnTo>
                      <a:pt x="1425" y="3386"/>
                    </a:lnTo>
                    <a:lnTo>
                      <a:pt x="1412" y="3357"/>
                    </a:lnTo>
                    <a:lnTo>
                      <a:pt x="1404" y="3325"/>
                    </a:lnTo>
                    <a:lnTo>
                      <a:pt x="1390" y="3226"/>
                    </a:lnTo>
                    <a:lnTo>
                      <a:pt x="1376" y="3126"/>
                    </a:lnTo>
                    <a:lnTo>
                      <a:pt x="1375" y="3120"/>
                    </a:lnTo>
                    <a:lnTo>
                      <a:pt x="1373" y="3116"/>
                    </a:lnTo>
                    <a:lnTo>
                      <a:pt x="1370" y="3113"/>
                    </a:lnTo>
                    <a:lnTo>
                      <a:pt x="1367" y="3110"/>
                    </a:lnTo>
                    <a:lnTo>
                      <a:pt x="1362" y="3109"/>
                    </a:lnTo>
                    <a:lnTo>
                      <a:pt x="1278" y="3082"/>
                    </a:lnTo>
                    <a:lnTo>
                      <a:pt x="1197" y="3052"/>
                    </a:lnTo>
                    <a:lnTo>
                      <a:pt x="1117" y="3016"/>
                    </a:lnTo>
                    <a:lnTo>
                      <a:pt x="1040" y="2975"/>
                    </a:lnTo>
                    <a:lnTo>
                      <a:pt x="1032" y="2973"/>
                    </a:lnTo>
                    <a:lnTo>
                      <a:pt x="1025" y="2973"/>
                    </a:lnTo>
                    <a:lnTo>
                      <a:pt x="1018" y="2977"/>
                    </a:lnTo>
                    <a:lnTo>
                      <a:pt x="937" y="3038"/>
                    </a:lnTo>
                    <a:lnTo>
                      <a:pt x="857" y="3098"/>
                    </a:lnTo>
                    <a:lnTo>
                      <a:pt x="832" y="3114"/>
                    </a:lnTo>
                    <a:lnTo>
                      <a:pt x="806" y="3125"/>
                    </a:lnTo>
                    <a:lnTo>
                      <a:pt x="777" y="3131"/>
                    </a:lnTo>
                    <a:lnTo>
                      <a:pt x="750" y="3134"/>
                    </a:lnTo>
                    <a:lnTo>
                      <a:pt x="721" y="3131"/>
                    </a:lnTo>
                    <a:lnTo>
                      <a:pt x="693" y="3125"/>
                    </a:lnTo>
                    <a:lnTo>
                      <a:pt x="666" y="3114"/>
                    </a:lnTo>
                    <a:lnTo>
                      <a:pt x="642" y="3099"/>
                    </a:lnTo>
                    <a:lnTo>
                      <a:pt x="620" y="3080"/>
                    </a:lnTo>
                    <a:lnTo>
                      <a:pt x="400" y="2860"/>
                    </a:lnTo>
                    <a:lnTo>
                      <a:pt x="381" y="2838"/>
                    </a:lnTo>
                    <a:lnTo>
                      <a:pt x="366" y="2814"/>
                    </a:lnTo>
                    <a:lnTo>
                      <a:pt x="355" y="2787"/>
                    </a:lnTo>
                    <a:lnTo>
                      <a:pt x="349" y="2759"/>
                    </a:lnTo>
                    <a:lnTo>
                      <a:pt x="346" y="2730"/>
                    </a:lnTo>
                    <a:lnTo>
                      <a:pt x="349" y="2703"/>
                    </a:lnTo>
                    <a:lnTo>
                      <a:pt x="355" y="2674"/>
                    </a:lnTo>
                    <a:lnTo>
                      <a:pt x="366" y="2648"/>
                    </a:lnTo>
                    <a:lnTo>
                      <a:pt x="382" y="2623"/>
                    </a:lnTo>
                    <a:lnTo>
                      <a:pt x="442" y="2543"/>
                    </a:lnTo>
                    <a:lnTo>
                      <a:pt x="503" y="2462"/>
                    </a:lnTo>
                    <a:lnTo>
                      <a:pt x="507" y="2455"/>
                    </a:lnTo>
                    <a:lnTo>
                      <a:pt x="507" y="2448"/>
                    </a:lnTo>
                    <a:lnTo>
                      <a:pt x="505" y="2440"/>
                    </a:lnTo>
                    <a:lnTo>
                      <a:pt x="464" y="2363"/>
                    </a:lnTo>
                    <a:lnTo>
                      <a:pt x="428" y="2283"/>
                    </a:lnTo>
                    <a:lnTo>
                      <a:pt x="398" y="2202"/>
                    </a:lnTo>
                    <a:lnTo>
                      <a:pt x="371" y="2118"/>
                    </a:lnTo>
                    <a:lnTo>
                      <a:pt x="370" y="2113"/>
                    </a:lnTo>
                    <a:lnTo>
                      <a:pt x="367" y="2110"/>
                    </a:lnTo>
                    <a:lnTo>
                      <a:pt x="364" y="2107"/>
                    </a:lnTo>
                    <a:lnTo>
                      <a:pt x="360" y="2105"/>
                    </a:lnTo>
                    <a:lnTo>
                      <a:pt x="354" y="2104"/>
                    </a:lnTo>
                    <a:lnTo>
                      <a:pt x="254" y="2090"/>
                    </a:lnTo>
                    <a:lnTo>
                      <a:pt x="155" y="2076"/>
                    </a:lnTo>
                    <a:lnTo>
                      <a:pt x="123" y="2068"/>
                    </a:lnTo>
                    <a:lnTo>
                      <a:pt x="94" y="2055"/>
                    </a:lnTo>
                    <a:lnTo>
                      <a:pt x="67" y="2036"/>
                    </a:lnTo>
                    <a:lnTo>
                      <a:pt x="44" y="2014"/>
                    </a:lnTo>
                    <a:lnTo>
                      <a:pt x="25" y="1989"/>
                    </a:lnTo>
                    <a:lnTo>
                      <a:pt x="12" y="1959"/>
                    </a:lnTo>
                    <a:lnTo>
                      <a:pt x="3" y="1929"/>
                    </a:lnTo>
                    <a:lnTo>
                      <a:pt x="0" y="1896"/>
                    </a:lnTo>
                    <a:lnTo>
                      <a:pt x="0" y="1584"/>
                    </a:lnTo>
                    <a:lnTo>
                      <a:pt x="3" y="1551"/>
                    </a:lnTo>
                    <a:lnTo>
                      <a:pt x="12" y="1521"/>
                    </a:lnTo>
                    <a:lnTo>
                      <a:pt x="25" y="1491"/>
                    </a:lnTo>
                    <a:lnTo>
                      <a:pt x="44" y="1466"/>
                    </a:lnTo>
                    <a:lnTo>
                      <a:pt x="67" y="1444"/>
                    </a:lnTo>
                    <a:lnTo>
                      <a:pt x="94" y="1425"/>
                    </a:lnTo>
                    <a:lnTo>
                      <a:pt x="123" y="1412"/>
                    </a:lnTo>
                    <a:lnTo>
                      <a:pt x="155" y="1404"/>
                    </a:lnTo>
                    <a:lnTo>
                      <a:pt x="254" y="1390"/>
                    </a:lnTo>
                    <a:lnTo>
                      <a:pt x="354" y="1376"/>
                    </a:lnTo>
                    <a:lnTo>
                      <a:pt x="360" y="1375"/>
                    </a:lnTo>
                    <a:lnTo>
                      <a:pt x="364" y="1373"/>
                    </a:lnTo>
                    <a:lnTo>
                      <a:pt x="367" y="1370"/>
                    </a:lnTo>
                    <a:lnTo>
                      <a:pt x="370" y="1367"/>
                    </a:lnTo>
                    <a:lnTo>
                      <a:pt x="371" y="1362"/>
                    </a:lnTo>
                    <a:lnTo>
                      <a:pt x="398" y="1278"/>
                    </a:lnTo>
                    <a:lnTo>
                      <a:pt x="428" y="1197"/>
                    </a:lnTo>
                    <a:lnTo>
                      <a:pt x="464" y="1117"/>
                    </a:lnTo>
                    <a:lnTo>
                      <a:pt x="505" y="1040"/>
                    </a:lnTo>
                    <a:lnTo>
                      <a:pt x="507" y="1032"/>
                    </a:lnTo>
                    <a:lnTo>
                      <a:pt x="507" y="1025"/>
                    </a:lnTo>
                    <a:lnTo>
                      <a:pt x="503" y="1018"/>
                    </a:lnTo>
                    <a:lnTo>
                      <a:pt x="442" y="937"/>
                    </a:lnTo>
                    <a:lnTo>
                      <a:pt x="382" y="857"/>
                    </a:lnTo>
                    <a:lnTo>
                      <a:pt x="366" y="832"/>
                    </a:lnTo>
                    <a:lnTo>
                      <a:pt x="355" y="806"/>
                    </a:lnTo>
                    <a:lnTo>
                      <a:pt x="349" y="777"/>
                    </a:lnTo>
                    <a:lnTo>
                      <a:pt x="346" y="750"/>
                    </a:lnTo>
                    <a:lnTo>
                      <a:pt x="349" y="721"/>
                    </a:lnTo>
                    <a:lnTo>
                      <a:pt x="355" y="694"/>
                    </a:lnTo>
                    <a:lnTo>
                      <a:pt x="366" y="666"/>
                    </a:lnTo>
                    <a:lnTo>
                      <a:pt x="381" y="642"/>
                    </a:lnTo>
                    <a:lnTo>
                      <a:pt x="400" y="620"/>
                    </a:lnTo>
                    <a:lnTo>
                      <a:pt x="620" y="400"/>
                    </a:lnTo>
                    <a:lnTo>
                      <a:pt x="642" y="381"/>
                    </a:lnTo>
                    <a:lnTo>
                      <a:pt x="666" y="366"/>
                    </a:lnTo>
                    <a:lnTo>
                      <a:pt x="693" y="355"/>
                    </a:lnTo>
                    <a:lnTo>
                      <a:pt x="721" y="349"/>
                    </a:lnTo>
                    <a:lnTo>
                      <a:pt x="750" y="347"/>
                    </a:lnTo>
                    <a:lnTo>
                      <a:pt x="777" y="349"/>
                    </a:lnTo>
                    <a:lnTo>
                      <a:pt x="806" y="355"/>
                    </a:lnTo>
                    <a:lnTo>
                      <a:pt x="832" y="366"/>
                    </a:lnTo>
                    <a:lnTo>
                      <a:pt x="857" y="382"/>
                    </a:lnTo>
                    <a:lnTo>
                      <a:pt x="937" y="442"/>
                    </a:lnTo>
                    <a:lnTo>
                      <a:pt x="1018" y="503"/>
                    </a:lnTo>
                    <a:lnTo>
                      <a:pt x="1025" y="507"/>
                    </a:lnTo>
                    <a:lnTo>
                      <a:pt x="1032" y="507"/>
                    </a:lnTo>
                    <a:lnTo>
                      <a:pt x="1040" y="505"/>
                    </a:lnTo>
                    <a:lnTo>
                      <a:pt x="1117" y="464"/>
                    </a:lnTo>
                    <a:lnTo>
                      <a:pt x="1197" y="428"/>
                    </a:lnTo>
                    <a:lnTo>
                      <a:pt x="1278" y="398"/>
                    </a:lnTo>
                    <a:lnTo>
                      <a:pt x="1362" y="371"/>
                    </a:lnTo>
                    <a:lnTo>
                      <a:pt x="1367" y="370"/>
                    </a:lnTo>
                    <a:lnTo>
                      <a:pt x="1370" y="367"/>
                    </a:lnTo>
                    <a:lnTo>
                      <a:pt x="1373" y="364"/>
                    </a:lnTo>
                    <a:lnTo>
                      <a:pt x="1375" y="360"/>
                    </a:lnTo>
                    <a:lnTo>
                      <a:pt x="1376" y="354"/>
                    </a:lnTo>
                    <a:lnTo>
                      <a:pt x="1390" y="254"/>
                    </a:lnTo>
                    <a:lnTo>
                      <a:pt x="1404" y="155"/>
                    </a:lnTo>
                    <a:lnTo>
                      <a:pt x="1412" y="123"/>
                    </a:lnTo>
                    <a:lnTo>
                      <a:pt x="1425" y="94"/>
                    </a:lnTo>
                    <a:lnTo>
                      <a:pt x="1444" y="67"/>
                    </a:lnTo>
                    <a:lnTo>
                      <a:pt x="1466" y="44"/>
                    </a:lnTo>
                    <a:lnTo>
                      <a:pt x="1491" y="25"/>
                    </a:lnTo>
                    <a:lnTo>
                      <a:pt x="1521" y="12"/>
                    </a:lnTo>
                    <a:lnTo>
                      <a:pt x="1551" y="3"/>
                    </a:lnTo>
                    <a:lnTo>
                      <a:pt x="15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3"/>
              <p:cNvSpPr>
                <a:spLocks noEditPoints="1"/>
              </p:cNvSpPr>
              <p:nvPr/>
            </p:nvSpPr>
            <p:spPr bwMode="auto">
              <a:xfrm>
                <a:off x="-847725" y="2957513"/>
                <a:ext cx="600075" cy="600075"/>
              </a:xfrm>
              <a:custGeom>
                <a:avLst/>
                <a:gdLst>
                  <a:gd name="T0" fmla="*/ 636 w 1510"/>
                  <a:gd name="T1" fmla="*/ 174 h 1510"/>
                  <a:gd name="T2" fmla="*/ 472 w 1510"/>
                  <a:gd name="T3" fmla="*/ 234 h 1510"/>
                  <a:gd name="T4" fmla="*/ 336 w 1510"/>
                  <a:gd name="T5" fmla="*/ 336 h 1510"/>
                  <a:gd name="T6" fmla="*/ 234 w 1510"/>
                  <a:gd name="T7" fmla="*/ 472 h 1510"/>
                  <a:gd name="T8" fmla="*/ 174 w 1510"/>
                  <a:gd name="T9" fmla="*/ 636 h 1510"/>
                  <a:gd name="T10" fmla="*/ 166 w 1510"/>
                  <a:gd name="T11" fmla="*/ 815 h 1510"/>
                  <a:gd name="T12" fmla="*/ 209 w 1510"/>
                  <a:gd name="T13" fmla="*/ 986 h 1510"/>
                  <a:gd name="T14" fmla="*/ 297 w 1510"/>
                  <a:gd name="T15" fmla="*/ 1131 h 1510"/>
                  <a:gd name="T16" fmla="*/ 424 w 1510"/>
                  <a:gd name="T17" fmla="*/ 1246 h 1510"/>
                  <a:gd name="T18" fmla="*/ 579 w 1510"/>
                  <a:gd name="T19" fmla="*/ 1321 h 1510"/>
                  <a:gd name="T20" fmla="*/ 755 w 1510"/>
                  <a:gd name="T21" fmla="*/ 1348 h 1510"/>
                  <a:gd name="T22" fmla="*/ 931 w 1510"/>
                  <a:gd name="T23" fmla="*/ 1321 h 1510"/>
                  <a:gd name="T24" fmla="*/ 1086 w 1510"/>
                  <a:gd name="T25" fmla="*/ 1246 h 1510"/>
                  <a:gd name="T26" fmla="*/ 1213 w 1510"/>
                  <a:gd name="T27" fmla="*/ 1131 h 1510"/>
                  <a:gd name="T28" fmla="*/ 1301 w 1510"/>
                  <a:gd name="T29" fmla="*/ 986 h 1510"/>
                  <a:gd name="T30" fmla="*/ 1344 w 1510"/>
                  <a:gd name="T31" fmla="*/ 815 h 1510"/>
                  <a:gd name="T32" fmla="*/ 1336 w 1510"/>
                  <a:gd name="T33" fmla="*/ 636 h 1510"/>
                  <a:gd name="T34" fmla="*/ 1276 w 1510"/>
                  <a:gd name="T35" fmla="*/ 472 h 1510"/>
                  <a:gd name="T36" fmla="*/ 1174 w 1510"/>
                  <a:gd name="T37" fmla="*/ 336 h 1510"/>
                  <a:gd name="T38" fmla="*/ 1038 w 1510"/>
                  <a:gd name="T39" fmla="*/ 234 h 1510"/>
                  <a:gd name="T40" fmla="*/ 874 w 1510"/>
                  <a:gd name="T41" fmla="*/ 174 h 1510"/>
                  <a:gd name="T42" fmla="*/ 755 w 1510"/>
                  <a:gd name="T43" fmla="*/ 0 h 1510"/>
                  <a:gd name="T44" fmla="*/ 955 w 1510"/>
                  <a:gd name="T45" fmla="*/ 26 h 1510"/>
                  <a:gd name="T46" fmla="*/ 1136 w 1510"/>
                  <a:gd name="T47" fmla="*/ 103 h 1510"/>
                  <a:gd name="T48" fmla="*/ 1289 w 1510"/>
                  <a:gd name="T49" fmla="*/ 221 h 1510"/>
                  <a:gd name="T50" fmla="*/ 1407 w 1510"/>
                  <a:gd name="T51" fmla="*/ 374 h 1510"/>
                  <a:gd name="T52" fmla="*/ 1484 w 1510"/>
                  <a:gd name="T53" fmla="*/ 555 h 1510"/>
                  <a:gd name="T54" fmla="*/ 1510 w 1510"/>
                  <a:gd name="T55" fmla="*/ 755 h 1510"/>
                  <a:gd name="T56" fmla="*/ 1484 w 1510"/>
                  <a:gd name="T57" fmla="*/ 955 h 1510"/>
                  <a:gd name="T58" fmla="*/ 1407 w 1510"/>
                  <a:gd name="T59" fmla="*/ 1136 h 1510"/>
                  <a:gd name="T60" fmla="*/ 1289 w 1510"/>
                  <a:gd name="T61" fmla="*/ 1289 h 1510"/>
                  <a:gd name="T62" fmla="*/ 1136 w 1510"/>
                  <a:gd name="T63" fmla="*/ 1407 h 1510"/>
                  <a:gd name="T64" fmla="*/ 955 w 1510"/>
                  <a:gd name="T65" fmla="*/ 1484 h 1510"/>
                  <a:gd name="T66" fmla="*/ 755 w 1510"/>
                  <a:gd name="T67" fmla="*/ 1510 h 1510"/>
                  <a:gd name="T68" fmla="*/ 555 w 1510"/>
                  <a:gd name="T69" fmla="*/ 1484 h 1510"/>
                  <a:gd name="T70" fmla="*/ 374 w 1510"/>
                  <a:gd name="T71" fmla="*/ 1407 h 1510"/>
                  <a:gd name="T72" fmla="*/ 221 w 1510"/>
                  <a:gd name="T73" fmla="*/ 1289 h 1510"/>
                  <a:gd name="T74" fmla="*/ 103 w 1510"/>
                  <a:gd name="T75" fmla="*/ 1136 h 1510"/>
                  <a:gd name="T76" fmla="*/ 26 w 1510"/>
                  <a:gd name="T77" fmla="*/ 955 h 1510"/>
                  <a:gd name="T78" fmla="*/ 0 w 1510"/>
                  <a:gd name="T79" fmla="*/ 755 h 1510"/>
                  <a:gd name="T80" fmla="*/ 26 w 1510"/>
                  <a:gd name="T81" fmla="*/ 555 h 1510"/>
                  <a:gd name="T82" fmla="*/ 103 w 1510"/>
                  <a:gd name="T83" fmla="*/ 374 h 1510"/>
                  <a:gd name="T84" fmla="*/ 221 w 1510"/>
                  <a:gd name="T85" fmla="*/ 221 h 1510"/>
                  <a:gd name="T86" fmla="*/ 374 w 1510"/>
                  <a:gd name="T87" fmla="*/ 103 h 1510"/>
                  <a:gd name="T88" fmla="*/ 555 w 1510"/>
                  <a:gd name="T89" fmla="*/ 26 h 1510"/>
                  <a:gd name="T90" fmla="*/ 755 w 1510"/>
                  <a:gd name="T91" fmla="*/ 0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10" h="1510">
                    <a:moveTo>
                      <a:pt x="755" y="162"/>
                    </a:moveTo>
                    <a:lnTo>
                      <a:pt x="695" y="166"/>
                    </a:lnTo>
                    <a:lnTo>
                      <a:pt x="636" y="174"/>
                    </a:lnTo>
                    <a:lnTo>
                      <a:pt x="579" y="189"/>
                    </a:lnTo>
                    <a:lnTo>
                      <a:pt x="524" y="209"/>
                    </a:lnTo>
                    <a:lnTo>
                      <a:pt x="472" y="234"/>
                    </a:lnTo>
                    <a:lnTo>
                      <a:pt x="424" y="264"/>
                    </a:lnTo>
                    <a:lnTo>
                      <a:pt x="379" y="297"/>
                    </a:lnTo>
                    <a:lnTo>
                      <a:pt x="336" y="336"/>
                    </a:lnTo>
                    <a:lnTo>
                      <a:pt x="297" y="379"/>
                    </a:lnTo>
                    <a:lnTo>
                      <a:pt x="264" y="424"/>
                    </a:lnTo>
                    <a:lnTo>
                      <a:pt x="234" y="472"/>
                    </a:lnTo>
                    <a:lnTo>
                      <a:pt x="209" y="524"/>
                    </a:lnTo>
                    <a:lnTo>
                      <a:pt x="189" y="579"/>
                    </a:lnTo>
                    <a:lnTo>
                      <a:pt x="174" y="636"/>
                    </a:lnTo>
                    <a:lnTo>
                      <a:pt x="166" y="695"/>
                    </a:lnTo>
                    <a:lnTo>
                      <a:pt x="162" y="755"/>
                    </a:lnTo>
                    <a:lnTo>
                      <a:pt x="166" y="815"/>
                    </a:lnTo>
                    <a:lnTo>
                      <a:pt x="174" y="874"/>
                    </a:lnTo>
                    <a:lnTo>
                      <a:pt x="189" y="931"/>
                    </a:lnTo>
                    <a:lnTo>
                      <a:pt x="209" y="986"/>
                    </a:lnTo>
                    <a:lnTo>
                      <a:pt x="234" y="1038"/>
                    </a:lnTo>
                    <a:lnTo>
                      <a:pt x="264" y="1086"/>
                    </a:lnTo>
                    <a:lnTo>
                      <a:pt x="297" y="1131"/>
                    </a:lnTo>
                    <a:lnTo>
                      <a:pt x="336" y="1174"/>
                    </a:lnTo>
                    <a:lnTo>
                      <a:pt x="379" y="1213"/>
                    </a:lnTo>
                    <a:lnTo>
                      <a:pt x="424" y="1246"/>
                    </a:lnTo>
                    <a:lnTo>
                      <a:pt x="472" y="1276"/>
                    </a:lnTo>
                    <a:lnTo>
                      <a:pt x="524" y="1301"/>
                    </a:lnTo>
                    <a:lnTo>
                      <a:pt x="579" y="1321"/>
                    </a:lnTo>
                    <a:lnTo>
                      <a:pt x="636" y="1336"/>
                    </a:lnTo>
                    <a:lnTo>
                      <a:pt x="695" y="1344"/>
                    </a:lnTo>
                    <a:lnTo>
                      <a:pt x="755" y="1348"/>
                    </a:lnTo>
                    <a:lnTo>
                      <a:pt x="815" y="1344"/>
                    </a:lnTo>
                    <a:lnTo>
                      <a:pt x="874" y="1336"/>
                    </a:lnTo>
                    <a:lnTo>
                      <a:pt x="931" y="1321"/>
                    </a:lnTo>
                    <a:lnTo>
                      <a:pt x="986" y="1301"/>
                    </a:lnTo>
                    <a:lnTo>
                      <a:pt x="1038" y="1276"/>
                    </a:lnTo>
                    <a:lnTo>
                      <a:pt x="1086" y="1246"/>
                    </a:lnTo>
                    <a:lnTo>
                      <a:pt x="1131" y="1213"/>
                    </a:lnTo>
                    <a:lnTo>
                      <a:pt x="1174" y="1174"/>
                    </a:lnTo>
                    <a:lnTo>
                      <a:pt x="1213" y="1131"/>
                    </a:lnTo>
                    <a:lnTo>
                      <a:pt x="1246" y="1086"/>
                    </a:lnTo>
                    <a:lnTo>
                      <a:pt x="1276" y="1038"/>
                    </a:lnTo>
                    <a:lnTo>
                      <a:pt x="1301" y="986"/>
                    </a:lnTo>
                    <a:lnTo>
                      <a:pt x="1321" y="931"/>
                    </a:lnTo>
                    <a:lnTo>
                      <a:pt x="1336" y="874"/>
                    </a:lnTo>
                    <a:lnTo>
                      <a:pt x="1344" y="815"/>
                    </a:lnTo>
                    <a:lnTo>
                      <a:pt x="1348" y="755"/>
                    </a:lnTo>
                    <a:lnTo>
                      <a:pt x="1344" y="695"/>
                    </a:lnTo>
                    <a:lnTo>
                      <a:pt x="1336" y="636"/>
                    </a:lnTo>
                    <a:lnTo>
                      <a:pt x="1321" y="579"/>
                    </a:lnTo>
                    <a:lnTo>
                      <a:pt x="1301" y="524"/>
                    </a:lnTo>
                    <a:lnTo>
                      <a:pt x="1276" y="472"/>
                    </a:lnTo>
                    <a:lnTo>
                      <a:pt x="1246" y="424"/>
                    </a:lnTo>
                    <a:lnTo>
                      <a:pt x="1213" y="379"/>
                    </a:lnTo>
                    <a:lnTo>
                      <a:pt x="1174" y="336"/>
                    </a:lnTo>
                    <a:lnTo>
                      <a:pt x="1131" y="297"/>
                    </a:lnTo>
                    <a:lnTo>
                      <a:pt x="1086" y="264"/>
                    </a:lnTo>
                    <a:lnTo>
                      <a:pt x="1038" y="234"/>
                    </a:lnTo>
                    <a:lnTo>
                      <a:pt x="986" y="209"/>
                    </a:lnTo>
                    <a:lnTo>
                      <a:pt x="931" y="189"/>
                    </a:lnTo>
                    <a:lnTo>
                      <a:pt x="874" y="174"/>
                    </a:lnTo>
                    <a:lnTo>
                      <a:pt x="815" y="166"/>
                    </a:lnTo>
                    <a:lnTo>
                      <a:pt x="755" y="162"/>
                    </a:lnTo>
                    <a:close/>
                    <a:moveTo>
                      <a:pt x="755" y="0"/>
                    </a:moveTo>
                    <a:lnTo>
                      <a:pt x="824" y="3"/>
                    </a:lnTo>
                    <a:lnTo>
                      <a:pt x="891" y="12"/>
                    </a:lnTo>
                    <a:lnTo>
                      <a:pt x="955" y="26"/>
                    </a:lnTo>
                    <a:lnTo>
                      <a:pt x="1019" y="47"/>
                    </a:lnTo>
                    <a:lnTo>
                      <a:pt x="1079" y="73"/>
                    </a:lnTo>
                    <a:lnTo>
                      <a:pt x="1136" y="103"/>
                    </a:lnTo>
                    <a:lnTo>
                      <a:pt x="1191" y="138"/>
                    </a:lnTo>
                    <a:lnTo>
                      <a:pt x="1241" y="177"/>
                    </a:lnTo>
                    <a:lnTo>
                      <a:pt x="1289" y="221"/>
                    </a:lnTo>
                    <a:lnTo>
                      <a:pt x="1333" y="269"/>
                    </a:lnTo>
                    <a:lnTo>
                      <a:pt x="1372" y="319"/>
                    </a:lnTo>
                    <a:lnTo>
                      <a:pt x="1407" y="374"/>
                    </a:lnTo>
                    <a:lnTo>
                      <a:pt x="1437" y="431"/>
                    </a:lnTo>
                    <a:lnTo>
                      <a:pt x="1463" y="491"/>
                    </a:lnTo>
                    <a:lnTo>
                      <a:pt x="1484" y="555"/>
                    </a:lnTo>
                    <a:lnTo>
                      <a:pt x="1498" y="619"/>
                    </a:lnTo>
                    <a:lnTo>
                      <a:pt x="1507" y="686"/>
                    </a:lnTo>
                    <a:lnTo>
                      <a:pt x="1510" y="755"/>
                    </a:lnTo>
                    <a:lnTo>
                      <a:pt x="1507" y="824"/>
                    </a:lnTo>
                    <a:lnTo>
                      <a:pt x="1498" y="891"/>
                    </a:lnTo>
                    <a:lnTo>
                      <a:pt x="1484" y="955"/>
                    </a:lnTo>
                    <a:lnTo>
                      <a:pt x="1463" y="1019"/>
                    </a:lnTo>
                    <a:lnTo>
                      <a:pt x="1437" y="1079"/>
                    </a:lnTo>
                    <a:lnTo>
                      <a:pt x="1407" y="1136"/>
                    </a:lnTo>
                    <a:lnTo>
                      <a:pt x="1372" y="1191"/>
                    </a:lnTo>
                    <a:lnTo>
                      <a:pt x="1333" y="1241"/>
                    </a:lnTo>
                    <a:lnTo>
                      <a:pt x="1289" y="1289"/>
                    </a:lnTo>
                    <a:lnTo>
                      <a:pt x="1241" y="1333"/>
                    </a:lnTo>
                    <a:lnTo>
                      <a:pt x="1191" y="1372"/>
                    </a:lnTo>
                    <a:lnTo>
                      <a:pt x="1136" y="1407"/>
                    </a:lnTo>
                    <a:lnTo>
                      <a:pt x="1079" y="1437"/>
                    </a:lnTo>
                    <a:lnTo>
                      <a:pt x="1019" y="1463"/>
                    </a:lnTo>
                    <a:lnTo>
                      <a:pt x="955" y="1484"/>
                    </a:lnTo>
                    <a:lnTo>
                      <a:pt x="891" y="1498"/>
                    </a:lnTo>
                    <a:lnTo>
                      <a:pt x="824" y="1507"/>
                    </a:lnTo>
                    <a:lnTo>
                      <a:pt x="755" y="1510"/>
                    </a:lnTo>
                    <a:lnTo>
                      <a:pt x="686" y="1507"/>
                    </a:lnTo>
                    <a:lnTo>
                      <a:pt x="619" y="1498"/>
                    </a:lnTo>
                    <a:lnTo>
                      <a:pt x="555" y="1484"/>
                    </a:lnTo>
                    <a:lnTo>
                      <a:pt x="491" y="1463"/>
                    </a:lnTo>
                    <a:lnTo>
                      <a:pt x="431" y="1437"/>
                    </a:lnTo>
                    <a:lnTo>
                      <a:pt x="374" y="1407"/>
                    </a:lnTo>
                    <a:lnTo>
                      <a:pt x="319" y="1372"/>
                    </a:lnTo>
                    <a:lnTo>
                      <a:pt x="269" y="1333"/>
                    </a:lnTo>
                    <a:lnTo>
                      <a:pt x="221" y="1289"/>
                    </a:lnTo>
                    <a:lnTo>
                      <a:pt x="177" y="1241"/>
                    </a:lnTo>
                    <a:lnTo>
                      <a:pt x="138" y="1191"/>
                    </a:lnTo>
                    <a:lnTo>
                      <a:pt x="103" y="1136"/>
                    </a:lnTo>
                    <a:lnTo>
                      <a:pt x="73" y="1079"/>
                    </a:lnTo>
                    <a:lnTo>
                      <a:pt x="47" y="1019"/>
                    </a:lnTo>
                    <a:lnTo>
                      <a:pt x="26" y="955"/>
                    </a:lnTo>
                    <a:lnTo>
                      <a:pt x="12" y="891"/>
                    </a:lnTo>
                    <a:lnTo>
                      <a:pt x="3" y="824"/>
                    </a:lnTo>
                    <a:lnTo>
                      <a:pt x="0" y="755"/>
                    </a:lnTo>
                    <a:lnTo>
                      <a:pt x="3" y="686"/>
                    </a:lnTo>
                    <a:lnTo>
                      <a:pt x="12" y="619"/>
                    </a:lnTo>
                    <a:lnTo>
                      <a:pt x="26" y="555"/>
                    </a:lnTo>
                    <a:lnTo>
                      <a:pt x="47" y="491"/>
                    </a:lnTo>
                    <a:lnTo>
                      <a:pt x="73" y="431"/>
                    </a:lnTo>
                    <a:lnTo>
                      <a:pt x="103" y="374"/>
                    </a:lnTo>
                    <a:lnTo>
                      <a:pt x="138" y="319"/>
                    </a:lnTo>
                    <a:lnTo>
                      <a:pt x="177" y="269"/>
                    </a:lnTo>
                    <a:lnTo>
                      <a:pt x="221" y="221"/>
                    </a:lnTo>
                    <a:lnTo>
                      <a:pt x="269" y="177"/>
                    </a:lnTo>
                    <a:lnTo>
                      <a:pt x="319" y="138"/>
                    </a:lnTo>
                    <a:lnTo>
                      <a:pt x="374" y="103"/>
                    </a:lnTo>
                    <a:lnTo>
                      <a:pt x="431" y="73"/>
                    </a:lnTo>
                    <a:lnTo>
                      <a:pt x="491" y="47"/>
                    </a:lnTo>
                    <a:lnTo>
                      <a:pt x="555" y="26"/>
                    </a:lnTo>
                    <a:lnTo>
                      <a:pt x="619" y="12"/>
                    </a:lnTo>
                    <a:lnTo>
                      <a:pt x="686" y="3"/>
                    </a:lnTo>
                    <a:lnTo>
                      <a:pt x="7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4814090" y="4013054"/>
            <a:ext cx="1680776" cy="665315"/>
            <a:chOff x="-640223" y="4475288"/>
            <a:chExt cx="1680776" cy="665315"/>
          </a:xfrm>
        </p:grpSpPr>
        <p:sp>
          <p:nvSpPr>
            <p:cNvPr id="73" name="Freeform 72"/>
            <p:cNvSpPr/>
            <p:nvPr/>
          </p:nvSpPr>
          <p:spPr bwMode="auto">
            <a:xfrm>
              <a:off x="-640223" y="4475288"/>
              <a:ext cx="1680776" cy="665315"/>
            </a:xfrm>
            <a:custGeom>
              <a:avLst/>
              <a:gdLst>
                <a:gd name="connsiteX0" fmla="*/ 310562 w 1986962"/>
                <a:gd name="connsiteY0" fmla="*/ 0 h 665315"/>
                <a:gd name="connsiteX1" fmla="*/ 1986962 w 1986962"/>
                <a:gd name="connsiteY1" fmla="*/ 0 h 665315"/>
                <a:gd name="connsiteX2" fmla="*/ 1676400 w 1986962"/>
                <a:gd name="connsiteY2" fmla="*/ 665315 h 665315"/>
                <a:gd name="connsiteX3" fmla="*/ 0 w 1986962"/>
                <a:gd name="connsiteY3" fmla="*/ 665315 h 6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962" h="665315">
                  <a:moveTo>
                    <a:pt x="310562" y="0"/>
                  </a:moveTo>
                  <a:lnTo>
                    <a:pt x="1986962" y="0"/>
                  </a:lnTo>
                  <a:lnTo>
                    <a:pt x="1676400" y="665315"/>
                  </a:lnTo>
                  <a:lnTo>
                    <a:pt x="0" y="66531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-55928" y="4616026"/>
              <a:ext cx="512186" cy="383838"/>
              <a:chOff x="4932363" y="1844675"/>
              <a:chExt cx="2705100" cy="2027238"/>
            </a:xfrm>
            <a:solidFill>
              <a:schemeClr val="bg1"/>
            </a:solidFill>
          </p:grpSpPr>
          <p:sp>
            <p:nvSpPr>
              <p:cNvPr id="75" name="Freeform 74"/>
              <p:cNvSpPr>
                <a:spLocks noEditPoints="1"/>
              </p:cNvSpPr>
              <p:nvPr/>
            </p:nvSpPr>
            <p:spPr bwMode="auto">
              <a:xfrm>
                <a:off x="4932363" y="1844675"/>
                <a:ext cx="2217737" cy="2027238"/>
              </a:xfrm>
              <a:custGeom>
                <a:avLst/>
                <a:gdLst>
                  <a:gd name="T0" fmla="*/ 2556 w 2793"/>
                  <a:gd name="T1" fmla="*/ 1224 h 2555"/>
                  <a:gd name="T2" fmla="*/ 2621 w 2793"/>
                  <a:gd name="T3" fmla="*/ 1105 h 2555"/>
                  <a:gd name="T4" fmla="*/ 2598 w 2793"/>
                  <a:gd name="T5" fmla="*/ 969 h 2555"/>
                  <a:gd name="T6" fmla="*/ 2499 w 2793"/>
                  <a:gd name="T7" fmla="*/ 878 h 2555"/>
                  <a:gd name="T8" fmla="*/ 364 w 2793"/>
                  <a:gd name="T9" fmla="*/ 687 h 2555"/>
                  <a:gd name="T10" fmla="*/ 237 w 2793"/>
                  <a:gd name="T11" fmla="*/ 785 h 2555"/>
                  <a:gd name="T12" fmla="*/ 174 w 2793"/>
                  <a:gd name="T13" fmla="*/ 936 h 2555"/>
                  <a:gd name="T14" fmla="*/ 182 w 2793"/>
                  <a:gd name="T15" fmla="*/ 1243 h 2555"/>
                  <a:gd name="T16" fmla="*/ 264 w 2793"/>
                  <a:gd name="T17" fmla="*/ 1383 h 2555"/>
                  <a:gd name="T18" fmla="*/ 403 w 2793"/>
                  <a:gd name="T19" fmla="*/ 1464 h 2555"/>
                  <a:gd name="T20" fmla="*/ 785 w 2793"/>
                  <a:gd name="T21" fmla="*/ 662 h 2555"/>
                  <a:gd name="T22" fmla="*/ 2164 w 2793"/>
                  <a:gd name="T23" fmla="*/ 346 h 2555"/>
                  <a:gd name="T24" fmla="*/ 1871 w 2793"/>
                  <a:gd name="T25" fmla="*/ 497 h 2555"/>
                  <a:gd name="T26" fmla="*/ 1624 w 2793"/>
                  <a:gd name="T27" fmla="*/ 591 h 2555"/>
                  <a:gd name="T28" fmla="*/ 1416 w 2793"/>
                  <a:gd name="T29" fmla="*/ 641 h 2555"/>
                  <a:gd name="T30" fmla="*/ 1241 w 2793"/>
                  <a:gd name="T31" fmla="*/ 660 h 2555"/>
                  <a:gd name="T32" fmla="*/ 955 w 2793"/>
                  <a:gd name="T33" fmla="*/ 1476 h 2555"/>
                  <a:gd name="T34" fmla="*/ 1433 w 2793"/>
                  <a:gd name="T35" fmla="*/ 1491 h 2555"/>
                  <a:gd name="T36" fmla="*/ 1739 w 2793"/>
                  <a:gd name="T37" fmla="*/ 1550 h 2555"/>
                  <a:gd name="T38" fmla="*/ 1989 w 2793"/>
                  <a:gd name="T39" fmla="*/ 1640 h 2555"/>
                  <a:gd name="T40" fmla="*/ 2184 w 2793"/>
                  <a:gd name="T41" fmla="*/ 1744 h 2555"/>
                  <a:gd name="T42" fmla="*/ 2328 w 2793"/>
                  <a:gd name="T43" fmla="*/ 1848 h 2555"/>
                  <a:gd name="T44" fmla="*/ 2453 w 2793"/>
                  <a:gd name="T45" fmla="*/ 9 h 2555"/>
                  <a:gd name="T46" fmla="*/ 2497 w 2793"/>
                  <a:gd name="T47" fmla="*/ 66 h 2555"/>
                  <a:gd name="T48" fmla="*/ 2586 w 2793"/>
                  <a:gd name="T49" fmla="*/ 730 h 2555"/>
                  <a:gd name="T50" fmla="*/ 2724 w 2793"/>
                  <a:gd name="T51" fmla="*/ 849 h 2555"/>
                  <a:gd name="T52" fmla="*/ 2791 w 2793"/>
                  <a:gd name="T53" fmla="*/ 1021 h 2555"/>
                  <a:gd name="T54" fmla="*/ 2767 w 2793"/>
                  <a:gd name="T55" fmla="*/ 1209 h 2555"/>
                  <a:gd name="T56" fmla="*/ 2662 w 2793"/>
                  <a:gd name="T57" fmla="*/ 1357 h 2555"/>
                  <a:gd name="T58" fmla="*/ 2499 w 2793"/>
                  <a:gd name="T59" fmla="*/ 1441 h 2555"/>
                  <a:gd name="T60" fmla="*/ 2476 w 2793"/>
                  <a:gd name="T61" fmla="*/ 2112 h 2555"/>
                  <a:gd name="T62" fmla="*/ 2414 w 2793"/>
                  <a:gd name="T63" fmla="*/ 2139 h 2555"/>
                  <a:gd name="T64" fmla="*/ 2346 w 2793"/>
                  <a:gd name="T65" fmla="*/ 2103 h 2555"/>
                  <a:gd name="T66" fmla="*/ 2315 w 2793"/>
                  <a:gd name="T67" fmla="*/ 2068 h 2555"/>
                  <a:gd name="T68" fmla="*/ 2234 w 2793"/>
                  <a:gd name="T69" fmla="*/ 1992 h 2555"/>
                  <a:gd name="T70" fmla="*/ 2102 w 2793"/>
                  <a:gd name="T71" fmla="*/ 1893 h 2555"/>
                  <a:gd name="T72" fmla="*/ 1912 w 2793"/>
                  <a:gd name="T73" fmla="*/ 1792 h 2555"/>
                  <a:gd name="T74" fmla="*/ 1662 w 2793"/>
                  <a:gd name="T75" fmla="*/ 1706 h 2555"/>
                  <a:gd name="T76" fmla="*/ 1347 w 2793"/>
                  <a:gd name="T77" fmla="*/ 1653 h 2555"/>
                  <a:gd name="T78" fmla="*/ 1325 w 2793"/>
                  <a:gd name="T79" fmla="*/ 2437 h 2555"/>
                  <a:gd name="T80" fmla="*/ 1320 w 2793"/>
                  <a:gd name="T81" fmla="*/ 2511 h 2555"/>
                  <a:gd name="T82" fmla="*/ 1262 w 2793"/>
                  <a:gd name="T83" fmla="*/ 2554 h 2555"/>
                  <a:gd name="T84" fmla="*/ 1190 w 2793"/>
                  <a:gd name="T85" fmla="*/ 2535 h 2555"/>
                  <a:gd name="T86" fmla="*/ 487 w 2793"/>
                  <a:gd name="T87" fmla="*/ 1646 h 2555"/>
                  <a:gd name="T88" fmla="*/ 273 w 2793"/>
                  <a:gd name="T89" fmla="*/ 1596 h 2555"/>
                  <a:gd name="T90" fmla="*/ 107 w 2793"/>
                  <a:gd name="T91" fmla="*/ 1463 h 2555"/>
                  <a:gd name="T92" fmla="*/ 12 w 2793"/>
                  <a:gd name="T93" fmla="*/ 1271 h 2555"/>
                  <a:gd name="T94" fmla="*/ 3 w 2793"/>
                  <a:gd name="T95" fmla="*/ 922 h 2555"/>
                  <a:gd name="T96" fmla="*/ 75 w 2793"/>
                  <a:gd name="T97" fmla="*/ 718 h 2555"/>
                  <a:gd name="T98" fmla="*/ 226 w 2793"/>
                  <a:gd name="T99" fmla="*/ 568 h 2555"/>
                  <a:gd name="T100" fmla="*/ 431 w 2793"/>
                  <a:gd name="T101" fmla="*/ 495 h 2555"/>
                  <a:gd name="T102" fmla="*/ 1234 w 2793"/>
                  <a:gd name="T103" fmla="*/ 490 h 2555"/>
                  <a:gd name="T104" fmla="*/ 1388 w 2793"/>
                  <a:gd name="T105" fmla="*/ 473 h 2555"/>
                  <a:gd name="T106" fmla="*/ 1574 w 2793"/>
                  <a:gd name="T107" fmla="*/ 429 h 2555"/>
                  <a:gd name="T108" fmla="*/ 1794 w 2793"/>
                  <a:gd name="T109" fmla="*/ 345 h 2555"/>
                  <a:gd name="T110" fmla="*/ 2056 w 2793"/>
                  <a:gd name="T111" fmla="*/ 211 h 2555"/>
                  <a:gd name="T112" fmla="*/ 2364 w 2793"/>
                  <a:gd name="T113" fmla="*/ 15 h 2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93" h="2555">
                    <a:moveTo>
                      <a:pt x="2499" y="878"/>
                    </a:moveTo>
                    <a:lnTo>
                      <a:pt x="2499" y="1261"/>
                    </a:lnTo>
                    <a:lnTo>
                      <a:pt x="2530" y="1244"/>
                    </a:lnTo>
                    <a:lnTo>
                      <a:pt x="2556" y="1224"/>
                    </a:lnTo>
                    <a:lnTo>
                      <a:pt x="2579" y="1199"/>
                    </a:lnTo>
                    <a:lnTo>
                      <a:pt x="2598" y="1170"/>
                    </a:lnTo>
                    <a:lnTo>
                      <a:pt x="2612" y="1139"/>
                    </a:lnTo>
                    <a:lnTo>
                      <a:pt x="2621" y="1105"/>
                    </a:lnTo>
                    <a:lnTo>
                      <a:pt x="2624" y="1070"/>
                    </a:lnTo>
                    <a:lnTo>
                      <a:pt x="2621" y="1034"/>
                    </a:lnTo>
                    <a:lnTo>
                      <a:pt x="2612" y="1000"/>
                    </a:lnTo>
                    <a:lnTo>
                      <a:pt x="2598" y="969"/>
                    </a:lnTo>
                    <a:lnTo>
                      <a:pt x="2579" y="940"/>
                    </a:lnTo>
                    <a:lnTo>
                      <a:pt x="2556" y="915"/>
                    </a:lnTo>
                    <a:lnTo>
                      <a:pt x="2530" y="894"/>
                    </a:lnTo>
                    <a:lnTo>
                      <a:pt x="2499" y="878"/>
                    </a:lnTo>
                    <a:close/>
                    <a:moveTo>
                      <a:pt x="487" y="662"/>
                    </a:moveTo>
                    <a:lnTo>
                      <a:pt x="444" y="665"/>
                    </a:lnTo>
                    <a:lnTo>
                      <a:pt x="403" y="673"/>
                    </a:lnTo>
                    <a:lnTo>
                      <a:pt x="364" y="687"/>
                    </a:lnTo>
                    <a:lnTo>
                      <a:pt x="328" y="705"/>
                    </a:lnTo>
                    <a:lnTo>
                      <a:pt x="293" y="728"/>
                    </a:lnTo>
                    <a:lnTo>
                      <a:pt x="264" y="755"/>
                    </a:lnTo>
                    <a:lnTo>
                      <a:pt x="237" y="785"/>
                    </a:lnTo>
                    <a:lnTo>
                      <a:pt x="214" y="819"/>
                    </a:lnTo>
                    <a:lnTo>
                      <a:pt x="195" y="855"/>
                    </a:lnTo>
                    <a:lnTo>
                      <a:pt x="182" y="894"/>
                    </a:lnTo>
                    <a:lnTo>
                      <a:pt x="174" y="936"/>
                    </a:lnTo>
                    <a:lnTo>
                      <a:pt x="171" y="979"/>
                    </a:lnTo>
                    <a:lnTo>
                      <a:pt x="171" y="1160"/>
                    </a:lnTo>
                    <a:lnTo>
                      <a:pt x="174" y="1202"/>
                    </a:lnTo>
                    <a:lnTo>
                      <a:pt x="182" y="1243"/>
                    </a:lnTo>
                    <a:lnTo>
                      <a:pt x="195" y="1283"/>
                    </a:lnTo>
                    <a:lnTo>
                      <a:pt x="214" y="1319"/>
                    </a:lnTo>
                    <a:lnTo>
                      <a:pt x="237" y="1353"/>
                    </a:lnTo>
                    <a:lnTo>
                      <a:pt x="264" y="1383"/>
                    </a:lnTo>
                    <a:lnTo>
                      <a:pt x="293" y="1410"/>
                    </a:lnTo>
                    <a:lnTo>
                      <a:pt x="328" y="1432"/>
                    </a:lnTo>
                    <a:lnTo>
                      <a:pt x="364" y="1451"/>
                    </a:lnTo>
                    <a:lnTo>
                      <a:pt x="403" y="1464"/>
                    </a:lnTo>
                    <a:lnTo>
                      <a:pt x="444" y="1473"/>
                    </a:lnTo>
                    <a:lnTo>
                      <a:pt x="487" y="1476"/>
                    </a:lnTo>
                    <a:lnTo>
                      <a:pt x="785" y="1476"/>
                    </a:lnTo>
                    <a:lnTo>
                      <a:pt x="785" y="662"/>
                    </a:lnTo>
                    <a:lnTo>
                      <a:pt x="487" y="662"/>
                    </a:lnTo>
                    <a:close/>
                    <a:moveTo>
                      <a:pt x="2328" y="245"/>
                    </a:moveTo>
                    <a:lnTo>
                      <a:pt x="2244" y="297"/>
                    </a:lnTo>
                    <a:lnTo>
                      <a:pt x="2164" y="346"/>
                    </a:lnTo>
                    <a:lnTo>
                      <a:pt x="2086" y="389"/>
                    </a:lnTo>
                    <a:lnTo>
                      <a:pt x="2012" y="430"/>
                    </a:lnTo>
                    <a:lnTo>
                      <a:pt x="1941" y="465"/>
                    </a:lnTo>
                    <a:lnTo>
                      <a:pt x="1871" y="497"/>
                    </a:lnTo>
                    <a:lnTo>
                      <a:pt x="1805" y="526"/>
                    </a:lnTo>
                    <a:lnTo>
                      <a:pt x="1742" y="550"/>
                    </a:lnTo>
                    <a:lnTo>
                      <a:pt x="1682" y="572"/>
                    </a:lnTo>
                    <a:lnTo>
                      <a:pt x="1624" y="591"/>
                    </a:lnTo>
                    <a:lnTo>
                      <a:pt x="1569" y="607"/>
                    </a:lnTo>
                    <a:lnTo>
                      <a:pt x="1516" y="621"/>
                    </a:lnTo>
                    <a:lnTo>
                      <a:pt x="1464" y="632"/>
                    </a:lnTo>
                    <a:lnTo>
                      <a:pt x="1416" y="641"/>
                    </a:lnTo>
                    <a:lnTo>
                      <a:pt x="1369" y="648"/>
                    </a:lnTo>
                    <a:lnTo>
                      <a:pt x="1325" y="654"/>
                    </a:lnTo>
                    <a:lnTo>
                      <a:pt x="1282" y="658"/>
                    </a:lnTo>
                    <a:lnTo>
                      <a:pt x="1241" y="660"/>
                    </a:lnTo>
                    <a:lnTo>
                      <a:pt x="1203" y="662"/>
                    </a:lnTo>
                    <a:lnTo>
                      <a:pt x="1165" y="662"/>
                    </a:lnTo>
                    <a:lnTo>
                      <a:pt x="955" y="662"/>
                    </a:lnTo>
                    <a:lnTo>
                      <a:pt x="955" y="1476"/>
                    </a:lnTo>
                    <a:lnTo>
                      <a:pt x="1165" y="1476"/>
                    </a:lnTo>
                    <a:lnTo>
                      <a:pt x="1259" y="1478"/>
                    </a:lnTo>
                    <a:lnTo>
                      <a:pt x="1347" y="1483"/>
                    </a:lnTo>
                    <a:lnTo>
                      <a:pt x="1433" y="1491"/>
                    </a:lnTo>
                    <a:lnTo>
                      <a:pt x="1515" y="1502"/>
                    </a:lnTo>
                    <a:lnTo>
                      <a:pt x="1593" y="1516"/>
                    </a:lnTo>
                    <a:lnTo>
                      <a:pt x="1669" y="1531"/>
                    </a:lnTo>
                    <a:lnTo>
                      <a:pt x="1739" y="1550"/>
                    </a:lnTo>
                    <a:lnTo>
                      <a:pt x="1807" y="1571"/>
                    </a:lnTo>
                    <a:lnTo>
                      <a:pt x="1871" y="1592"/>
                    </a:lnTo>
                    <a:lnTo>
                      <a:pt x="1931" y="1615"/>
                    </a:lnTo>
                    <a:lnTo>
                      <a:pt x="1989" y="1640"/>
                    </a:lnTo>
                    <a:lnTo>
                      <a:pt x="2043" y="1666"/>
                    </a:lnTo>
                    <a:lnTo>
                      <a:pt x="2094" y="1691"/>
                    </a:lnTo>
                    <a:lnTo>
                      <a:pt x="2140" y="1718"/>
                    </a:lnTo>
                    <a:lnTo>
                      <a:pt x="2184" y="1744"/>
                    </a:lnTo>
                    <a:lnTo>
                      <a:pt x="2225" y="1771"/>
                    </a:lnTo>
                    <a:lnTo>
                      <a:pt x="2263" y="1798"/>
                    </a:lnTo>
                    <a:lnTo>
                      <a:pt x="2297" y="1824"/>
                    </a:lnTo>
                    <a:lnTo>
                      <a:pt x="2328" y="1848"/>
                    </a:lnTo>
                    <a:lnTo>
                      <a:pt x="2328" y="245"/>
                    </a:lnTo>
                    <a:close/>
                    <a:moveTo>
                      <a:pt x="2418" y="0"/>
                    </a:moveTo>
                    <a:lnTo>
                      <a:pt x="2436" y="3"/>
                    </a:lnTo>
                    <a:lnTo>
                      <a:pt x="2453" y="9"/>
                    </a:lnTo>
                    <a:lnTo>
                      <a:pt x="2469" y="20"/>
                    </a:lnTo>
                    <a:lnTo>
                      <a:pt x="2482" y="33"/>
                    </a:lnTo>
                    <a:lnTo>
                      <a:pt x="2491" y="49"/>
                    </a:lnTo>
                    <a:lnTo>
                      <a:pt x="2497" y="66"/>
                    </a:lnTo>
                    <a:lnTo>
                      <a:pt x="2499" y="85"/>
                    </a:lnTo>
                    <a:lnTo>
                      <a:pt x="2499" y="699"/>
                    </a:lnTo>
                    <a:lnTo>
                      <a:pt x="2544" y="713"/>
                    </a:lnTo>
                    <a:lnTo>
                      <a:pt x="2586" y="730"/>
                    </a:lnTo>
                    <a:lnTo>
                      <a:pt x="2626" y="754"/>
                    </a:lnTo>
                    <a:lnTo>
                      <a:pt x="2663" y="782"/>
                    </a:lnTo>
                    <a:lnTo>
                      <a:pt x="2695" y="814"/>
                    </a:lnTo>
                    <a:lnTo>
                      <a:pt x="2724" y="849"/>
                    </a:lnTo>
                    <a:lnTo>
                      <a:pt x="2749" y="888"/>
                    </a:lnTo>
                    <a:lnTo>
                      <a:pt x="2767" y="929"/>
                    </a:lnTo>
                    <a:lnTo>
                      <a:pt x="2782" y="975"/>
                    </a:lnTo>
                    <a:lnTo>
                      <a:pt x="2791" y="1021"/>
                    </a:lnTo>
                    <a:lnTo>
                      <a:pt x="2793" y="1070"/>
                    </a:lnTo>
                    <a:lnTo>
                      <a:pt x="2790" y="1118"/>
                    </a:lnTo>
                    <a:lnTo>
                      <a:pt x="2782" y="1165"/>
                    </a:lnTo>
                    <a:lnTo>
                      <a:pt x="2767" y="1209"/>
                    </a:lnTo>
                    <a:lnTo>
                      <a:pt x="2748" y="1251"/>
                    </a:lnTo>
                    <a:lnTo>
                      <a:pt x="2723" y="1290"/>
                    </a:lnTo>
                    <a:lnTo>
                      <a:pt x="2695" y="1326"/>
                    </a:lnTo>
                    <a:lnTo>
                      <a:pt x="2662" y="1357"/>
                    </a:lnTo>
                    <a:lnTo>
                      <a:pt x="2626" y="1385"/>
                    </a:lnTo>
                    <a:lnTo>
                      <a:pt x="2585" y="1408"/>
                    </a:lnTo>
                    <a:lnTo>
                      <a:pt x="2543" y="1427"/>
                    </a:lnTo>
                    <a:lnTo>
                      <a:pt x="2499" y="1441"/>
                    </a:lnTo>
                    <a:lnTo>
                      <a:pt x="2499" y="2054"/>
                    </a:lnTo>
                    <a:lnTo>
                      <a:pt x="2496" y="2075"/>
                    </a:lnTo>
                    <a:lnTo>
                      <a:pt x="2488" y="2094"/>
                    </a:lnTo>
                    <a:lnTo>
                      <a:pt x="2476" y="2112"/>
                    </a:lnTo>
                    <a:lnTo>
                      <a:pt x="2459" y="2125"/>
                    </a:lnTo>
                    <a:lnTo>
                      <a:pt x="2440" y="2134"/>
                    </a:lnTo>
                    <a:lnTo>
                      <a:pt x="2427" y="2138"/>
                    </a:lnTo>
                    <a:lnTo>
                      <a:pt x="2414" y="2139"/>
                    </a:lnTo>
                    <a:lnTo>
                      <a:pt x="2394" y="2136"/>
                    </a:lnTo>
                    <a:lnTo>
                      <a:pt x="2376" y="2129"/>
                    </a:lnTo>
                    <a:lnTo>
                      <a:pt x="2359" y="2119"/>
                    </a:lnTo>
                    <a:lnTo>
                      <a:pt x="2346" y="2103"/>
                    </a:lnTo>
                    <a:lnTo>
                      <a:pt x="2343" y="2099"/>
                    </a:lnTo>
                    <a:lnTo>
                      <a:pt x="2336" y="2092"/>
                    </a:lnTo>
                    <a:lnTo>
                      <a:pt x="2327" y="2082"/>
                    </a:lnTo>
                    <a:lnTo>
                      <a:pt x="2315" y="2068"/>
                    </a:lnTo>
                    <a:lnTo>
                      <a:pt x="2299" y="2052"/>
                    </a:lnTo>
                    <a:lnTo>
                      <a:pt x="2281" y="2033"/>
                    </a:lnTo>
                    <a:lnTo>
                      <a:pt x="2260" y="2014"/>
                    </a:lnTo>
                    <a:lnTo>
                      <a:pt x="2234" y="1992"/>
                    </a:lnTo>
                    <a:lnTo>
                      <a:pt x="2206" y="1968"/>
                    </a:lnTo>
                    <a:lnTo>
                      <a:pt x="2175" y="1943"/>
                    </a:lnTo>
                    <a:lnTo>
                      <a:pt x="2140" y="1919"/>
                    </a:lnTo>
                    <a:lnTo>
                      <a:pt x="2102" y="1893"/>
                    </a:lnTo>
                    <a:lnTo>
                      <a:pt x="2059" y="1867"/>
                    </a:lnTo>
                    <a:lnTo>
                      <a:pt x="2014" y="1841"/>
                    </a:lnTo>
                    <a:lnTo>
                      <a:pt x="1964" y="1816"/>
                    </a:lnTo>
                    <a:lnTo>
                      <a:pt x="1912" y="1792"/>
                    </a:lnTo>
                    <a:lnTo>
                      <a:pt x="1855" y="1768"/>
                    </a:lnTo>
                    <a:lnTo>
                      <a:pt x="1794" y="1745"/>
                    </a:lnTo>
                    <a:lnTo>
                      <a:pt x="1730" y="1724"/>
                    </a:lnTo>
                    <a:lnTo>
                      <a:pt x="1662" y="1706"/>
                    </a:lnTo>
                    <a:lnTo>
                      <a:pt x="1589" y="1688"/>
                    </a:lnTo>
                    <a:lnTo>
                      <a:pt x="1513" y="1674"/>
                    </a:lnTo>
                    <a:lnTo>
                      <a:pt x="1432" y="1663"/>
                    </a:lnTo>
                    <a:lnTo>
                      <a:pt x="1347" y="1653"/>
                    </a:lnTo>
                    <a:lnTo>
                      <a:pt x="1259" y="1648"/>
                    </a:lnTo>
                    <a:lnTo>
                      <a:pt x="1165" y="1646"/>
                    </a:lnTo>
                    <a:lnTo>
                      <a:pt x="997" y="1646"/>
                    </a:lnTo>
                    <a:lnTo>
                      <a:pt x="1325" y="2437"/>
                    </a:lnTo>
                    <a:lnTo>
                      <a:pt x="1330" y="2457"/>
                    </a:lnTo>
                    <a:lnTo>
                      <a:pt x="1330" y="2475"/>
                    </a:lnTo>
                    <a:lnTo>
                      <a:pt x="1327" y="2494"/>
                    </a:lnTo>
                    <a:lnTo>
                      <a:pt x="1320" y="2511"/>
                    </a:lnTo>
                    <a:lnTo>
                      <a:pt x="1309" y="2527"/>
                    </a:lnTo>
                    <a:lnTo>
                      <a:pt x="1295" y="2539"/>
                    </a:lnTo>
                    <a:lnTo>
                      <a:pt x="1277" y="2549"/>
                    </a:lnTo>
                    <a:lnTo>
                      <a:pt x="1262" y="2554"/>
                    </a:lnTo>
                    <a:lnTo>
                      <a:pt x="1245" y="2555"/>
                    </a:lnTo>
                    <a:lnTo>
                      <a:pt x="1226" y="2553"/>
                    </a:lnTo>
                    <a:lnTo>
                      <a:pt x="1207" y="2545"/>
                    </a:lnTo>
                    <a:lnTo>
                      <a:pt x="1190" y="2535"/>
                    </a:lnTo>
                    <a:lnTo>
                      <a:pt x="1176" y="2521"/>
                    </a:lnTo>
                    <a:lnTo>
                      <a:pt x="1167" y="2502"/>
                    </a:lnTo>
                    <a:lnTo>
                      <a:pt x="813" y="1646"/>
                    </a:lnTo>
                    <a:lnTo>
                      <a:pt x="487" y="1646"/>
                    </a:lnTo>
                    <a:lnTo>
                      <a:pt x="431" y="1643"/>
                    </a:lnTo>
                    <a:lnTo>
                      <a:pt x="375" y="1634"/>
                    </a:lnTo>
                    <a:lnTo>
                      <a:pt x="323" y="1618"/>
                    </a:lnTo>
                    <a:lnTo>
                      <a:pt x="273" y="1596"/>
                    </a:lnTo>
                    <a:lnTo>
                      <a:pt x="226" y="1571"/>
                    </a:lnTo>
                    <a:lnTo>
                      <a:pt x="183" y="1539"/>
                    </a:lnTo>
                    <a:lnTo>
                      <a:pt x="143" y="1503"/>
                    </a:lnTo>
                    <a:lnTo>
                      <a:pt x="107" y="1463"/>
                    </a:lnTo>
                    <a:lnTo>
                      <a:pt x="75" y="1420"/>
                    </a:lnTo>
                    <a:lnTo>
                      <a:pt x="50" y="1373"/>
                    </a:lnTo>
                    <a:lnTo>
                      <a:pt x="29" y="1323"/>
                    </a:lnTo>
                    <a:lnTo>
                      <a:pt x="12" y="1271"/>
                    </a:lnTo>
                    <a:lnTo>
                      <a:pt x="3" y="1216"/>
                    </a:lnTo>
                    <a:lnTo>
                      <a:pt x="0" y="1160"/>
                    </a:lnTo>
                    <a:lnTo>
                      <a:pt x="0" y="979"/>
                    </a:lnTo>
                    <a:lnTo>
                      <a:pt x="3" y="922"/>
                    </a:lnTo>
                    <a:lnTo>
                      <a:pt x="12" y="867"/>
                    </a:lnTo>
                    <a:lnTo>
                      <a:pt x="29" y="815"/>
                    </a:lnTo>
                    <a:lnTo>
                      <a:pt x="50" y="764"/>
                    </a:lnTo>
                    <a:lnTo>
                      <a:pt x="75" y="718"/>
                    </a:lnTo>
                    <a:lnTo>
                      <a:pt x="107" y="674"/>
                    </a:lnTo>
                    <a:lnTo>
                      <a:pt x="143" y="634"/>
                    </a:lnTo>
                    <a:lnTo>
                      <a:pt x="183" y="599"/>
                    </a:lnTo>
                    <a:lnTo>
                      <a:pt x="226" y="568"/>
                    </a:lnTo>
                    <a:lnTo>
                      <a:pt x="273" y="541"/>
                    </a:lnTo>
                    <a:lnTo>
                      <a:pt x="323" y="520"/>
                    </a:lnTo>
                    <a:lnTo>
                      <a:pt x="375" y="505"/>
                    </a:lnTo>
                    <a:lnTo>
                      <a:pt x="431" y="495"/>
                    </a:lnTo>
                    <a:lnTo>
                      <a:pt x="487" y="492"/>
                    </a:lnTo>
                    <a:lnTo>
                      <a:pt x="1166" y="492"/>
                    </a:lnTo>
                    <a:lnTo>
                      <a:pt x="1199" y="492"/>
                    </a:lnTo>
                    <a:lnTo>
                      <a:pt x="1234" y="490"/>
                    </a:lnTo>
                    <a:lnTo>
                      <a:pt x="1269" y="487"/>
                    </a:lnTo>
                    <a:lnTo>
                      <a:pt x="1307" y="484"/>
                    </a:lnTo>
                    <a:lnTo>
                      <a:pt x="1346" y="479"/>
                    </a:lnTo>
                    <a:lnTo>
                      <a:pt x="1388" y="473"/>
                    </a:lnTo>
                    <a:lnTo>
                      <a:pt x="1431" y="465"/>
                    </a:lnTo>
                    <a:lnTo>
                      <a:pt x="1477" y="455"/>
                    </a:lnTo>
                    <a:lnTo>
                      <a:pt x="1524" y="443"/>
                    </a:lnTo>
                    <a:lnTo>
                      <a:pt x="1574" y="429"/>
                    </a:lnTo>
                    <a:lnTo>
                      <a:pt x="1625" y="412"/>
                    </a:lnTo>
                    <a:lnTo>
                      <a:pt x="1679" y="392"/>
                    </a:lnTo>
                    <a:lnTo>
                      <a:pt x="1735" y="370"/>
                    </a:lnTo>
                    <a:lnTo>
                      <a:pt x="1794" y="345"/>
                    </a:lnTo>
                    <a:lnTo>
                      <a:pt x="1856" y="317"/>
                    </a:lnTo>
                    <a:lnTo>
                      <a:pt x="1920" y="285"/>
                    </a:lnTo>
                    <a:lnTo>
                      <a:pt x="1987" y="250"/>
                    </a:lnTo>
                    <a:lnTo>
                      <a:pt x="2056" y="211"/>
                    </a:lnTo>
                    <a:lnTo>
                      <a:pt x="2129" y="168"/>
                    </a:lnTo>
                    <a:lnTo>
                      <a:pt x="2204" y="122"/>
                    </a:lnTo>
                    <a:lnTo>
                      <a:pt x="2283" y="70"/>
                    </a:lnTo>
                    <a:lnTo>
                      <a:pt x="2364" y="15"/>
                    </a:lnTo>
                    <a:lnTo>
                      <a:pt x="2382" y="6"/>
                    </a:lnTo>
                    <a:lnTo>
                      <a:pt x="2399" y="1"/>
                    </a:lnTo>
                    <a:lnTo>
                      <a:pt x="24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7237413" y="2625725"/>
                <a:ext cx="400050" cy="136525"/>
              </a:xfrm>
              <a:custGeom>
                <a:avLst/>
                <a:gdLst>
                  <a:gd name="T0" fmla="*/ 85 w 505"/>
                  <a:gd name="T1" fmla="*/ 0 h 172"/>
                  <a:gd name="T2" fmla="*/ 419 w 505"/>
                  <a:gd name="T3" fmla="*/ 0 h 172"/>
                  <a:gd name="T4" fmla="*/ 442 w 505"/>
                  <a:gd name="T5" fmla="*/ 3 h 172"/>
                  <a:gd name="T6" fmla="*/ 463 w 505"/>
                  <a:gd name="T7" fmla="*/ 11 h 172"/>
                  <a:gd name="T8" fmla="*/ 479 w 505"/>
                  <a:gd name="T9" fmla="*/ 25 h 172"/>
                  <a:gd name="T10" fmla="*/ 493 w 505"/>
                  <a:gd name="T11" fmla="*/ 42 h 172"/>
                  <a:gd name="T12" fmla="*/ 502 w 505"/>
                  <a:gd name="T13" fmla="*/ 62 h 172"/>
                  <a:gd name="T14" fmla="*/ 505 w 505"/>
                  <a:gd name="T15" fmla="*/ 86 h 172"/>
                  <a:gd name="T16" fmla="*/ 502 w 505"/>
                  <a:gd name="T17" fmla="*/ 109 h 172"/>
                  <a:gd name="T18" fmla="*/ 493 w 505"/>
                  <a:gd name="T19" fmla="*/ 129 h 172"/>
                  <a:gd name="T20" fmla="*/ 479 w 505"/>
                  <a:gd name="T21" fmla="*/ 146 h 172"/>
                  <a:gd name="T22" fmla="*/ 463 w 505"/>
                  <a:gd name="T23" fmla="*/ 159 h 172"/>
                  <a:gd name="T24" fmla="*/ 442 w 505"/>
                  <a:gd name="T25" fmla="*/ 168 h 172"/>
                  <a:gd name="T26" fmla="*/ 419 w 505"/>
                  <a:gd name="T27" fmla="*/ 172 h 172"/>
                  <a:gd name="T28" fmla="*/ 85 w 505"/>
                  <a:gd name="T29" fmla="*/ 172 h 172"/>
                  <a:gd name="T30" fmla="*/ 63 w 505"/>
                  <a:gd name="T31" fmla="*/ 168 h 172"/>
                  <a:gd name="T32" fmla="*/ 42 w 505"/>
                  <a:gd name="T33" fmla="*/ 159 h 172"/>
                  <a:gd name="T34" fmla="*/ 26 w 505"/>
                  <a:gd name="T35" fmla="*/ 146 h 172"/>
                  <a:gd name="T36" fmla="*/ 12 w 505"/>
                  <a:gd name="T37" fmla="*/ 129 h 172"/>
                  <a:gd name="T38" fmla="*/ 3 w 505"/>
                  <a:gd name="T39" fmla="*/ 109 h 172"/>
                  <a:gd name="T40" fmla="*/ 0 w 505"/>
                  <a:gd name="T41" fmla="*/ 86 h 172"/>
                  <a:gd name="T42" fmla="*/ 3 w 505"/>
                  <a:gd name="T43" fmla="*/ 63 h 172"/>
                  <a:gd name="T44" fmla="*/ 12 w 505"/>
                  <a:gd name="T45" fmla="*/ 42 h 172"/>
                  <a:gd name="T46" fmla="*/ 26 w 505"/>
                  <a:gd name="T47" fmla="*/ 25 h 172"/>
                  <a:gd name="T48" fmla="*/ 42 w 505"/>
                  <a:gd name="T49" fmla="*/ 11 h 172"/>
                  <a:gd name="T50" fmla="*/ 63 w 505"/>
                  <a:gd name="T51" fmla="*/ 3 h 172"/>
                  <a:gd name="T52" fmla="*/ 85 w 505"/>
                  <a:gd name="T5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5" h="172">
                    <a:moveTo>
                      <a:pt x="85" y="0"/>
                    </a:moveTo>
                    <a:lnTo>
                      <a:pt x="419" y="0"/>
                    </a:lnTo>
                    <a:lnTo>
                      <a:pt x="442" y="3"/>
                    </a:lnTo>
                    <a:lnTo>
                      <a:pt x="463" y="11"/>
                    </a:lnTo>
                    <a:lnTo>
                      <a:pt x="479" y="25"/>
                    </a:lnTo>
                    <a:lnTo>
                      <a:pt x="493" y="42"/>
                    </a:lnTo>
                    <a:lnTo>
                      <a:pt x="502" y="62"/>
                    </a:lnTo>
                    <a:lnTo>
                      <a:pt x="505" y="86"/>
                    </a:lnTo>
                    <a:lnTo>
                      <a:pt x="502" y="109"/>
                    </a:lnTo>
                    <a:lnTo>
                      <a:pt x="493" y="129"/>
                    </a:lnTo>
                    <a:lnTo>
                      <a:pt x="479" y="146"/>
                    </a:lnTo>
                    <a:lnTo>
                      <a:pt x="463" y="159"/>
                    </a:lnTo>
                    <a:lnTo>
                      <a:pt x="442" y="168"/>
                    </a:lnTo>
                    <a:lnTo>
                      <a:pt x="419" y="172"/>
                    </a:lnTo>
                    <a:lnTo>
                      <a:pt x="85" y="172"/>
                    </a:lnTo>
                    <a:lnTo>
                      <a:pt x="63" y="168"/>
                    </a:lnTo>
                    <a:lnTo>
                      <a:pt x="42" y="159"/>
                    </a:lnTo>
                    <a:lnTo>
                      <a:pt x="26" y="146"/>
                    </a:lnTo>
                    <a:lnTo>
                      <a:pt x="12" y="129"/>
                    </a:lnTo>
                    <a:lnTo>
                      <a:pt x="3" y="109"/>
                    </a:lnTo>
                    <a:lnTo>
                      <a:pt x="0" y="86"/>
                    </a:lnTo>
                    <a:lnTo>
                      <a:pt x="3" y="63"/>
                    </a:lnTo>
                    <a:lnTo>
                      <a:pt x="12" y="42"/>
                    </a:lnTo>
                    <a:lnTo>
                      <a:pt x="26" y="25"/>
                    </a:lnTo>
                    <a:lnTo>
                      <a:pt x="42" y="11"/>
                    </a:lnTo>
                    <a:lnTo>
                      <a:pt x="63" y="3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7207250" y="2290763"/>
                <a:ext cx="390525" cy="236538"/>
              </a:xfrm>
              <a:custGeom>
                <a:avLst/>
                <a:gdLst>
                  <a:gd name="T0" fmla="*/ 415 w 492"/>
                  <a:gd name="T1" fmla="*/ 0 h 296"/>
                  <a:gd name="T2" fmla="*/ 432 w 492"/>
                  <a:gd name="T3" fmla="*/ 3 h 296"/>
                  <a:gd name="T4" fmla="*/ 450 w 492"/>
                  <a:gd name="T5" fmla="*/ 10 h 296"/>
                  <a:gd name="T6" fmla="*/ 465 w 492"/>
                  <a:gd name="T7" fmla="*/ 21 h 296"/>
                  <a:gd name="T8" fmla="*/ 478 w 492"/>
                  <a:gd name="T9" fmla="*/ 36 h 296"/>
                  <a:gd name="T10" fmla="*/ 487 w 492"/>
                  <a:gd name="T11" fmla="*/ 53 h 296"/>
                  <a:gd name="T12" fmla="*/ 492 w 492"/>
                  <a:gd name="T13" fmla="*/ 72 h 296"/>
                  <a:gd name="T14" fmla="*/ 492 w 492"/>
                  <a:gd name="T15" fmla="*/ 92 h 296"/>
                  <a:gd name="T16" fmla="*/ 489 w 492"/>
                  <a:gd name="T17" fmla="*/ 109 h 296"/>
                  <a:gd name="T18" fmla="*/ 482 w 492"/>
                  <a:gd name="T19" fmla="*/ 127 h 296"/>
                  <a:gd name="T20" fmla="*/ 471 w 492"/>
                  <a:gd name="T21" fmla="*/ 142 h 296"/>
                  <a:gd name="T22" fmla="*/ 456 w 492"/>
                  <a:gd name="T23" fmla="*/ 155 h 296"/>
                  <a:gd name="T24" fmla="*/ 439 w 492"/>
                  <a:gd name="T25" fmla="*/ 164 h 296"/>
                  <a:gd name="T26" fmla="*/ 116 w 492"/>
                  <a:gd name="T27" fmla="*/ 290 h 296"/>
                  <a:gd name="T28" fmla="*/ 101 w 492"/>
                  <a:gd name="T29" fmla="*/ 294 h 296"/>
                  <a:gd name="T30" fmla="*/ 85 w 492"/>
                  <a:gd name="T31" fmla="*/ 296 h 296"/>
                  <a:gd name="T32" fmla="*/ 65 w 492"/>
                  <a:gd name="T33" fmla="*/ 293 h 296"/>
                  <a:gd name="T34" fmla="*/ 46 w 492"/>
                  <a:gd name="T35" fmla="*/ 287 h 296"/>
                  <a:gd name="T36" fmla="*/ 29 w 492"/>
                  <a:gd name="T37" fmla="*/ 275 h 296"/>
                  <a:gd name="T38" fmla="*/ 15 w 492"/>
                  <a:gd name="T39" fmla="*/ 260 h 296"/>
                  <a:gd name="T40" fmla="*/ 6 w 492"/>
                  <a:gd name="T41" fmla="*/ 241 h 296"/>
                  <a:gd name="T42" fmla="*/ 0 w 492"/>
                  <a:gd name="T43" fmla="*/ 223 h 296"/>
                  <a:gd name="T44" fmla="*/ 0 w 492"/>
                  <a:gd name="T45" fmla="*/ 203 h 296"/>
                  <a:gd name="T46" fmla="*/ 4 w 492"/>
                  <a:gd name="T47" fmla="*/ 186 h 296"/>
                  <a:gd name="T48" fmla="*/ 11 w 492"/>
                  <a:gd name="T49" fmla="*/ 168 h 296"/>
                  <a:gd name="T50" fmla="*/ 22 w 492"/>
                  <a:gd name="T51" fmla="*/ 154 h 296"/>
                  <a:gd name="T52" fmla="*/ 37 w 492"/>
                  <a:gd name="T53" fmla="*/ 141 h 296"/>
                  <a:gd name="T54" fmla="*/ 53 w 492"/>
                  <a:gd name="T55" fmla="*/ 132 h 296"/>
                  <a:gd name="T56" fmla="*/ 377 w 492"/>
                  <a:gd name="T57" fmla="*/ 5 h 296"/>
                  <a:gd name="T58" fmla="*/ 395 w 492"/>
                  <a:gd name="T59" fmla="*/ 0 h 296"/>
                  <a:gd name="T60" fmla="*/ 415 w 492"/>
                  <a:gd name="T61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2" h="296">
                    <a:moveTo>
                      <a:pt x="415" y="0"/>
                    </a:moveTo>
                    <a:lnTo>
                      <a:pt x="432" y="3"/>
                    </a:lnTo>
                    <a:lnTo>
                      <a:pt x="450" y="10"/>
                    </a:lnTo>
                    <a:lnTo>
                      <a:pt x="465" y="21"/>
                    </a:lnTo>
                    <a:lnTo>
                      <a:pt x="478" y="36"/>
                    </a:lnTo>
                    <a:lnTo>
                      <a:pt x="487" y="53"/>
                    </a:lnTo>
                    <a:lnTo>
                      <a:pt x="492" y="72"/>
                    </a:lnTo>
                    <a:lnTo>
                      <a:pt x="492" y="92"/>
                    </a:lnTo>
                    <a:lnTo>
                      <a:pt x="489" y="109"/>
                    </a:lnTo>
                    <a:lnTo>
                      <a:pt x="482" y="127"/>
                    </a:lnTo>
                    <a:lnTo>
                      <a:pt x="471" y="142"/>
                    </a:lnTo>
                    <a:lnTo>
                      <a:pt x="456" y="155"/>
                    </a:lnTo>
                    <a:lnTo>
                      <a:pt x="439" y="164"/>
                    </a:lnTo>
                    <a:lnTo>
                      <a:pt x="116" y="290"/>
                    </a:lnTo>
                    <a:lnTo>
                      <a:pt x="101" y="294"/>
                    </a:lnTo>
                    <a:lnTo>
                      <a:pt x="85" y="296"/>
                    </a:lnTo>
                    <a:lnTo>
                      <a:pt x="65" y="293"/>
                    </a:lnTo>
                    <a:lnTo>
                      <a:pt x="46" y="287"/>
                    </a:lnTo>
                    <a:lnTo>
                      <a:pt x="29" y="275"/>
                    </a:lnTo>
                    <a:lnTo>
                      <a:pt x="15" y="260"/>
                    </a:lnTo>
                    <a:lnTo>
                      <a:pt x="6" y="241"/>
                    </a:lnTo>
                    <a:lnTo>
                      <a:pt x="0" y="223"/>
                    </a:lnTo>
                    <a:lnTo>
                      <a:pt x="0" y="203"/>
                    </a:lnTo>
                    <a:lnTo>
                      <a:pt x="4" y="186"/>
                    </a:lnTo>
                    <a:lnTo>
                      <a:pt x="11" y="168"/>
                    </a:lnTo>
                    <a:lnTo>
                      <a:pt x="22" y="154"/>
                    </a:lnTo>
                    <a:lnTo>
                      <a:pt x="37" y="141"/>
                    </a:lnTo>
                    <a:lnTo>
                      <a:pt x="53" y="132"/>
                    </a:lnTo>
                    <a:lnTo>
                      <a:pt x="377" y="5"/>
                    </a:lnTo>
                    <a:lnTo>
                      <a:pt x="395" y="0"/>
                    </a:lnTo>
                    <a:lnTo>
                      <a:pt x="4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7207250" y="2859088"/>
                <a:ext cx="390525" cy="234950"/>
              </a:xfrm>
              <a:custGeom>
                <a:avLst/>
                <a:gdLst>
                  <a:gd name="T0" fmla="*/ 79 w 493"/>
                  <a:gd name="T1" fmla="*/ 0 h 297"/>
                  <a:gd name="T2" fmla="*/ 98 w 493"/>
                  <a:gd name="T3" fmla="*/ 1 h 297"/>
                  <a:gd name="T4" fmla="*/ 117 w 493"/>
                  <a:gd name="T5" fmla="*/ 7 h 297"/>
                  <a:gd name="T6" fmla="*/ 440 w 493"/>
                  <a:gd name="T7" fmla="*/ 133 h 297"/>
                  <a:gd name="T8" fmla="*/ 457 w 493"/>
                  <a:gd name="T9" fmla="*/ 142 h 297"/>
                  <a:gd name="T10" fmla="*/ 472 w 493"/>
                  <a:gd name="T11" fmla="*/ 155 h 297"/>
                  <a:gd name="T12" fmla="*/ 483 w 493"/>
                  <a:gd name="T13" fmla="*/ 170 h 297"/>
                  <a:gd name="T14" fmla="*/ 490 w 493"/>
                  <a:gd name="T15" fmla="*/ 187 h 297"/>
                  <a:gd name="T16" fmla="*/ 493 w 493"/>
                  <a:gd name="T17" fmla="*/ 205 h 297"/>
                  <a:gd name="T18" fmla="*/ 493 w 493"/>
                  <a:gd name="T19" fmla="*/ 224 h 297"/>
                  <a:gd name="T20" fmla="*/ 488 w 493"/>
                  <a:gd name="T21" fmla="*/ 243 h 297"/>
                  <a:gd name="T22" fmla="*/ 478 w 493"/>
                  <a:gd name="T23" fmla="*/ 262 h 297"/>
                  <a:gd name="T24" fmla="*/ 464 w 493"/>
                  <a:gd name="T25" fmla="*/ 276 h 297"/>
                  <a:gd name="T26" fmla="*/ 448 w 493"/>
                  <a:gd name="T27" fmla="*/ 287 h 297"/>
                  <a:gd name="T28" fmla="*/ 428 w 493"/>
                  <a:gd name="T29" fmla="*/ 295 h 297"/>
                  <a:gd name="T30" fmla="*/ 409 w 493"/>
                  <a:gd name="T31" fmla="*/ 297 h 297"/>
                  <a:gd name="T32" fmla="*/ 393 w 493"/>
                  <a:gd name="T33" fmla="*/ 296 h 297"/>
                  <a:gd name="T34" fmla="*/ 378 w 493"/>
                  <a:gd name="T35" fmla="*/ 292 h 297"/>
                  <a:gd name="T36" fmla="*/ 54 w 493"/>
                  <a:gd name="T37" fmla="*/ 165 h 297"/>
                  <a:gd name="T38" fmla="*/ 37 w 493"/>
                  <a:gd name="T39" fmla="*/ 155 h 297"/>
                  <a:gd name="T40" fmla="*/ 22 w 493"/>
                  <a:gd name="T41" fmla="*/ 143 h 297"/>
                  <a:gd name="T42" fmla="*/ 12 w 493"/>
                  <a:gd name="T43" fmla="*/ 128 h 297"/>
                  <a:gd name="T44" fmla="*/ 5 w 493"/>
                  <a:gd name="T45" fmla="*/ 111 h 297"/>
                  <a:gd name="T46" fmla="*/ 0 w 493"/>
                  <a:gd name="T47" fmla="*/ 92 h 297"/>
                  <a:gd name="T48" fmla="*/ 1 w 493"/>
                  <a:gd name="T49" fmla="*/ 74 h 297"/>
                  <a:gd name="T50" fmla="*/ 7 w 493"/>
                  <a:gd name="T51" fmla="*/ 54 h 297"/>
                  <a:gd name="T52" fmla="*/ 16 w 493"/>
                  <a:gd name="T53" fmla="*/ 38 h 297"/>
                  <a:gd name="T54" fmla="*/ 28 w 493"/>
                  <a:gd name="T55" fmla="*/ 23 h 297"/>
                  <a:gd name="T56" fmla="*/ 44 w 493"/>
                  <a:gd name="T57" fmla="*/ 12 h 297"/>
                  <a:gd name="T58" fmla="*/ 60 w 493"/>
                  <a:gd name="T59" fmla="*/ 5 h 297"/>
                  <a:gd name="T60" fmla="*/ 79 w 493"/>
                  <a:gd name="T6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3" h="297">
                    <a:moveTo>
                      <a:pt x="79" y="0"/>
                    </a:moveTo>
                    <a:lnTo>
                      <a:pt x="98" y="1"/>
                    </a:lnTo>
                    <a:lnTo>
                      <a:pt x="117" y="7"/>
                    </a:lnTo>
                    <a:lnTo>
                      <a:pt x="440" y="133"/>
                    </a:lnTo>
                    <a:lnTo>
                      <a:pt x="457" y="142"/>
                    </a:lnTo>
                    <a:lnTo>
                      <a:pt x="472" y="155"/>
                    </a:lnTo>
                    <a:lnTo>
                      <a:pt x="483" y="170"/>
                    </a:lnTo>
                    <a:lnTo>
                      <a:pt x="490" y="187"/>
                    </a:lnTo>
                    <a:lnTo>
                      <a:pt x="493" y="205"/>
                    </a:lnTo>
                    <a:lnTo>
                      <a:pt x="493" y="224"/>
                    </a:lnTo>
                    <a:lnTo>
                      <a:pt x="488" y="243"/>
                    </a:lnTo>
                    <a:lnTo>
                      <a:pt x="478" y="262"/>
                    </a:lnTo>
                    <a:lnTo>
                      <a:pt x="464" y="276"/>
                    </a:lnTo>
                    <a:lnTo>
                      <a:pt x="448" y="287"/>
                    </a:lnTo>
                    <a:lnTo>
                      <a:pt x="428" y="295"/>
                    </a:lnTo>
                    <a:lnTo>
                      <a:pt x="409" y="297"/>
                    </a:lnTo>
                    <a:lnTo>
                      <a:pt x="393" y="296"/>
                    </a:lnTo>
                    <a:lnTo>
                      <a:pt x="378" y="292"/>
                    </a:lnTo>
                    <a:lnTo>
                      <a:pt x="54" y="165"/>
                    </a:lnTo>
                    <a:lnTo>
                      <a:pt x="37" y="155"/>
                    </a:lnTo>
                    <a:lnTo>
                      <a:pt x="22" y="143"/>
                    </a:lnTo>
                    <a:lnTo>
                      <a:pt x="12" y="128"/>
                    </a:lnTo>
                    <a:lnTo>
                      <a:pt x="5" y="111"/>
                    </a:lnTo>
                    <a:lnTo>
                      <a:pt x="0" y="92"/>
                    </a:lnTo>
                    <a:lnTo>
                      <a:pt x="1" y="74"/>
                    </a:lnTo>
                    <a:lnTo>
                      <a:pt x="7" y="54"/>
                    </a:lnTo>
                    <a:lnTo>
                      <a:pt x="16" y="38"/>
                    </a:lnTo>
                    <a:lnTo>
                      <a:pt x="28" y="23"/>
                    </a:lnTo>
                    <a:lnTo>
                      <a:pt x="44" y="12"/>
                    </a:lnTo>
                    <a:lnTo>
                      <a:pt x="60" y="5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979045" y="4003051"/>
            <a:ext cx="1680776" cy="665315"/>
            <a:chOff x="-1112734" y="5395206"/>
            <a:chExt cx="1680776" cy="665315"/>
          </a:xfrm>
        </p:grpSpPr>
        <p:sp>
          <p:nvSpPr>
            <p:cNvPr id="81" name="Freeform 80"/>
            <p:cNvSpPr/>
            <p:nvPr/>
          </p:nvSpPr>
          <p:spPr bwMode="auto">
            <a:xfrm>
              <a:off x="-1112734" y="5395206"/>
              <a:ext cx="1680776" cy="665315"/>
            </a:xfrm>
            <a:custGeom>
              <a:avLst/>
              <a:gdLst>
                <a:gd name="connsiteX0" fmla="*/ 310562 w 1986962"/>
                <a:gd name="connsiteY0" fmla="*/ 0 h 665315"/>
                <a:gd name="connsiteX1" fmla="*/ 1986962 w 1986962"/>
                <a:gd name="connsiteY1" fmla="*/ 0 h 665315"/>
                <a:gd name="connsiteX2" fmla="*/ 1676400 w 1986962"/>
                <a:gd name="connsiteY2" fmla="*/ 665315 h 665315"/>
                <a:gd name="connsiteX3" fmla="*/ 0 w 1986962"/>
                <a:gd name="connsiteY3" fmla="*/ 665315 h 6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962" h="665315">
                  <a:moveTo>
                    <a:pt x="310562" y="0"/>
                  </a:moveTo>
                  <a:lnTo>
                    <a:pt x="1986962" y="0"/>
                  </a:lnTo>
                  <a:lnTo>
                    <a:pt x="1676400" y="665315"/>
                  </a:lnTo>
                  <a:lnTo>
                    <a:pt x="0" y="66531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471306" y="5521596"/>
              <a:ext cx="397920" cy="412534"/>
            </a:xfrm>
            <a:custGeom>
              <a:avLst/>
              <a:gdLst>
                <a:gd name="T0" fmla="*/ 1096 w 3186"/>
                <a:gd name="T1" fmla="*/ 376 h 3299"/>
                <a:gd name="T2" fmla="*/ 815 w 3186"/>
                <a:gd name="T3" fmla="*/ 495 h 3299"/>
                <a:gd name="T4" fmla="*/ 586 w 3186"/>
                <a:gd name="T5" fmla="*/ 692 h 3299"/>
                <a:gd name="T6" fmla="*/ 426 w 3186"/>
                <a:gd name="T7" fmla="*/ 949 h 3299"/>
                <a:gd name="T8" fmla="*/ 352 w 3186"/>
                <a:gd name="T9" fmla="*/ 1251 h 3299"/>
                <a:gd name="T10" fmla="*/ 376 w 3186"/>
                <a:gd name="T11" fmla="*/ 1568 h 3299"/>
                <a:gd name="T12" fmla="*/ 496 w 3186"/>
                <a:gd name="T13" fmla="*/ 1849 h 3299"/>
                <a:gd name="T14" fmla="*/ 692 w 3186"/>
                <a:gd name="T15" fmla="*/ 2079 h 3299"/>
                <a:gd name="T16" fmla="*/ 950 w 3186"/>
                <a:gd name="T17" fmla="*/ 2239 h 3299"/>
                <a:gd name="T18" fmla="*/ 1252 w 3186"/>
                <a:gd name="T19" fmla="*/ 2313 h 3299"/>
                <a:gd name="T20" fmla="*/ 1569 w 3186"/>
                <a:gd name="T21" fmla="*/ 2288 h 3299"/>
                <a:gd name="T22" fmla="*/ 1851 w 3186"/>
                <a:gd name="T23" fmla="*/ 2169 h 3299"/>
                <a:gd name="T24" fmla="*/ 2080 w 3186"/>
                <a:gd name="T25" fmla="*/ 1972 h 3299"/>
                <a:gd name="T26" fmla="*/ 2240 w 3186"/>
                <a:gd name="T27" fmla="*/ 1714 h 3299"/>
                <a:gd name="T28" fmla="*/ 2314 w 3186"/>
                <a:gd name="T29" fmla="*/ 1412 h 3299"/>
                <a:gd name="T30" fmla="*/ 2289 w 3186"/>
                <a:gd name="T31" fmla="*/ 1096 h 3299"/>
                <a:gd name="T32" fmla="*/ 2170 w 3186"/>
                <a:gd name="T33" fmla="*/ 813 h 3299"/>
                <a:gd name="T34" fmla="*/ 1973 w 3186"/>
                <a:gd name="T35" fmla="*/ 584 h 3299"/>
                <a:gd name="T36" fmla="*/ 1715 w 3186"/>
                <a:gd name="T37" fmla="*/ 425 h 3299"/>
                <a:gd name="T38" fmla="*/ 1413 w 3186"/>
                <a:gd name="T39" fmla="*/ 350 h 3299"/>
                <a:gd name="T40" fmla="*/ 1513 w 3186"/>
                <a:gd name="T41" fmla="*/ 12 h 3299"/>
                <a:gd name="T42" fmla="*/ 1851 w 3186"/>
                <a:gd name="T43" fmla="*/ 105 h 3299"/>
                <a:gd name="T44" fmla="*/ 2146 w 3186"/>
                <a:gd name="T45" fmla="*/ 278 h 3299"/>
                <a:gd name="T46" fmla="*/ 2388 w 3186"/>
                <a:gd name="T47" fmla="*/ 518 h 3299"/>
                <a:gd name="T48" fmla="*/ 2561 w 3186"/>
                <a:gd name="T49" fmla="*/ 813 h 3299"/>
                <a:gd name="T50" fmla="*/ 2653 w 3186"/>
                <a:gd name="T51" fmla="*/ 1151 h 3299"/>
                <a:gd name="T52" fmla="*/ 2655 w 3186"/>
                <a:gd name="T53" fmla="*/ 1502 h 3299"/>
                <a:gd name="T54" fmla="*/ 2570 w 3186"/>
                <a:gd name="T55" fmla="*/ 1827 h 3299"/>
                <a:gd name="T56" fmla="*/ 2405 w 3186"/>
                <a:gd name="T57" fmla="*/ 2122 h 3299"/>
                <a:gd name="T58" fmla="*/ 3173 w 3186"/>
                <a:gd name="T59" fmla="*/ 3056 h 3299"/>
                <a:gd name="T60" fmla="*/ 3180 w 3186"/>
                <a:gd name="T61" fmla="*/ 3172 h 3299"/>
                <a:gd name="T62" fmla="*/ 3113 w 3186"/>
                <a:gd name="T63" fmla="*/ 3267 h 3299"/>
                <a:gd name="T64" fmla="*/ 3013 w 3186"/>
                <a:gd name="T65" fmla="*/ 3299 h 3299"/>
                <a:gd name="T66" fmla="*/ 2909 w 3186"/>
                <a:gd name="T67" fmla="*/ 3264 h 3299"/>
                <a:gd name="T68" fmla="*/ 1957 w 3186"/>
                <a:gd name="T69" fmla="*/ 2508 h 3299"/>
                <a:gd name="T70" fmla="*/ 1655 w 3186"/>
                <a:gd name="T71" fmla="*/ 2625 h 3299"/>
                <a:gd name="T72" fmla="*/ 1333 w 3186"/>
                <a:gd name="T73" fmla="*/ 2664 h 3299"/>
                <a:gd name="T74" fmla="*/ 979 w 3186"/>
                <a:gd name="T75" fmla="*/ 2616 h 3299"/>
                <a:gd name="T76" fmla="*/ 661 w 3186"/>
                <a:gd name="T77" fmla="*/ 2481 h 3299"/>
                <a:gd name="T78" fmla="*/ 391 w 3186"/>
                <a:gd name="T79" fmla="*/ 2273 h 3299"/>
                <a:gd name="T80" fmla="*/ 183 w 3186"/>
                <a:gd name="T81" fmla="*/ 2003 h 3299"/>
                <a:gd name="T82" fmla="*/ 48 w 3186"/>
                <a:gd name="T83" fmla="*/ 1685 h 3299"/>
                <a:gd name="T84" fmla="*/ 0 w 3186"/>
                <a:gd name="T85" fmla="*/ 1332 h 3299"/>
                <a:gd name="T86" fmla="*/ 48 w 3186"/>
                <a:gd name="T87" fmla="*/ 978 h 3299"/>
                <a:gd name="T88" fmla="*/ 183 w 3186"/>
                <a:gd name="T89" fmla="*/ 660 h 3299"/>
                <a:gd name="T90" fmla="*/ 391 w 3186"/>
                <a:gd name="T91" fmla="*/ 391 h 3299"/>
                <a:gd name="T92" fmla="*/ 661 w 3186"/>
                <a:gd name="T93" fmla="*/ 182 h 3299"/>
                <a:gd name="T94" fmla="*/ 979 w 3186"/>
                <a:gd name="T95" fmla="*/ 47 h 3299"/>
                <a:gd name="T96" fmla="*/ 1333 w 3186"/>
                <a:gd name="T97" fmla="*/ 0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6" h="3299">
                  <a:moveTo>
                    <a:pt x="1333" y="347"/>
                  </a:moveTo>
                  <a:lnTo>
                    <a:pt x="1252" y="350"/>
                  </a:lnTo>
                  <a:lnTo>
                    <a:pt x="1173" y="361"/>
                  </a:lnTo>
                  <a:lnTo>
                    <a:pt x="1096" y="376"/>
                  </a:lnTo>
                  <a:lnTo>
                    <a:pt x="1022" y="398"/>
                  </a:lnTo>
                  <a:lnTo>
                    <a:pt x="950" y="425"/>
                  </a:lnTo>
                  <a:lnTo>
                    <a:pt x="881" y="458"/>
                  </a:lnTo>
                  <a:lnTo>
                    <a:pt x="815" y="495"/>
                  </a:lnTo>
                  <a:lnTo>
                    <a:pt x="752" y="538"/>
                  </a:lnTo>
                  <a:lnTo>
                    <a:pt x="692" y="584"/>
                  </a:lnTo>
                  <a:lnTo>
                    <a:pt x="636" y="636"/>
                  </a:lnTo>
                  <a:lnTo>
                    <a:pt x="586" y="692"/>
                  </a:lnTo>
                  <a:lnTo>
                    <a:pt x="538" y="750"/>
                  </a:lnTo>
                  <a:lnTo>
                    <a:pt x="496" y="813"/>
                  </a:lnTo>
                  <a:lnTo>
                    <a:pt x="458" y="879"/>
                  </a:lnTo>
                  <a:lnTo>
                    <a:pt x="426" y="949"/>
                  </a:lnTo>
                  <a:lnTo>
                    <a:pt x="398" y="1021"/>
                  </a:lnTo>
                  <a:lnTo>
                    <a:pt x="376" y="1096"/>
                  </a:lnTo>
                  <a:lnTo>
                    <a:pt x="361" y="1172"/>
                  </a:lnTo>
                  <a:lnTo>
                    <a:pt x="352" y="1251"/>
                  </a:lnTo>
                  <a:lnTo>
                    <a:pt x="348" y="1332"/>
                  </a:lnTo>
                  <a:lnTo>
                    <a:pt x="352" y="1412"/>
                  </a:lnTo>
                  <a:lnTo>
                    <a:pt x="361" y="1492"/>
                  </a:lnTo>
                  <a:lnTo>
                    <a:pt x="376" y="1568"/>
                  </a:lnTo>
                  <a:lnTo>
                    <a:pt x="398" y="1642"/>
                  </a:lnTo>
                  <a:lnTo>
                    <a:pt x="426" y="1714"/>
                  </a:lnTo>
                  <a:lnTo>
                    <a:pt x="458" y="1783"/>
                  </a:lnTo>
                  <a:lnTo>
                    <a:pt x="496" y="1849"/>
                  </a:lnTo>
                  <a:lnTo>
                    <a:pt x="538" y="1912"/>
                  </a:lnTo>
                  <a:lnTo>
                    <a:pt x="586" y="1972"/>
                  </a:lnTo>
                  <a:lnTo>
                    <a:pt x="636" y="2028"/>
                  </a:lnTo>
                  <a:lnTo>
                    <a:pt x="692" y="2079"/>
                  </a:lnTo>
                  <a:lnTo>
                    <a:pt x="752" y="2126"/>
                  </a:lnTo>
                  <a:lnTo>
                    <a:pt x="815" y="2169"/>
                  </a:lnTo>
                  <a:lnTo>
                    <a:pt x="881" y="2206"/>
                  </a:lnTo>
                  <a:lnTo>
                    <a:pt x="950" y="2239"/>
                  </a:lnTo>
                  <a:lnTo>
                    <a:pt x="1022" y="2266"/>
                  </a:lnTo>
                  <a:lnTo>
                    <a:pt x="1096" y="2288"/>
                  </a:lnTo>
                  <a:lnTo>
                    <a:pt x="1173" y="2303"/>
                  </a:lnTo>
                  <a:lnTo>
                    <a:pt x="1252" y="2313"/>
                  </a:lnTo>
                  <a:lnTo>
                    <a:pt x="1333" y="2316"/>
                  </a:lnTo>
                  <a:lnTo>
                    <a:pt x="1413" y="2313"/>
                  </a:lnTo>
                  <a:lnTo>
                    <a:pt x="1492" y="2303"/>
                  </a:lnTo>
                  <a:lnTo>
                    <a:pt x="1569" y="2288"/>
                  </a:lnTo>
                  <a:lnTo>
                    <a:pt x="1644" y="2266"/>
                  </a:lnTo>
                  <a:lnTo>
                    <a:pt x="1715" y="2239"/>
                  </a:lnTo>
                  <a:lnTo>
                    <a:pt x="1785" y="2206"/>
                  </a:lnTo>
                  <a:lnTo>
                    <a:pt x="1851" y="2169"/>
                  </a:lnTo>
                  <a:lnTo>
                    <a:pt x="1914" y="2126"/>
                  </a:lnTo>
                  <a:lnTo>
                    <a:pt x="1973" y="2079"/>
                  </a:lnTo>
                  <a:lnTo>
                    <a:pt x="2029" y="2028"/>
                  </a:lnTo>
                  <a:lnTo>
                    <a:pt x="2080" y="1972"/>
                  </a:lnTo>
                  <a:lnTo>
                    <a:pt x="2128" y="1912"/>
                  </a:lnTo>
                  <a:lnTo>
                    <a:pt x="2170" y="1849"/>
                  </a:lnTo>
                  <a:lnTo>
                    <a:pt x="2207" y="1783"/>
                  </a:lnTo>
                  <a:lnTo>
                    <a:pt x="2240" y="1714"/>
                  </a:lnTo>
                  <a:lnTo>
                    <a:pt x="2267" y="1642"/>
                  </a:lnTo>
                  <a:lnTo>
                    <a:pt x="2289" y="1568"/>
                  </a:lnTo>
                  <a:lnTo>
                    <a:pt x="2305" y="1492"/>
                  </a:lnTo>
                  <a:lnTo>
                    <a:pt x="2314" y="1412"/>
                  </a:lnTo>
                  <a:lnTo>
                    <a:pt x="2318" y="1332"/>
                  </a:lnTo>
                  <a:lnTo>
                    <a:pt x="2314" y="1251"/>
                  </a:lnTo>
                  <a:lnTo>
                    <a:pt x="2305" y="1172"/>
                  </a:lnTo>
                  <a:lnTo>
                    <a:pt x="2289" y="1096"/>
                  </a:lnTo>
                  <a:lnTo>
                    <a:pt x="2267" y="1021"/>
                  </a:lnTo>
                  <a:lnTo>
                    <a:pt x="2240" y="949"/>
                  </a:lnTo>
                  <a:lnTo>
                    <a:pt x="2207" y="879"/>
                  </a:lnTo>
                  <a:lnTo>
                    <a:pt x="2170" y="813"/>
                  </a:lnTo>
                  <a:lnTo>
                    <a:pt x="2128" y="750"/>
                  </a:lnTo>
                  <a:lnTo>
                    <a:pt x="2080" y="692"/>
                  </a:lnTo>
                  <a:lnTo>
                    <a:pt x="2029" y="636"/>
                  </a:lnTo>
                  <a:lnTo>
                    <a:pt x="1973" y="584"/>
                  </a:lnTo>
                  <a:lnTo>
                    <a:pt x="1914" y="538"/>
                  </a:lnTo>
                  <a:lnTo>
                    <a:pt x="1851" y="495"/>
                  </a:lnTo>
                  <a:lnTo>
                    <a:pt x="1785" y="458"/>
                  </a:lnTo>
                  <a:lnTo>
                    <a:pt x="1715" y="425"/>
                  </a:lnTo>
                  <a:lnTo>
                    <a:pt x="1644" y="398"/>
                  </a:lnTo>
                  <a:lnTo>
                    <a:pt x="1569" y="376"/>
                  </a:lnTo>
                  <a:lnTo>
                    <a:pt x="1492" y="361"/>
                  </a:lnTo>
                  <a:lnTo>
                    <a:pt x="1413" y="350"/>
                  </a:lnTo>
                  <a:lnTo>
                    <a:pt x="1333" y="347"/>
                  </a:lnTo>
                  <a:close/>
                  <a:moveTo>
                    <a:pt x="1333" y="0"/>
                  </a:moveTo>
                  <a:lnTo>
                    <a:pt x="1423" y="3"/>
                  </a:lnTo>
                  <a:lnTo>
                    <a:pt x="1513" y="12"/>
                  </a:lnTo>
                  <a:lnTo>
                    <a:pt x="1601" y="27"/>
                  </a:lnTo>
                  <a:lnTo>
                    <a:pt x="1686" y="47"/>
                  </a:lnTo>
                  <a:lnTo>
                    <a:pt x="1770" y="73"/>
                  </a:lnTo>
                  <a:lnTo>
                    <a:pt x="1851" y="105"/>
                  </a:lnTo>
                  <a:lnTo>
                    <a:pt x="1930" y="141"/>
                  </a:lnTo>
                  <a:lnTo>
                    <a:pt x="2005" y="182"/>
                  </a:lnTo>
                  <a:lnTo>
                    <a:pt x="2077" y="228"/>
                  </a:lnTo>
                  <a:lnTo>
                    <a:pt x="2146" y="278"/>
                  </a:lnTo>
                  <a:lnTo>
                    <a:pt x="2212" y="332"/>
                  </a:lnTo>
                  <a:lnTo>
                    <a:pt x="2274" y="391"/>
                  </a:lnTo>
                  <a:lnTo>
                    <a:pt x="2333" y="452"/>
                  </a:lnTo>
                  <a:lnTo>
                    <a:pt x="2388" y="518"/>
                  </a:lnTo>
                  <a:lnTo>
                    <a:pt x="2437" y="588"/>
                  </a:lnTo>
                  <a:lnTo>
                    <a:pt x="2484" y="660"/>
                  </a:lnTo>
                  <a:lnTo>
                    <a:pt x="2524" y="736"/>
                  </a:lnTo>
                  <a:lnTo>
                    <a:pt x="2561" y="813"/>
                  </a:lnTo>
                  <a:lnTo>
                    <a:pt x="2592" y="895"/>
                  </a:lnTo>
                  <a:lnTo>
                    <a:pt x="2618" y="978"/>
                  </a:lnTo>
                  <a:lnTo>
                    <a:pt x="2638" y="1064"/>
                  </a:lnTo>
                  <a:lnTo>
                    <a:pt x="2653" y="1151"/>
                  </a:lnTo>
                  <a:lnTo>
                    <a:pt x="2662" y="1241"/>
                  </a:lnTo>
                  <a:lnTo>
                    <a:pt x="2665" y="1332"/>
                  </a:lnTo>
                  <a:lnTo>
                    <a:pt x="2663" y="1417"/>
                  </a:lnTo>
                  <a:lnTo>
                    <a:pt x="2655" y="1502"/>
                  </a:lnTo>
                  <a:lnTo>
                    <a:pt x="2641" y="1585"/>
                  </a:lnTo>
                  <a:lnTo>
                    <a:pt x="2623" y="1667"/>
                  </a:lnTo>
                  <a:lnTo>
                    <a:pt x="2598" y="1748"/>
                  </a:lnTo>
                  <a:lnTo>
                    <a:pt x="2570" y="1827"/>
                  </a:lnTo>
                  <a:lnTo>
                    <a:pt x="2536" y="1904"/>
                  </a:lnTo>
                  <a:lnTo>
                    <a:pt x="2497" y="1979"/>
                  </a:lnTo>
                  <a:lnTo>
                    <a:pt x="2454" y="2051"/>
                  </a:lnTo>
                  <a:lnTo>
                    <a:pt x="2405" y="2122"/>
                  </a:lnTo>
                  <a:lnTo>
                    <a:pt x="2353" y="2189"/>
                  </a:lnTo>
                  <a:lnTo>
                    <a:pt x="3137" y="3004"/>
                  </a:lnTo>
                  <a:lnTo>
                    <a:pt x="3158" y="3029"/>
                  </a:lnTo>
                  <a:lnTo>
                    <a:pt x="3173" y="3056"/>
                  </a:lnTo>
                  <a:lnTo>
                    <a:pt x="3182" y="3084"/>
                  </a:lnTo>
                  <a:lnTo>
                    <a:pt x="3186" y="3113"/>
                  </a:lnTo>
                  <a:lnTo>
                    <a:pt x="3186" y="3143"/>
                  </a:lnTo>
                  <a:lnTo>
                    <a:pt x="3180" y="3172"/>
                  </a:lnTo>
                  <a:lnTo>
                    <a:pt x="3169" y="3200"/>
                  </a:lnTo>
                  <a:lnTo>
                    <a:pt x="3154" y="3227"/>
                  </a:lnTo>
                  <a:lnTo>
                    <a:pt x="3133" y="3250"/>
                  </a:lnTo>
                  <a:lnTo>
                    <a:pt x="3113" y="3267"/>
                  </a:lnTo>
                  <a:lnTo>
                    <a:pt x="3090" y="3280"/>
                  </a:lnTo>
                  <a:lnTo>
                    <a:pt x="3065" y="3291"/>
                  </a:lnTo>
                  <a:lnTo>
                    <a:pt x="3040" y="3297"/>
                  </a:lnTo>
                  <a:lnTo>
                    <a:pt x="3013" y="3299"/>
                  </a:lnTo>
                  <a:lnTo>
                    <a:pt x="2985" y="3297"/>
                  </a:lnTo>
                  <a:lnTo>
                    <a:pt x="2958" y="3290"/>
                  </a:lnTo>
                  <a:lnTo>
                    <a:pt x="2932" y="3279"/>
                  </a:lnTo>
                  <a:lnTo>
                    <a:pt x="2909" y="3264"/>
                  </a:lnTo>
                  <a:lnTo>
                    <a:pt x="2888" y="3245"/>
                  </a:lnTo>
                  <a:lnTo>
                    <a:pt x="2096" y="2423"/>
                  </a:lnTo>
                  <a:lnTo>
                    <a:pt x="2028" y="2468"/>
                  </a:lnTo>
                  <a:lnTo>
                    <a:pt x="1957" y="2508"/>
                  </a:lnTo>
                  <a:lnTo>
                    <a:pt x="1884" y="2544"/>
                  </a:lnTo>
                  <a:lnTo>
                    <a:pt x="1810" y="2576"/>
                  </a:lnTo>
                  <a:lnTo>
                    <a:pt x="1734" y="2602"/>
                  </a:lnTo>
                  <a:lnTo>
                    <a:pt x="1655" y="2625"/>
                  </a:lnTo>
                  <a:lnTo>
                    <a:pt x="1577" y="2641"/>
                  </a:lnTo>
                  <a:lnTo>
                    <a:pt x="1497" y="2653"/>
                  </a:lnTo>
                  <a:lnTo>
                    <a:pt x="1415" y="2661"/>
                  </a:lnTo>
                  <a:lnTo>
                    <a:pt x="1333" y="2664"/>
                  </a:lnTo>
                  <a:lnTo>
                    <a:pt x="1242" y="2661"/>
                  </a:lnTo>
                  <a:lnTo>
                    <a:pt x="1152" y="2651"/>
                  </a:lnTo>
                  <a:lnTo>
                    <a:pt x="1064" y="2637"/>
                  </a:lnTo>
                  <a:lnTo>
                    <a:pt x="979" y="2616"/>
                  </a:lnTo>
                  <a:lnTo>
                    <a:pt x="895" y="2590"/>
                  </a:lnTo>
                  <a:lnTo>
                    <a:pt x="815" y="2559"/>
                  </a:lnTo>
                  <a:lnTo>
                    <a:pt x="736" y="2523"/>
                  </a:lnTo>
                  <a:lnTo>
                    <a:pt x="661" y="2481"/>
                  </a:lnTo>
                  <a:lnTo>
                    <a:pt x="588" y="2436"/>
                  </a:lnTo>
                  <a:lnTo>
                    <a:pt x="519" y="2385"/>
                  </a:lnTo>
                  <a:lnTo>
                    <a:pt x="453" y="2332"/>
                  </a:lnTo>
                  <a:lnTo>
                    <a:pt x="391" y="2273"/>
                  </a:lnTo>
                  <a:lnTo>
                    <a:pt x="333" y="2211"/>
                  </a:lnTo>
                  <a:lnTo>
                    <a:pt x="278" y="2145"/>
                  </a:lnTo>
                  <a:lnTo>
                    <a:pt x="228" y="2076"/>
                  </a:lnTo>
                  <a:lnTo>
                    <a:pt x="183" y="2003"/>
                  </a:lnTo>
                  <a:lnTo>
                    <a:pt x="141" y="1928"/>
                  </a:lnTo>
                  <a:lnTo>
                    <a:pt x="105" y="1849"/>
                  </a:lnTo>
                  <a:lnTo>
                    <a:pt x="74" y="1769"/>
                  </a:lnTo>
                  <a:lnTo>
                    <a:pt x="48" y="1685"/>
                  </a:lnTo>
                  <a:lnTo>
                    <a:pt x="28" y="1600"/>
                  </a:lnTo>
                  <a:lnTo>
                    <a:pt x="12" y="1512"/>
                  </a:lnTo>
                  <a:lnTo>
                    <a:pt x="3" y="1423"/>
                  </a:lnTo>
                  <a:lnTo>
                    <a:pt x="0" y="1332"/>
                  </a:lnTo>
                  <a:lnTo>
                    <a:pt x="3" y="1241"/>
                  </a:lnTo>
                  <a:lnTo>
                    <a:pt x="12" y="1151"/>
                  </a:lnTo>
                  <a:lnTo>
                    <a:pt x="28" y="1064"/>
                  </a:lnTo>
                  <a:lnTo>
                    <a:pt x="48" y="978"/>
                  </a:lnTo>
                  <a:lnTo>
                    <a:pt x="74" y="895"/>
                  </a:lnTo>
                  <a:lnTo>
                    <a:pt x="105" y="813"/>
                  </a:lnTo>
                  <a:lnTo>
                    <a:pt x="141" y="736"/>
                  </a:lnTo>
                  <a:lnTo>
                    <a:pt x="183" y="660"/>
                  </a:lnTo>
                  <a:lnTo>
                    <a:pt x="228" y="588"/>
                  </a:lnTo>
                  <a:lnTo>
                    <a:pt x="278" y="518"/>
                  </a:lnTo>
                  <a:lnTo>
                    <a:pt x="333" y="452"/>
                  </a:lnTo>
                  <a:lnTo>
                    <a:pt x="391" y="391"/>
                  </a:lnTo>
                  <a:lnTo>
                    <a:pt x="453" y="332"/>
                  </a:lnTo>
                  <a:lnTo>
                    <a:pt x="519" y="278"/>
                  </a:lnTo>
                  <a:lnTo>
                    <a:pt x="588" y="228"/>
                  </a:lnTo>
                  <a:lnTo>
                    <a:pt x="661" y="182"/>
                  </a:lnTo>
                  <a:lnTo>
                    <a:pt x="736" y="141"/>
                  </a:lnTo>
                  <a:lnTo>
                    <a:pt x="815" y="105"/>
                  </a:lnTo>
                  <a:lnTo>
                    <a:pt x="895" y="73"/>
                  </a:lnTo>
                  <a:lnTo>
                    <a:pt x="979" y="47"/>
                  </a:lnTo>
                  <a:lnTo>
                    <a:pt x="1064" y="27"/>
                  </a:lnTo>
                  <a:lnTo>
                    <a:pt x="1152" y="12"/>
                  </a:lnTo>
                  <a:lnTo>
                    <a:pt x="1242" y="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35738" y="122902"/>
            <a:ext cx="321754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исследования:</a:t>
            </a:r>
          </a:p>
        </p:txBody>
      </p:sp>
      <p:sp>
        <p:nvSpPr>
          <p:cNvPr id="25" name="Rectangle 42"/>
          <p:cNvSpPr/>
          <p:nvPr/>
        </p:nvSpPr>
        <p:spPr>
          <a:xfrm>
            <a:off x="442116" y="2448754"/>
            <a:ext cx="8305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исследования: </a:t>
            </a:r>
            <a:endParaRPr lang="ru-RU" dirty="0" smtClean="0">
              <a:solidFill>
                <a:srgbClr val="0070C0"/>
              </a:solidFill>
            </a:endParaRPr>
          </a:p>
          <a:p>
            <a:pPr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теоретический анализ психолого-педагогической и учебно-методической литературы;</a:t>
            </a:r>
          </a:p>
          <a:p>
            <a:pPr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</a:rPr>
              <a:t>п</a:t>
            </a:r>
            <a:r>
              <a:rPr lang="ru-RU" sz="1600" dirty="0" smtClean="0">
                <a:solidFill>
                  <a:srgbClr val="0070C0"/>
                </a:solidFill>
              </a:rPr>
              <a:t>рактические методы:  эксперимент,  опрос, анкета, беседа, наблюдение;</a:t>
            </a:r>
          </a:p>
          <a:p>
            <a:pPr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</a:rPr>
              <a:t>с</a:t>
            </a:r>
            <a:r>
              <a:rPr lang="ru-RU" sz="1600" dirty="0" smtClean="0">
                <a:solidFill>
                  <a:srgbClr val="0070C0"/>
                </a:solidFill>
              </a:rPr>
              <a:t>татистические методы: методы количественной обработки данных.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08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7818" y="285751"/>
            <a:ext cx="8368363" cy="49538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понятий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152400" y="1392983"/>
            <a:ext cx="322881" cy="340567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497" y="2995741"/>
            <a:ext cx="322881" cy="340567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5" name="Freeform 38"/>
          <p:cNvSpPr/>
          <p:nvPr/>
        </p:nvSpPr>
        <p:spPr bwMode="auto">
          <a:xfrm>
            <a:off x="0" y="485775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3900" y="120015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«практико ориентированный подход в обучении» - это целенаправленный педагогический процесс, целью которого является решение учебных задач, посредством приобретения опыта практической деятельности, через моделирование профессиональной деятельности;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«практико-ориентированная деятельность»  – это процесс, в котором объединяются все компоненты образовательного процесса (процессуальный, содержательный, целевой), обеспечивающие достижения обучающимися личностных, метапредметных и предметных результатов,      в процессе использования практико-ориентированных технологий обучения. 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9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Desktop\фоны\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46925" r="20236" b="2073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7856" y="269080"/>
            <a:ext cx="7888287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72B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Практико-ориентированные технологии в обучении игре на музыкальных инструментах</a:t>
            </a:r>
          </a:p>
        </p:txBody>
      </p:sp>
      <p:sp>
        <p:nvSpPr>
          <p:cNvPr id="8" name="Freeform 38"/>
          <p:cNvSpPr/>
          <p:nvPr/>
        </p:nvSpPr>
        <p:spPr bwMode="auto">
          <a:xfrm>
            <a:off x="0" y="485775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946" y="1126330"/>
            <a:ext cx="8741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defRPr/>
            </a:pPr>
            <a:r>
              <a:rPr lang="ru-RU" b="1" dirty="0" smtClean="0">
                <a:solidFill>
                  <a:srgbClr val="0070C0"/>
                </a:solidFill>
              </a:rPr>
              <a:t>- технология </a:t>
            </a:r>
            <a:r>
              <a:rPr lang="ru-RU" b="1" dirty="0">
                <a:solidFill>
                  <a:srgbClr val="0070C0"/>
                </a:solidFill>
              </a:rPr>
              <a:t>проектного обучения, представляет собой развитие идей проблемного обучения;</a:t>
            </a:r>
          </a:p>
          <a:p>
            <a:pPr indent="-274320">
              <a:defRPr/>
            </a:pPr>
            <a:r>
              <a:rPr lang="ru-RU" b="1" dirty="0" smtClean="0">
                <a:solidFill>
                  <a:srgbClr val="0070C0"/>
                </a:solidFill>
              </a:rPr>
              <a:t>- технология </a:t>
            </a:r>
            <a:r>
              <a:rPr lang="ru-RU" b="1" dirty="0">
                <a:solidFill>
                  <a:srgbClr val="0070C0"/>
                </a:solidFill>
              </a:rPr>
              <a:t>сотрудничества, совместная развивающая деятельность педагога и обучающихся;</a:t>
            </a:r>
          </a:p>
          <a:p>
            <a:pPr indent="-274320">
              <a:defRPr/>
            </a:pPr>
            <a:r>
              <a:rPr lang="ru-RU" b="1" dirty="0" smtClean="0">
                <a:solidFill>
                  <a:srgbClr val="0070C0"/>
                </a:solidFill>
              </a:rPr>
              <a:t>- кейс-технология </a:t>
            </a:r>
            <a:r>
              <a:rPr lang="ru-RU" b="1" dirty="0">
                <a:solidFill>
                  <a:srgbClr val="0070C0"/>
                </a:solidFill>
              </a:rPr>
              <a:t>-  технология обучения, направленная на формирование у обучающихся знаний, умений, на основе решения проблемной ситуации  представленной в виде кейса;</a:t>
            </a:r>
          </a:p>
          <a:p>
            <a:pPr indent="-274320">
              <a:defRPr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- элементы </a:t>
            </a:r>
            <a:r>
              <a:rPr lang="ru-RU" b="1" dirty="0">
                <a:solidFill>
                  <a:srgbClr val="0070C0"/>
                </a:solidFill>
              </a:rPr>
              <a:t>дуального обучения при котором теоретическая часть подготовки проходит в ходе работы с учебной литературой, а </a:t>
            </a:r>
            <a:r>
              <a:rPr lang="ru-RU" b="1" dirty="0" smtClean="0">
                <a:solidFill>
                  <a:srgbClr val="0070C0"/>
                </a:solidFill>
              </a:rPr>
              <a:t>практическая на </a:t>
            </a:r>
            <a:r>
              <a:rPr lang="ru-RU" b="1" dirty="0">
                <a:solidFill>
                  <a:srgbClr val="0070C0"/>
                </a:solidFill>
              </a:rPr>
              <a:t>рабочем месте;</a:t>
            </a:r>
          </a:p>
          <a:p>
            <a:pPr indent="-274320">
              <a:defRPr/>
            </a:pPr>
            <a:r>
              <a:rPr lang="ru-RU" b="1" dirty="0" smtClean="0">
                <a:solidFill>
                  <a:srgbClr val="0070C0"/>
                </a:solidFill>
              </a:rPr>
              <a:t>- интерактивные </a:t>
            </a:r>
            <a:r>
              <a:rPr lang="ru-RU" b="1" dirty="0">
                <a:solidFill>
                  <a:srgbClr val="0070C0"/>
                </a:solidFill>
              </a:rPr>
              <a:t>технологии,   организация учебного процесса, в которой участники обязательно взаимодействуют друг с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ы\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46925" r="20236" b="20738"/>
          <a:stretch/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38"/>
          <p:cNvSpPr/>
          <p:nvPr/>
        </p:nvSpPr>
        <p:spPr bwMode="auto">
          <a:xfrm>
            <a:off x="0" y="4781550"/>
            <a:ext cx="9144000" cy="3619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-19049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2988" y="276227"/>
            <a:ext cx="7024687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организации  </a:t>
            </a:r>
          </a:p>
          <a:p>
            <a:r>
              <a:rPr lang="ru-RU" sz="280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учебно-познавательной деятельности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277319" y="1447800"/>
            <a:ext cx="322881" cy="340567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1277319" y="2438400"/>
            <a:ext cx="322881" cy="340567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7" name="Group 10"/>
          <p:cNvGrpSpPr/>
          <p:nvPr/>
        </p:nvGrpSpPr>
        <p:grpSpPr>
          <a:xfrm>
            <a:off x="1258304" y="3395566"/>
            <a:ext cx="322881" cy="340567"/>
            <a:chOff x="3867150" y="1868488"/>
            <a:chExt cx="1406525" cy="1404938"/>
          </a:xfrm>
          <a:solidFill>
            <a:schemeClr val="accent1"/>
          </a:solidFill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9378" y="1383801"/>
            <a:ext cx="6367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579A"/>
                </a:solidFill>
              </a:rPr>
              <a:t>по источнику изложения учебного материала (словесные, наглядные, практические)</a:t>
            </a:r>
          </a:p>
          <a:p>
            <a:endParaRPr lang="ru-RU" dirty="0">
              <a:solidFill>
                <a:srgbClr val="38579A"/>
              </a:solidFill>
            </a:endParaRPr>
          </a:p>
          <a:p>
            <a:r>
              <a:rPr lang="ru-RU" dirty="0">
                <a:solidFill>
                  <a:srgbClr val="38579A"/>
                </a:solidFill>
              </a:rPr>
              <a:t>по характеру учебно-познавательной деятельности (продуктивные, объяснительно-иллюстративные, поисковые, исследовательские, проблемные и др.);</a:t>
            </a:r>
          </a:p>
          <a:p>
            <a:endParaRPr lang="ru-RU" dirty="0">
              <a:solidFill>
                <a:srgbClr val="38579A"/>
              </a:solidFill>
            </a:endParaRPr>
          </a:p>
          <a:p>
            <a:r>
              <a:rPr lang="ru-RU" dirty="0">
                <a:solidFill>
                  <a:srgbClr val="38579A"/>
                </a:solidFill>
              </a:rPr>
              <a:t>по логике изложения и восприятия учебного материала (индуктивные и дедуктивные)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2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Desktop\фоны\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46925" r="20236" b="2073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38"/>
          <p:cNvSpPr/>
          <p:nvPr/>
        </p:nvSpPr>
        <p:spPr bwMode="auto">
          <a:xfrm>
            <a:off x="0" y="485775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Freeform 38"/>
          <p:cNvSpPr/>
          <p:nvPr/>
        </p:nvSpPr>
        <p:spPr bwMode="auto">
          <a:xfrm rot="10800000">
            <a:off x="0" y="0"/>
            <a:ext cx="9144000" cy="28575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28712" y="266701"/>
            <a:ext cx="702468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исследования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7256" y="127635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3" indent="0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</a:rPr>
              <a:t>I</a:t>
            </a:r>
            <a:r>
              <a:rPr lang="ru-RU" sz="2000" dirty="0">
                <a:solidFill>
                  <a:srgbClr val="0070C0"/>
                </a:solidFill>
              </a:rPr>
              <a:t> этап: анализ психолого-педагогических источников;</a:t>
            </a:r>
          </a:p>
          <a:p>
            <a:pPr marL="68263" indent="0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</a:rPr>
              <a:t>II</a:t>
            </a:r>
            <a:r>
              <a:rPr lang="ru-RU" sz="2000" dirty="0">
                <a:solidFill>
                  <a:srgbClr val="0070C0"/>
                </a:solidFill>
              </a:rPr>
              <a:t>  этап: разработка ДИООП «Мастерская музыкальных инструментов», подбор методик для диагностики;  </a:t>
            </a:r>
          </a:p>
          <a:p>
            <a:pPr marL="68263" indent="0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</a:rPr>
              <a:t>III</a:t>
            </a:r>
            <a:r>
              <a:rPr lang="ru-RU" sz="2000" dirty="0">
                <a:solidFill>
                  <a:srgbClr val="0070C0"/>
                </a:solidFill>
              </a:rPr>
              <a:t> этап: экспериментальная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SlideSalad Theme 2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1A59E"/>
      </a:accent1>
      <a:accent2>
        <a:srgbClr val="1991AC"/>
      </a:accent2>
      <a:accent3>
        <a:srgbClr val="4376AB"/>
      </a:accent3>
      <a:accent4>
        <a:srgbClr val="5F5CA3"/>
      </a:accent4>
      <a:accent5>
        <a:srgbClr val="785CA3"/>
      </a:accent5>
      <a:accent6>
        <a:srgbClr val="725CA2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6">
      <a:majorFont>
        <a:latin typeface="Robo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13721</TotalTime>
  <Words>937</Words>
  <Application>Microsoft Office PowerPoint</Application>
  <PresentationFormat>Экран (16:9)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Default Theme</vt:lpstr>
      <vt:lpstr>Custom Design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понятий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b50-10</cp:lastModifiedBy>
  <cp:revision>1618</cp:revision>
  <dcterms:created xsi:type="dcterms:W3CDTF">2015-09-08T18:46:55Z</dcterms:created>
  <dcterms:modified xsi:type="dcterms:W3CDTF">2023-02-11T08:16:15Z</dcterms:modified>
</cp:coreProperties>
</file>