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6" r:id="rId2"/>
    <p:sldId id="389" r:id="rId3"/>
    <p:sldId id="335" r:id="rId4"/>
    <p:sldId id="346" r:id="rId5"/>
    <p:sldId id="285" r:id="rId6"/>
    <p:sldId id="368" r:id="rId7"/>
    <p:sldId id="369" r:id="rId8"/>
    <p:sldId id="402" r:id="rId9"/>
    <p:sldId id="401" r:id="rId10"/>
    <p:sldId id="388" r:id="rId11"/>
    <p:sldId id="370" r:id="rId12"/>
    <p:sldId id="375" r:id="rId13"/>
    <p:sldId id="380" r:id="rId14"/>
    <p:sldId id="383" r:id="rId15"/>
    <p:sldId id="382" r:id="rId16"/>
    <p:sldId id="384" r:id="rId17"/>
    <p:sldId id="385" r:id="rId18"/>
    <p:sldId id="337" r:id="rId19"/>
    <p:sldId id="341" r:id="rId20"/>
    <p:sldId id="392" r:id="rId21"/>
    <p:sldId id="332" r:id="rId22"/>
    <p:sldId id="342" r:id="rId23"/>
    <p:sldId id="367" r:id="rId24"/>
    <p:sldId id="404" r:id="rId25"/>
    <p:sldId id="393" r:id="rId26"/>
    <p:sldId id="394" r:id="rId27"/>
    <p:sldId id="396" r:id="rId28"/>
    <p:sldId id="397" r:id="rId29"/>
    <p:sldId id="398" r:id="rId30"/>
    <p:sldId id="395" r:id="rId31"/>
    <p:sldId id="399" r:id="rId32"/>
    <p:sldId id="322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6E816"/>
    <a:srgbClr val="F1F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3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8EBE8-0943-488E-9E6E-0A37B31D4285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8E69B-9DBB-4443-AFAD-3DC5BF6F62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13DA3926-3C6D-417C-8043-E8EAF03B71C7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92673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310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96669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DFDD-A2A0-475E-85FC-B26784B08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90955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3868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562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26086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87516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1030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0141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47389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786031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9A3D-39CB-4C5F-B392-6D55419EE8A0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A4884-95B6-4EC3-BA63-95160BBF39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7.wmf"/><Relationship Id="rId25" Type="http://schemas.openxmlformats.org/officeDocument/2006/relationships/image" Target="../media/image22.png"/><Relationship Id="rId2" Type="http://schemas.openxmlformats.org/officeDocument/2006/relationships/tags" Target="../tags/tag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24" Type="http://schemas.openxmlformats.org/officeDocument/2006/relationships/image" Target="../media/image21.png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7" y="2492896"/>
            <a:ext cx="8183563" cy="30231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«Если вы хотите научиться плавать, то смело входите в воду, а если хотите научиться решать задачи, то решайте их»</a:t>
            </a:r>
            <a:endParaRPr lang="en-US" dirty="0"/>
          </a:p>
          <a:p>
            <a:pPr algn="just">
              <a:buNone/>
            </a:pPr>
            <a:endParaRPr lang="ru-RU" dirty="0"/>
          </a:p>
          <a:p>
            <a:pPr algn="r">
              <a:buNone/>
            </a:pPr>
            <a:r>
              <a:rPr lang="en-US" dirty="0"/>
              <a:t>    </a:t>
            </a:r>
            <a:r>
              <a:rPr lang="ru-RU" dirty="0"/>
              <a:t>                          Джордж </a:t>
            </a:r>
            <a:r>
              <a:rPr lang="ru-RU" dirty="0" smtClean="0"/>
              <a:t>Пойа</a:t>
            </a:r>
            <a:endParaRPr lang="ru-RU" dirty="0"/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5" descr="http://askino.ucoz.ru/_nw/1/24683305.png"/>
          <p:cNvPicPr/>
          <p:nvPr/>
        </p:nvPicPr>
        <p:blipFill>
          <a:blip r:embed="rId2"/>
          <a:stretch/>
        </p:blipFill>
        <p:spPr>
          <a:xfrm>
            <a:off x="31231" y="5013176"/>
            <a:ext cx="2236513" cy="1844824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rgbClr val="FF0000"/>
                </a:solidFill>
              </a:rPr>
              <a:t>Девиз урока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6"/>
          <p:cNvPicPr/>
          <p:nvPr/>
        </p:nvPicPr>
        <p:blipFill>
          <a:blip r:embed="rId3"/>
          <a:srcRect l="59153" t="56204"/>
          <a:stretch/>
        </p:blipFill>
        <p:spPr>
          <a:xfrm>
            <a:off x="0" y="0"/>
            <a:ext cx="2267744" cy="162880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1636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08062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Заполнить пропуски: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2543" y="1395834"/>
            <a:ext cx="3810000" cy="520151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1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3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4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5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6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/>
          </a:p>
        </p:txBody>
      </p:sp>
      <p:graphicFrame>
        <p:nvGraphicFramePr>
          <p:cNvPr id="129029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9550615"/>
              </p:ext>
            </p:extLst>
          </p:nvPr>
        </p:nvGraphicFramePr>
        <p:xfrm>
          <a:off x="1418297" y="1507577"/>
          <a:ext cx="15843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Формула" r:id="rId4" imgW="799753" imgH="215806" progId="Equation.3">
                  <p:embed/>
                </p:oleObj>
              </mc:Choice>
              <mc:Fallback>
                <p:oleObj name="Формула" r:id="rId4" imgW="79975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97" y="1507577"/>
                        <a:ext cx="15843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75352"/>
              </p:ext>
            </p:extLst>
          </p:nvPr>
        </p:nvGraphicFramePr>
        <p:xfrm>
          <a:off x="1364829" y="2167235"/>
          <a:ext cx="1762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Формула" r:id="rId6" imgW="799753" imgH="393529" progId="Equation.3">
                  <p:embed/>
                </p:oleObj>
              </mc:Choice>
              <mc:Fallback>
                <p:oleObj name="Формула" r:id="rId6" imgW="79975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829" y="2167235"/>
                        <a:ext cx="1762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7363"/>
              </p:ext>
            </p:extLst>
          </p:nvPr>
        </p:nvGraphicFramePr>
        <p:xfrm>
          <a:off x="1302942" y="3141492"/>
          <a:ext cx="1666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Формула" r:id="rId8" imgW="736280" imgH="215806" progId="Equation.3">
                  <p:embed/>
                </p:oleObj>
              </mc:Choice>
              <mc:Fallback>
                <p:oleObj name="Формула" r:id="rId8" imgW="73628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942" y="3141492"/>
                        <a:ext cx="16668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72061"/>
              </p:ext>
            </p:extLst>
          </p:nvPr>
        </p:nvGraphicFramePr>
        <p:xfrm>
          <a:off x="1459412" y="3991396"/>
          <a:ext cx="17049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Формула" r:id="rId10" imgW="914400" imgH="254000" progId="Equation.3">
                  <p:embed/>
                </p:oleObj>
              </mc:Choice>
              <mc:Fallback>
                <p:oleObj name="Формула" r:id="rId10" imgW="9144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412" y="3991396"/>
                        <a:ext cx="17049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56833"/>
              </p:ext>
            </p:extLst>
          </p:nvPr>
        </p:nvGraphicFramePr>
        <p:xfrm>
          <a:off x="1465152" y="4683546"/>
          <a:ext cx="20161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Формула" r:id="rId12" imgW="927000" imgH="393480" progId="Equation.3">
                  <p:embed/>
                </p:oleObj>
              </mc:Choice>
              <mc:Fallback>
                <p:oleObj name="Формула" r:id="rId12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152" y="4683546"/>
                        <a:ext cx="20161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15474"/>
              </p:ext>
            </p:extLst>
          </p:nvPr>
        </p:nvGraphicFramePr>
        <p:xfrm>
          <a:off x="4374541" y="1427246"/>
          <a:ext cx="2343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Формула" r:id="rId14" imgW="1066800" imgH="228600" progId="Equation.3">
                  <p:embed/>
                </p:oleObj>
              </mc:Choice>
              <mc:Fallback>
                <p:oleObj name="Формула" r:id="rId14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541" y="1427246"/>
                        <a:ext cx="23431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2034"/>
              </p:ext>
            </p:extLst>
          </p:nvPr>
        </p:nvGraphicFramePr>
        <p:xfrm>
          <a:off x="4370276" y="2136875"/>
          <a:ext cx="22320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Формула" r:id="rId16" imgW="1066337" imgH="393529" progId="Equation.3">
                  <p:embed/>
                </p:oleObj>
              </mc:Choice>
              <mc:Fallback>
                <p:oleObj name="Формула" r:id="rId16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276" y="2136875"/>
                        <a:ext cx="22320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63477"/>
              </p:ext>
            </p:extLst>
          </p:nvPr>
        </p:nvGraphicFramePr>
        <p:xfrm>
          <a:off x="4384765" y="3079664"/>
          <a:ext cx="21034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Формула" r:id="rId18" imgW="952087" imgH="228501" progId="Equation.3">
                  <p:embed/>
                </p:oleObj>
              </mc:Choice>
              <mc:Fallback>
                <p:oleObj name="Формула" r:id="rId18" imgW="95208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765" y="3079664"/>
                        <a:ext cx="21034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517831"/>
              </p:ext>
            </p:extLst>
          </p:nvPr>
        </p:nvGraphicFramePr>
        <p:xfrm>
          <a:off x="4353654" y="3712938"/>
          <a:ext cx="28082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Формула" r:id="rId20" imgW="1257300" imgH="279400" progId="Equation.3">
                  <p:embed/>
                </p:oleObj>
              </mc:Choice>
              <mc:Fallback>
                <p:oleObj name="Формула" r:id="rId20" imgW="1257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654" y="3712938"/>
                        <a:ext cx="280828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90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1672"/>
              </p:ext>
            </p:extLst>
          </p:nvPr>
        </p:nvGraphicFramePr>
        <p:xfrm>
          <a:off x="4381377" y="4616871"/>
          <a:ext cx="2736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Формула" r:id="rId22" imgW="1155700" imgH="393700" progId="Equation.3">
                  <p:embed/>
                </p:oleObj>
              </mc:Choice>
              <mc:Fallback>
                <p:oleObj name="Формула" r:id="rId22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377" y="4616871"/>
                        <a:ext cx="27368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76245" y="14567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1217" y="232117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9229" y="304962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245" y="4012976"/>
            <a:ext cx="152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9289" y="48543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43809"/>
            <a:ext cx="1066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9" name="Picture 6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67" y="5721256"/>
            <a:ext cx="13906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49" y="5679187"/>
            <a:ext cx="17859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310676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Вычислите: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20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716"/>
          <a:stretch>
            <a:fillRect/>
          </a:stretch>
        </p:blipFill>
        <p:spPr bwMode="auto">
          <a:xfrm>
            <a:off x="-1476672" y="908720"/>
            <a:ext cx="497684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21" y="2060848"/>
            <a:ext cx="4419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2528193" cy="18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79948"/>
            <a:ext cx="55419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089548"/>
            <a:ext cx="37496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15" y="4771139"/>
            <a:ext cx="50053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60" y="3509319"/>
            <a:ext cx="3694113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53" y="5013176"/>
            <a:ext cx="451167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4510"/>
            <a:ext cx="1066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1610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Вычислите: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5" y="980729"/>
            <a:ext cx="2268252" cy="14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2386694"/>
            <a:ext cx="4286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77548"/>
            <a:ext cx="4932040" cy="11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89" y="2409448"/>
            <a:ext cx="45053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5475" y="3509907"/>
            <a:ext cx="5112568" cy="14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6284" y="5002562"/>
            <a:ext cx="3790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1188"/>
            <a:ext cx="135786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3623"/>
            <a:ext cx="10668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2805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«ХОЧУ    СПРОСИТЬ…»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Тематика </a:t>
            </a:r>
            <a:r>
              <a:rPr lang="ru-RU" sz="5400" b="1" dirty="0" smtClean="0">
                <a:solidFill>
                  <a:srgbClr val="00B050"/>
                </a:solidFill>
              </a:rPr>
              <a:t>5 и 17 </a:t>
            </a:r>
            <a:r>
              <a:rPr lang="ru-RU" sz="5400" b="1" dirty="0" smtClean="0">
                <a:solidFill>
                  <a:srgbClr val="00B050"/>
                </a:solidFill>
              </a:rPr>
              <a:t>задания в </a:t>
            </a:r>
            <a:r>
              <a:rPr lang="ru-RU" sz="5400" b="1" dirty="0" err="1" smtClean="0">
                <a:solidFill>
                  <a:srgbClr val="00B050"/>
                </a:solidFill>
              </a:rPr>
              <a:t>КИМах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6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Основные способы решения логарифмических уравнений: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 определению логарифма.</a:t>
            </a:r>
          </a:p>
          <a:p>
            <a:r>
              <a:rPr lang="ru-RU" dirty="0" smtClean="0"/>
              <a:t>2. Метод потенцирования.</a:t>
            </a:r>
          </a:p>
          <a:p>
            <a:r>
              <a:rPr lang="ru-RU" dirty="0" smtClean="0"/>
              <a:t>3. Метод введения новой переменной.</a:t>
            </a:r>
          </a:p>
          <a:p>
            <a:r>
              <a:rPr lang="ru-RU" dirty="0" smtClean="0"/>
              <a:t>4. Решение уравнений логарифмированием его обеих частей.</a:t>
            </a:r>
          </a:p>
          <a:p>
            <a:r>
              <a:rPr lang="ru-RU" dirty="0" smtClean="0"/>
              <a:t>5. Метод приведения к одному основанию.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205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способов решения уравнений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35486"/>
              </p:ext>
            </p:extLst>
          </p:nvPr>
        </p:nvGraphicFramePr>
        <p:xfrm>
          <a:off x="107504" y="1556792"/>
          <a:ext cx="8856984" cy="511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057"/>
                <a:gridCol w="3592927"/>
              </a:tblGrid>
              <a:tr h="87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7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600906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3504" y="1959579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 определению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61460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Метод потенцирования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388" y="318164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Введение новой переменной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2581" y="3704869"/>
            <a:ext cx="353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Логарифмирование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291669"/>
            <a:ext cx="525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Приведение к одному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основанию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857224" y="192880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/>
              <a:t>log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(2x + 3) = 2</a:t>
            </a:r>
            <a:endParaRPr lang="ru-RU" sz="2800" b="1" dirty="0" smtClean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785786" y="264318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dk1"/>
                </a:solidFill>
              </a:rPr>
              <a:t>lg</a:t>
            </a:r>
            <a:r>
              <a:rPr lang="en-US" sz="2400" b="1" dirty="0" smtClean="0">
                <a:solidFill>
                  <a:schemeClr val="dk1"/>
                </a:solidFill>
              </a:rPr>
              <a:t>(x</a:t>
            </a:r>
            <a:r>
              <a:rPr lang="en-US" sz="2400" b="1" baseline="30000" dirty="0" smtClean="0">
                <a:solidFill>
                  <a:schemeClr val="dk1"/>
                </a:solidFill>
              </a:rPr>
              <a:t>2</a:t>
            </a:r>
            <a:r>
              <a:rPr lang="en-US" sz="2400" b="1" dirty="0" smtClean="0">
                <a:solidFill>
                  <a:schemeClr val="dk1"/>
                </a:solidFill>
              </a:rPr>
              <a:t> -2x) = </a:t>
            </a:r>
            <a:r>
              <a:rPr lang="en-US" sz="2400" b="1" dirty="0" err="1" smtClean="0">
                <a:solidFill>
                  <a:schemeClr val="dk1"/>
                </a:solidFill>
              </a:rPr>
              <a:t>lg</a:t>
            </a:r>
            <a:r>
              <a:rPr lang="en-US" sz="2400" b="1" dirty="0" smtClean="0">
                <a:solidFill>
                  <a:schemeClr val="dk1"/>
                </a:solidFill>
              </a:rPr>
              <a:t>(2x +12)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1071538" y="3643314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dk1"/>
                </a:solidFill>
              </a:rPr>
              <a:t>x</a:t>
            </a:r>
            <a:r>
              <a:rPr lang="en-US" sz="2800" b="1" baseline="30000" dirty="0" err="1" smtClean="0">
                <a:solidFill>
                  <a:schemeClr val="dk1"/>
                </a:solidFill>
              </a:rPr>
              <a:t>lgx</a:t>
            </a:r>
            <a:r>
              <a:rPr lang="en-US" sz="2800" b="1" dirty="0" smtClean="0">
                <a:solidFill>
                  <a:schemeClr val="dk1"/>
                </a:solidFill>
              </a:rPr>
              <a:t> = 10000</a:t>
            </a:r>
            <a:endParaRPr lang="ru-RU" sz="2800" b="1" dirty="0" smtClean="0">
              <a:solidFill>
                <a:schemeClr val="dk1"/>
              </a:solidFill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928662" y="428625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dk1"/>
                </a:solidFill>
              </a:rPr>
              <a:t>log</a:t>
            </a:r>
            <a:r>
              <a:rPr lang="en-US" sz="2400" b="1" baseline="-25000" dirty="0" smtClean="0">
                <a:solidFill>
                  <a:schemeClr val="dk1"/>
                </a:solidFill>
              </a:rPr>
              <a:t>2</a:t>
            </a:r>
            <a:r>
              <a:rPr lang="en-US" sz="2400" b="1" dirty="0" smtClean="0">
                <a:solidFill>
                  <a:schemeClr val="dk1"/>
                </a:solidFill>
              </a:rPr>
              <a:t>x +log</a:t>
            </a:r>
            <a:r>
              <a:rPr lang="en-US" sz="2400" b="1" baseline="-25000" dirty="0" smtClean="0">
                <a:solidFill>
                  <a:schemeClr val="dk1"/>
                </a:solidFill>
              </a:rPr>
              <a:t>x</a:t>
            </a:r>
            <a:r>
              <a:rPr lang="en-US" sz="2400" b="1" dirty="0" smtClean="0">
                <a:solidFill>
                  <a:schemeClr val="dk1"/>
                </a:solidFill>
              </a:rPr>
              <a:t>2=2</a:t>
            </a:r>
            <a:endParaRPr lang="ru-RU" sz="2400" b="1" dirty="0" smtClean="0">
              <a:solidFill>
                <a:schemeClr val="dk1"/>
              </a:solidFill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785786" y="314324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log</a:t>
            </a:r>
            <a:r>
              <a:rPr lang="ru-RU" sz="2400" b="1" baseline="-25000" dirty="0" smtClean="0"/>
              <a:t>3</a:t>
            </a:r>
            <a:r>
              <a:rPr lang="ru-RU" sz="2400" b="1" baseline="30000" dirty="0" smtClean="0"/>
              <a:t>2</a:t>
            </a:r>
            <a:r>
              <a:rPr lang="en-US" sz="2400" b="1" dirty="0" smtClean="0"/>
              <a:t>x</a:t>
            </a:r>
            <a:r>
              <a:rPr lang="ru-RU" sz="2400" b="1" dirty="0" smtClean="0"/>
              <a:t>  - 2</a:t>
            </a:r>
            <a:r>
              <a:rPr lang="en-US" sz="2400" b="1" dirty="0" smtClean="0"/>
              <a:t>log</a:t>
            </a:r>
            <a:r>
              <a:rPr lang="ru-RU" sz="2400" b="1" baseline="-25000" dirty="0" smtClean="0"/>
              <a:t>3</a:t>
            </a:r>
            <a:r>
              <a:rPr lang="en-US" sz="2400" b="1" dirty="0" smtClean="0"/>
              <a:t>x</a:t>
            </a:r>
            <a:r>
              <a:rPr lang="ru-RU" sz="2400" b="1" dirty="0" smtClean="0"/>
              <a:t> =3</a:t>
            </a:r>
          </a:p>
        </p:txBody>
      </p:sp>
    </p:spTree>
    <p:extLst>
      <p:ext uri="{BB962C8B-B14F-4D97-AF65-F5344CB8AC3E}">
        <p14:creationId xmlns:p14="http://schemas.microsoft.com/office/powerpoint/2010/main" val="197037047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642918"/>
            <a:ext cx="7793037" cy="9826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1). По определению </a:t>
            </a:r>
            <a:r>
              <a:rPr lang="ru-RU" sz="3600" b="1" dirty="0" smtClean="0">
                <a:solidFill>
                  <a:srgbClr val="00B050"/>
                </a:solidFill>
              </a:rPr>
              <a:t>логарифма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log</a:t>
            </a:r>
            <a:r>
              <a:rPr lang="en-US" sz="3600" b="1" baseline="-25000" dirty="0" err="1" smtClean="0">
                <a:solidFill>
                  <a:srgbClr val="00B050"/>
                </a:solidFill>
              </a:rPr>
              <a:t>x</a:t>
            </a:r>
            <a:r>
              <a:rPr lang="en-US" sz="3600" b="1" dirty="0" smtClean="0">
                <a:solidFill>
                  <a:srgbClr val="00B050"/>
                </a:solidFill>
              </a:rPr>
              <a:t>(2x + 3) = 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16113"/>
            <a:ext cx="7772400" cy="424973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ОДЗ: </a:t>
            </a:r>
            <a:r>
              <a:rPr lang="en-US" b="1" dirty="0" smtClean="0"/>
              <a:t>x</a:t>
            </a:r>
            <a:r>
              <a:rPr lang="ru-RU" b="1" dirty="0" smtClean="0"/>
              <a:t>&gt;0, </a:t>
            </a:r>
            <a:r>
              <a:rPr lang="en-US" b="1" dirty="0" smtClean="0"/>
              <a:t>x</a:t>
            </a:r>
            <a:r>
              <a:rPr lang="ru-RU" b="1" dirty="0" smtClean="0"/>
              <a:t>≠1;</a:t>
            </a:r>
          </a:p>
          <a:p>
            <a:pPr>
              <a:buNone/>
            </a:pPr>
            <a:r>
              <a:rPr lang="en-US" b="1" dirty="0" smtClean="0"/>
              <a:t>X</a:t>
            </a:r>
            <a:r>
              <a:rPr lang="ru-RU" b="1" baseline="30000" dirty="0" smtClean="0"/>
              <a:t>2 </a:t>
            </a:r>
            <a:r>
              <a:rPr lang="ru-RU" b="1" dirty="0" smtClean="0"/>
              <a:t>= 2</a:t>
            </a:r>
            <a:r>
              <a:rPr lang="en-US" b="1" dirty="0" smtClean="0"/>
              <a:t>x</a:t>
            </a:r>
            <a:r>
              <a:rPr lang="ru-RU" b="1" dirty="0" smtClean="0"/>
              <a:t> +3;</a:t>
            </a:r>
          </a:p>
          <a:p>
            <a:pPr>
              <a:buNone/>
            </a:pPr>
            <a:r>
              <a:rPr lang="en-US" b="1" dirty="0" smtClean="0"/>
              <a:t>X</a:t>
            </a:r>
            <a:r>
              <a:rPr lang="ru-RU" b="1" baseline="30000" dirty="0" smtClean="0"/>
              <a:t>2 </a:t>
            </a:r>
            <a:r>
              <a:rPr lang="ru-RU" b="1" dirty="0" smtClean="0"/>
              <a:t>- 2</a:t>
            </a:r>
            <a:r>
              <a:rPr lang="en-US" b="1" dirty="0" smtClean="0"/>
              <a:t>x </a:t>
            </a:r>
            <a:r>
              <a:rPr lang="ru-RU" b="1" dirty="0" smtClean="0"/>
              <a:t>- 3=0;</a:t>
            </a:r>
          </a:p>
          <a:p>
            <a:pPr>
              <a:buNone/>
            </a:pPr>
            <a:r>
              <a:rPr lang="en-US" b="1" dirty="0" smtClean="0"/>
              <a:t> X</a:t>
            </a:r>
            <a:r>
              <a:rPr lang="ru-RU" b="1" baseline="-25000" dirty="0" smtClean="0"/>
              <a:t>1</a:t>
            </a:r>
            <a:r>
              <a:rPr lang="ru-RU" b="1" dirty="0" smtClean="0"/>
              <a:t>=3, х</a:t>
            </a:r>
            <a:r>
              <a:rPr lang="ru-RU" b="1" baseline="-25000" dirty="0" smtClean="0"/>
              <a:t>2</a:t>
            </a:r>
            <a:r>
              <a:rPr lang="ru-RU" b="1" dirty="0" smtClean="0"/>
              <a:t> =-1</a:t>
            </a:r>
          </a:p>
          <a:p>
            <a:pPr>
              <a:buNone/>
            </a:pPr>
            <a:r>
              <a:rPr lang="en-US" b="1" dirty="0" smtClean="0"/>
              <a:t>X</a:t>
            </a:r>
            <a:r>
              <a:rPr lang="en-US" b="1" baseline="-25000" dirty="0" smtClean="0"/>
              <a:t>2 </a:t>
            </a:r>
            <a:r>
              <a:rPr lang="en-US" b="1" dirty="0" smtClean="0"/>
              <a:t>= -1</a:t>
            </a:r>
            <a:r>
              <a:rPr lang="ru-RU" b="1" dirty="0" smtClean="0"/>
              <a:t> посторонний корень</a:t>
            </a:r>
          </a:p>
          <a:p>
            <a:pPr>
              <a:buNone/>
            </a:pPr>
            <a:r>
              <a:rPr lang="ru-RU" b="1" dirty="0" smtClean="0"/>
              <a:t>Ответ: 3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3157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71480"/>
            <a:ext cx="8470749" cy="119539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2).Потенцирование </a:t>
            </a: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(применение свойств логарифма</a:t>
            </a:r>
            <a:r>
              <a:rPr lang="ru-RU" sz="2800" dirty="0" smtClean="0">
                <a:solidFill>
                  <a:srgbClr val="00B050"/>
                </a:solidFill>
              </a:rPr>
              <a:t>)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lg</a:t>
            </a:r>
            <a:r>
              <a:rPr lang="en-US" sz="2800" b="1" dirty="0" smtClean="0">
                <a:solidFill>
                  <a:srgbClr val="00B050"/>
                </a:solidFill>
              </a:rPr>
              <a:t>(x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</a:rPr>
              <a:t> -2x) = </a:t>
            </a:r>
            <a:r>
              <a:rPr lang="en-US" sz="2800" b="1" dirty="0" err="1" smtClean="0">
                <a:solidFill>
                  <a:srgbClr val="00B050"/>
                </a:solidFill>
              </a:rPr>
              <a:t>lg</a:t>
            </a:r>
            <a:r>
              <a:rPr lang="en-US" sz="2800" b="1" dirty="0" smtClean="0">
                <a:solidFill>
                  <a:srgbClr val="00B050"/>
                </a:solidFill>
              </a:rPr>
              <a:t>(2x +12)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1412875"/>
            <a:ext cx="7772400" cy="5111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х</a:t>
            </a:r>
            <a:r>
              <a:rPr lang="ru-RU" b="1" baseline="30000" dirty="0" smtClean="0"/>
              <a:t>2 </a:t>
            </a:r>
            <a:r>
              <a:rPr lang="ru-RU" b="1" dirty="0" smtClean="0"/>
              <a:t>-2х = 2х +12;</a:t>
            </a:r>
          </a:p>
          <a:p>
            <a:pPr marL="0" indent="0">
              <a:buNone/>
            </a:pPr>
            <a:r>
              <a:rPr lang="ru-RU" b="1" dirty="0" smtClean="0"/>
              <a:t>   х</a:t>
            </a:r>
            <a:r>
              <a:rPr lang="ru-RU" b="1" baseline="30000" dirty="0" smtClean="0"/>
              <a:t>2 </a:t>
            </a:r>
            <a:r>
              <a:rPr lang="ru-RU" b="1" dirty="0" smtClean="0"/>
              <a:t>-4х -12 = 0;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en-US" b="1" dirty="0" smtClean="0"/>
              <a:t>X</a:t>
            </a:r>
            <a:r>
              <a:rPr lang="ru-RU" b="1" baseline="-25000" dirty="0" smtClean="0"/>
              <a:t>1</a:t>
            </a:r>
            <a:r>
              <a:rPr lang="ru-RU" b="1" dirty="0" smtClean="0"/>
              <a:t>=6, х</a:t>
            </a:r>
            <a:r>
              <a:rPr lang="ru-RU" b="1" baseline="-25000" dirty="0" smtClean="0"/>
              <a:t>2</a:t>
            </a:r>
            <a:r>
              <a:rPr lang="ru-RU" b="1" dirty="0" smtClean="0"/>
              <a:t> =-2;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Проверка:</a:t>
            </a:r>
          </a:p>
          <a:p>
            <a:pPr marL="0" indent="0">
              <a:buNone/>
            </a:pPr>
            <a:r>
              <a:rPr lang="ru-RU" b="1" dirty="0" smtClean="0"/>
              <a:t>   При 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=6, </a:t>
            </a:r>
            <a:r>
              <a:rPr lang="en-US" b="1" dirty="0" err="1" smtClean="0"/>
              <a:t>lg</a:t>
            </a:r>
            <a:r>
              <a:rPr lang="en-US" b="1" dirty="0" smtClean="0"/>
              <a:t>(36 -12) = </a:t>
            </a:r>
            <a:r>
              <a:rPr lang="en-US" b="1" dirty="0" err="1" smtClean="0"/>
              <a:t>lg</a:t>
            </a:r>
            <a:r>
              <a:rPr lang="en-US" b="1" dirty="0" smtClean="0"/>
              <a:t>(12 +12);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en-US" b="1" dirty="0" err="1" smtClean="0"/>
              <a:t>Lg</a:t>
            </a:r>
            <a:r>
              <a:rPr lang="ru-RU" b="1" dirty="0" smtClean="0"/>
              <a:t>24 = </a:t>
            </a:r>
            <a:r>
              <a:rPr lang="en-US" b="1" dirty="0" err="1" smtClean="0"/>
              <a:t>lg</a:t>
            </a:r>
            <a:r>
              <a:rPr lang="ru-RU" b="1" dirty="0" smtClean="0"/>
              <a:t>24;</a:t>
            </a:r>
          </a:p>
          <a:p>
            <a:pPr marL="0" indent="0">
              <a:buNone/>
            </a:pPr>
            <a:r>
              <a:rPr lang="ru-RU" b="1" dirty="0" smtClean="0"/>
              <a:t>   При х</a:t>
            </a:r>
            <a:r>
              <a:rPr lang="ru-RU" b="1" baseline="-25000" dirty="0" smtClean="0"/>
              <a:t>2</a:t>
            </a:r>
            <a:r>
              <a:rPr lang="ru-RU" b="1" dirty="0" smtClean="0"/>
              <a:t> =-2, </a:t>
            </a:r>
            <a:r>
              <a:rPr lang="en-US" b="1" dirty="0" err="1" smtClean="0"/>
              <a:t>lg</a:t>
            </a:r>
            <a:r>
              <a:rPr lang="ru-RU" b="1" dirty="0" smtClean="0"/>
              <a:t>(4+4) = </a:t>
            </a:r>
            <a:r>
              <a:rPr lang="en-US" b="1" dirty="0" err="1" smtClean="0"/>
              <a:t>lg</a:t>
            </a:r>
            <a:r>
              <a:rPr lang="ru-RU" b="1" dirty="0" smtClean="0"/>
              <a:t>(-4 +12);</a:t>
            </a:r>
          </a:p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en-US" b="1" dirty="0" err="1" smtClean="0"/>
              <a:t>Lg</a:t>
            </a:r>
            <a:r>
              <a:rPr lang="ru-RU" b="1" dirty="0" smtClean="0"/>
              <a:t>8 = </a:t>
            </a:r>
            <a:r>
              <a:rPr lang="en-US" b="1" dirty="0" err="1" smtClean="0"/>
              <a:t>lg</a:t>
            </a:r>
            <a:r>
              <a:rPr lang="ru-RU" b="1" dirty="0" smtClean="0"/>
              <a:t>8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Ответ: -2; 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47239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165332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ЗАДАНИЕ   №    1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05313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ЗАДАНИЕ    №   2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213196"/>
            <a:ext cx="2160239" cy="16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45" y="5263898"/>
            <a:ext cx="2854458" cy="15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66429" y="1351935"/>
            <a:ext cx="2264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  2,2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833011"/>
            <a:ext cx="3117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Ответ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  -1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895" y="582493"/>
            <a:ext cx="5995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Найдите </a:t>
            </a:r>
            <a:r>
              <a:rPr lang="ru-RU" sz="2400" b="1" dirty="0"/>
              <a:t>корень уравнения  </a:t>
            </a:r>
          </a:p>
          <a:p>
            <a:endParaRPr lang="ru-RU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76" y="543412"/>
            <a:ext cx="3004524" cy="65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2828835"/>
            <a:ext cx="6469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Решите уравнение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Если уравнение имеет более одного корня, в ответе укажите меньший из них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4" name="Рисунок 13" descr=" логарифм по основанию левая круглая скобка x плюс 4 правая круглая скобка 81=4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520280" cy="74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91845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04126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ЗАДАНИЕ   №  3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7124"/>
            <a:ext cx="2391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ЗАДАЧА    №   4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07520"/>
            <a:ext cx="29575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40" y="4627236"/>
            <a:ext cx="3117260" cy="22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46312" y="966292"/>
            <a:ext cx="2264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>
                <a:solidFill>
                  <a:srgbClr val="FF0000"/>
                </a:solidFill>
              </a:rPr>
              <a:t>2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074" y="159723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Решите </a:t>
            </a:r>
            <a:r>
              <a:rPr lang="ru-RU" sz="2800" b="1" dirty="0" smtClean="0"/>
              <a:t>уравнение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09221" y="2462294"/>
            <a:ext cx="3117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Ответ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  1,5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472" y="457200"/>
            <a:ext cx="39604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3812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Решите уравнение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125" descr="Описание:  логарифм по основанию 2 левая круглая скобка x в квадрате плюс 3x правая круглая скобка = логарифм по основанию 2 левая круглая скобка x в квадрате плюс 6 правая круглая скобка 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98" y="457200"/>
            <a:ext cx="4231089" cy="4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 логарифм по основанию 5 левая круглая скобка 8 плюс 3x правая круглая скобка = логарифм по основанию 5 левая круглая скобка 7 минус 3x правая круглая скобка плюс 1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42" y="1517004"/>
            <a:ext cx="3600400" cy="6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7773" y="2348880"/>
            <a:ext cx="181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ЗАДАНИЕ    </a:t>
            </a:r>
            <a:r>
              <a:rPr lang="ru-RU" b="1" dirty="0">
                <a:solidFill>
                  <a:srgbClr val="00B050"/>
                </a:solidFill>
              </a:rPr>
              <a:t>№  </a:t>
            </a:r>
            <a:r>
              <a:rPr lang="ru-RU" b="1" dirty="0" smtClean="0">
                <a:solidFill>
                  <a:srgbClr val="00B050"/>
                </a:solidFill>
              </a:rPr>
              <a:t>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429" y="3093235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Найдите корень уравнения</a:t>
            </a:r>
            <a:r>
              <a:rPr lang="ru-RU" sz="2400" b="1" dirty="0"/>
              <a:t> 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2312" y="3816094"/>
            <a:ext cx="3117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Ответ</a:t>
            </a:r>
            <a:r>
              <a:rPr lang="ru-RU" sz="3200" b="1" dirty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  - 37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0" name="Рисунок 19" descr="\log _ дробь: числитель: 1, знаменатель: 9 конец дроби левая круглая скобка 7 минус 2x правая круглая скобка = минус 2. 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45" y="3023140"/>
            <a:ext cx="2273005" cy="69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23513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7338"/>
            <a:ext cx="8712646" cy="5273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18288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ru-RU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1.Повторить:</a:t>
            </a:r>
          </a:p>
          <a:p>
            <a:pPr marL="534988" indent="-173038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Определение логарифма</a:t>
            </a:r>
          </a:p>
          <a:p>
            <a:pPr marL="534988" indent="-173038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Свойства логарифмов</a:t>
            </a:r>
          </a:p>
          <a:p>
            <a:pPr marL="534988" indent="-173038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Решение логарифмических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выражений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№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6 </a:t>
            </a:r>
            <a:endParaRPr lang="ru-RU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534988" indent="-173038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2.Научиться :</a:t>
            </a:r>
            <a:endParaRPr lang="ru-RU" sz="2800" b="1" u="sng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marL="534988" indent="-173038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361950" algn="l"/>
              </a:tabLst>
              <a:defRPr/>
            </a:pP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Решать логарифмические уравнения из ЕГЭ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№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5 (базового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и профильного уровней)</a:t>
            </a:r>
          </a:p>
          <a:p>
            <a:pPr marL="534988" indent="-173038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361950" algn="l"/>
              </a:tabLst>
              <a:defRPr/>
            </a:pPr>
            <a:r>
              <a:rPr lang="ru-RU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3.Выполнить самостоятельную работу</a:t>
            </a:r>
          </a:p>
          <a:p>
            <a:pPr marL="534988" indent="-173038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>
                <a:tab pos="361950" algn="l"/>
              </a:tabLst>
              <a:defRPr/>
            </a:pPr>
            <a:r>
              <a:rPr lang="ru-RU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4.Решение уравнения 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профильного уровня  </a:t>
            </a:r>
            <a:r>
              <a:rPr lang="ru-RU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№</a:t>
            </a:r>
            <a:r>
              <a:rPr lang="ru-RU" sz="28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12</a:t>
            </a:r>
            <a:endParaRPr lang="ru-RU" sz="2800" b="1" u="sng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51668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521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0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543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САМОСТОЯТЕЛЬНАЯ    РАБОТА</a:t>
            </a:r>
          </a:p>
          <a:p>
            <a:pPr algn="ctr"/>
            <a:endParaRPr lang="ru-RU" sz="3200" b="1" dirty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ИНДИВИДУАЛЬНЫЕ     ВАРИАНТЫ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№  5,6 из </a:t>
            </a:r>
            <a:r>
              <a:rPr lang="ru-RU" sz="3200" b="1" dirty="0" err="1" smtClean="0">
                <a:solidFill>
                  <a:srgbClr val="00B050"/>
                </a:solidFill>
              </a:rPr>
              <a:t>КИМов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314"/>
            <a:ext cx="1544697" cy="1319213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995" t="43839" r="33638"/>
          <a:stretch/>
        </p:blipFill>
        <p:spPr>
          <a:xfrm>
            <a:off x="7653974" y="260648"/>
            <a:ext cx="1490026" cy="1085102"/>
          </a:xfrm>
          <a:prstGeom prst="rect">
            <a:avLst/>
          </a:prstGeom>
        </p:spPr>
      </p:pic>
      <p:pic>
        <p:nvPicPr>
          <p:cNvPr id="7" name="Рисунок 6" descr="img0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0045" y="5597409"/>
            <a:ext cx="1689767" cy="1224136"/>
          </a:xfrm>
          <a:prstGeom prst="rect">
            <a:avLst/>
          </a:prstGeom>
          <a:noFill/>
          <a:ln w="38100" cmpd="sng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0028"/>
            <a:ext cx="262096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07509"/>
            <a:ext cx="2664296" cy="191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475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84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ЗАДАНИЯ   №12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(вторая часть  КИМ - профиль)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4889345"/>
            <a:ext cx="2826748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910451"/>
            <a:ext cx="318553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916832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а)  Решите уравнение  </a:t>
            </a:r>
          </a:p>
          <a:p>
            <a:r>
              <a:rPr lang="ru-RU" sz="3200" b="1" dirty="0"/>
              <a:t>б)  Найдите все корни этого уравнения, принадлежащие отрезку  </a:t>
            </a:r>
          </a:p>
          <a:p>
            <a:endParaRPr lang="ru-RU" sz="3200" b="1" dirty="0"/>
          </a:p>
        </p:txBody>
      </p:sp>
      <p:pic>
        <p:nvPicPr>
          <p:cNvPr id="6" name="Рисунок 5" descr="5 в степени левая круглая скобка 2 синус 2x правая круглая скобка }= левая круглая скобка дробь: числитель: 1, знаменатель: 25 конец дроби правая круглая скобка в степени левая круглая скобка косинус левая круглая скобка дробь: числитель: 3 Пи , знаменатель: 2 конец дроби плюс x правая круглая скобка правая круглая скобка }}. 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83" y="1700808"/>
            <a:ext cx="3795101" cy="87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 левая квадратная скобка дробь: числитель: 3 Пи , знаменатель: 2 конец дроби ;3 Пи правая квадратная скобка . 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2947883"/>
            <a:ext cx="1241316" cy="6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66843" y="694209"/>
            <a:ext cx="210314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96202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b="1" dirty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7186" y="4541119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B05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ru-RU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88" y="3594845"/>
            <a:ext cx="4651656" cy="8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15" y="4331360"/>
            <a:ext cx="2153957" cy="103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676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ИТОГ урока: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33CC"/>
                </a:solidFill>
              </a:rPr>
              <a:t>М.В. Ломоносов сказал: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0066"/>
                </a:solidFill>
              </a:rPr>
              <a:t>«Математику уже затем учить надо, что она ум в порядок приводит…»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33CC"/>
                </a:solidFill>
              </a:rPr>
              <a:t>Мы постарались привести в порядок все</a:t>
            </a:r>
            <a:r>
              <a:rPr lang="ru-RU" sz="2800" b="1" dirty="0">
                <a:solidFill>
                  <a:srgbClr val="FF0066"/>
                </a:solidFill>
              </a:rPr>
              <a:t> знания о </a:t>
            </a:r>
            <a:r>
              <a:rPr lang="ru-RU" sz="2800" b="1" dirty="0" smtClean="0">
                <a:solidFill>
                  <a:srgbClr val="FF0066"/>
                </a:solidFill>
              </a:rPr>
              <a:t>логарифмах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0033CC"/>
                </a:solidFill>
              </a:rPr>
              <a:t>Мы</a:t>
            </a:r>
            <a:r>
              <a:rPr lang="ru-RU" sz="2800" b="1" dirty="0" smtClean="0">
                <a:solidFill>
                  <a:srgbClr val="FF0066"/>
                </a:solidFill>
              </a:rPr>
              <a:t> </a:t>
            </a:r>
            <a:r>
              <a:rPr lang="ru-RU" sz="2800" b="1" dirty="0">
                <a:solidFill>
                  <a:srgbClr val="FF0066"/>
                </a:solidFill>
              </a:rPr>
              <a:t>оценили </a:t>
            </a:r>
            <a:r>
              <a:rPr lang="ru-RU" sz="2800" b="1" dirty="0">
                <a:solidFill>
                  <a:srgbClr val="0033CC"/>
                </a:solidFill>
              </a:rPr>
              <a:t>свои умения, выработанные при её </a:t>
            </a:r>
            <a:r>
              <a:rPr lang="ru-RU" sz="2800" b="1" dirty="0" smtClean="0">
                <a:solidFill>
                  <a:srgbClr val="0033CC"/>
                </a:solidFill>
              </a:rPr>
              <a:t>изучении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33CC"/>
                </a:solidFill>
              </a:rPr>
              <a:t>Мы ещё раз убедились</a:t>
            </a:r>
            <a:r>
              <a:rPr lang="ru-RU" sz="2800" b="1" dirty="0">
                <a:solidFill>
                  <a:srgbClr val="FF0066"/>
                </a:solidFill>
              </a:rPr>
              <a:t> в важности изученной темы…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33CC"/>
                </a:solidFill>
              </a:rPr>
              <a:t>И доказали,</a:t>
            </a:r>
            <a:r>
              <a:rPr lang="ru-RU" sz="2800" b="1" dirty="0">
                <a:solidFill>
                  <a:srgbClr val="FF0066"/>
                </a:solidFill>
              </a:rPr>
              <a:t> что терпенье и труд….</a:t>
            </a:r>
          </a:p>
        </p:txBody>
      </p:sp>
      <p:pic>
        <p:nvPicPr>
          <p:cNvPr id="89092" name="Picture 4" descr="j030558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81525"/>
            <a:ext cx="20669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726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ДОМАШНЕЕ  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№ 44.1 - 44.5</a:t>
            </a:r>
          </a:p>
          <a:p>
            <a:r>
              <a:rPr lang="ru-RU" sz="6000" b="1" dirty="0" smtClean="0">
                <a:solidFill>
                  <a:srgbClr val="006600"/>
                </a:solidFill>
              </a:rPr>
              <a:t>№ 12</a:t>
            </a:r>
          </a:p>
          <a:p>
            <a:pPr marL="0" indent="0">
              <a:buNone/>
            </a:pPr>
            <a:r>
              <a:rPr lang="ru-RU" sz="3500" b="1" dirty="0" smtClean="0"/>
              <a:t>а</a:t>
            </a:r>
            <a:r>
              <a:rPr lang="ru-RU" sz="3500" b="1" dirty="0"/>
              <a:t>)  Решите уравнение</a:t>
            </a:r>
            <a:r>
              <a:rPr lang="ru-RU" sz="3500" dirty="0"/>
              <a:t>  </a:t>
            </a:r>
          </a:p>
          <a:p>
            <a:pPr marL="0" indent="0">
              <a:buNone/>
            </a:pPr>
            <a:r>
              <a:rPr lang="ru-RU" sz="3500" b="1" dirty="0"/>
              <a:t>б)  Найдите все корни этого уравнения, принадлежащие отрезку  </a:t>
            </a:r>
          </a:p>
          <a:p>
            <a:endParaRPr lang="ru-RU" sz="6000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 левая круглая скобка 27 в степени левая круглая скобка косинус x правая круглая скобка правая круглая скобка в степени левая круглая скобка синус x правая круглая скобка = 3 в степени левая круглая скобка \tfrac3 косинус x правая круглая скобка 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88431" cy="92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 левая квадратная скобка минус Пи , дробь: числитель: Пи , знаменатель: 2 конец дроби правая квадратная скобка .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34" y="5013177"/>
            <a:ext cx="1541110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1301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302417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655" y="332656"/>
            <a:ext cx="61208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Предлагаю вашему вниманию интересные факты о применении логарифмов в различных сферах жизни человека. </a:t>
            </a:r>
          </a:p>
          <a:p>
            <a:endParaRPr lang="ru-RU" sz="2400" dirty="0" smtClean="0"/>
          </a:p>
          <a:p>
            <a:r>
              <a:rPr lang="ru-RU" sz="2400" b="1" u="sng" dirty="0" smtClean="0"/>
              <a:t>Везде, где есть процессы , изменяющиеся во времени присутствуют логарифмы.</a:t>
            </a:r>
          </a:p>
          <a:p>
            <a:endParaRPr lang="ru-RU" sz="2400" b="1" u="sng" dirty="0" smtClean="0"/>
          </a:p>
          <a:p>
            <a:r>
              <a:rPr lang="ru-RU" sz="2400" b="1" dirty="0" smtClean="0"/>
              <a:t>Логарифмы</a:t>
            </a:r>
            <a:r>
              <a:rPr lang="ru-RU" sz="2400" dirty="0" smtClean="0"/>
              <a:t> – это математическое понятие, которое применяется </a:t>
            </a:r>
            <a:r>
              <a:rPr lang="ru-RU" sz="2400" b="1" dirty="0" smtClean="0"/>
              <a:t>во всех отраслях науки</a:t>
            </a:r>
            <a:r>
              <a:rPr lang="ru-RU" sz="2400" dirty="0" smtClean="0"/>
              <a:t>: химии, биологии, физике, географии, информатике и многих других. </a:t>
            </a:r>
          </a:p>
          <a:p>
            <a:r>
              <a:rPr lang="ru-RU" sz="2400" dirty="0" smtClean="0"/>
              <a:t>Но самое широкое применение логарифмов нашли </a:t>
            </a:r>
            <a:r>
              <a:rPr lang="ru-RU" sz="2400" b="1" dirty="0" smtClean="0"/>
              <a:t>в экономике.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710558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7638"/>
            <a:ext cx="87137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107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95938" y="53036"/>
            <a:ext cx="2672730" cy="2160240"/>
            <a:chOff x="819150" y="692696"/>
            <a:chExt cx="7505700" cy="5984329"/>
          </a:xfrm>
        </p:grpSpPr>
        <p:pic>
          <p:nvPicPr>
            <p:cNvPr id="2" name="Рисунок 1" descr="005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819150" y="692696"/>
              <a:ext cx="7505700" cy="59843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827584" y="692696"/>
              <a:ext cx="2952328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7584" y="4365104"/>
            <a:ext cx="7632848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наиболее наглядных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примеров является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логарифмическая спираль. Спираль в одну сторону развертывается до бесконечности, а вокруг полюса, напротив, закручивается, стремясь к нему, но не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достигая.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4" y="2020153"/>
            <a:ext cx="2927729" cy="236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7095"/>
            <a:ext cx="4733495" cy="393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905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64096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Раковины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морских животных могут расти лишь в одном направлении. Чтобы не слишком вытягиваться в длину, им приходится скручиваться, причем рост совершается так, что сохраняется подобие раковины с её первоначальной формой. А такой рост может совершаться лишь по логарифмической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спирали.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793px-NautilusCutawayLogarithmicSpir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93004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5222407_40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19872"/>
            <a:ext cx="4296138" cy="3222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717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48883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Рога таких млекопитающих, как горные козлы, закручены по логарифмической спирали</a:t>
            </a:r>
          </a:p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подсолнухе семечки расположены по дугам, близким к логарифмической спирали. </a:t>
            </a:r>
          </a:p>
        </p:txBody>
      </p:sp>
      <p:pic>
        <p:nvPicPr>
          <p:cNvPr id="3" name="Рисунок 2" descr="markh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4491583" cy="3756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468px-Pflanze-Sonnenblume1-As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909">
            <a:off x="5172044" y="2350857"/>
            <a:ext cx="3300057" cy="4230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987824" y="0"/>
            <a:ext cx="302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71870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136904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b="1" i="1" spc="-1" dirty="0">
                <a:solidFill>
                  <a:srgbClr val="FF0000"/>
                </a:solidFill>
                <a:latin typeface="Bookman Old Style"/>
              </a:rPr>
              <a:t>Приветствую вас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spc="-1" dirty="0">
                <a:solidFill>
                  <a:srgbClr val="FF0000"/>
                </a:solidFill>
                <a:latin typeface="Bookman Old Style"/>
              </a:rPr>
              <a:t>на уроке математики </a:t>
            </a:r>
            <a:r>
              <a:rPr lang="ru-RU" b="1" i="1" spc="-1" dirty="0" smtClean="0">
                <a:solidFill>
                  <a:srgbClr val="FF0000"/>
                </a:solidFill>
                <a:latin typeface="Bookman Old Style"/>
              </a:rPr>
              <a:t>   в 11 классе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4400" b="1" i="1" spc="-1" dirty="0" smtClean="0">
                <a:solidFill>
                  <a:srgbClr val="FF0000"/>
                </a:solidFill>
                <a:latin typeface="Bookman Old Style"/>
              </a:rPr>
              <a:t>ТЕМА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«Решение логарифмических выражений и уравнений»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 Задание </a:t>
            </a:r>
            <a:r>
              <a:rPr lang="ru-RU" sz="2400" b="1" i="1" spc="-1" dirty="0">
                <a:solidFill>
                  <a:srgbClr val="00B050"/>
                </a:solidFill>
                <a:latin typeface="Bookman Old Style"/>
              </a:rPr>
              <a:t>№ </a:t>
            </a: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5,6  в  ЕГЭ профиль </a:t>
            </a: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и</a:t>
            </a:r>
          </a:p>
          <a:p>
            <a:pPr algn="ctr">
              <a:lnSpc>
                <a:spcPct val="100000"/>
              </a:lnSpc>
              <a:spcBef>
                <a:spcPts val="998"/>
              </a:spcBef>
            </a:pPr>
            <a:r>
              <a:rPr lang="ru-RU" sz="2400" b="1" i="1" spc="-1" dirty="0" smtClean="0">
                <a:solidFill>
                  <a:srgbClr val="00B050"/>
                </a:solidFill>
                <a:latin typeface="Bookman Old Style"/>
              </a:rPr>
              <a:t> №16,17 в ЕГЭ база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13263"/>
            <a:ext cx="2487613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2" y="3789040"/>
            <a:ext cx="3709947" cy="30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01918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1763"/>
            <a:ext cx="6192242" cy="471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09119"/>
            <a:ext cx="8173155" cy="299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decibel-levels_nf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64928"/>
            <a:ext cx="2520280" cy="37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589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0"/>
            <a:ext cx="367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Психология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788436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на принятие решения при наличии выбора можно оценить по закону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fcfb68e3f4f84b245eb00741788735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487370" cy="6040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138030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57441"/>
            <a:ext cx="250390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359541224_362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2413" y="3837461"/>
            <a:ext cx="5256584" cy="280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47" y="2721114"/>
            <a:ext cx="843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n </a:t>
            </a:r>
            <a:r>
              <a:rPr lang="ru-RU" sz="2000" b="1" dirty="0"/>
              <a:t>— количество равнозначных альтернативных вариантов, </a:t>
            </a:r>
            <a:endParaRPr lang="ru-RU" sz="2000" b="1" dirty="0" smtClean="0"/>
          </a:p>
          <a:p>
            <a:r>
              <a:rPr lang="ru-RU" sz="2000" b="1" dirty="0" smtClean="0"/>
              <a:t>из </a:t>
            </a:r>
            <a:r>
              <a:rPr lang="ru-RU" sz="2000" b="1" dirty="0"/>
              <a:t>которых нужно выбрать.</a:t>
            </a:r>
          </a:p>
        </p:txBody>
      </p:sp>
    </p:spTree>
    <p:extLst>
      <p:ext uri="{BB962C8B-B14F-4D97-AF65-F5344CB8AC3E}">
        <p14:creationId xmlns:p14="http://schemas.microsoft.com/office/powerpoint/2010/main" val="128760404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_ПРИЯТ_ОРАН_ГОЛУ.jpg"/>
          <p:cNvPicPr>
            <a:picLocks noChangeAspect="1"/>
          </p:cNvPicPr>
          <p:nvPr/>
        </p:nvPicPr>
        <p:blipFill>
          <a:blip r:embed="rId2" cstate="print">
            <a:lum bright="26000" contrast="-21000"/>
          </a:blip>
          <a:srcRect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286544" cy="846386"/>
          </a:xfrm>
          <a:prstGeom prst="rect">
            <a:avLst/>
          </a:prstGeom>
          <a:gradFill flip="none" rotWithShape="1">
            <a:gsLst>
              <a:gs pos="88000">
                <a:srgbClr val="A603AB"/>
              </a:gs>
              <a:gs pos="21001">
                <a:schemeClr val="tx2">
                  <a:lumMod val="60000"/>
                  <a:lumOff val="40000"/>
                </a:schemeClr>
              </a:gs>
              <a:gs pos="52000">
                <a:srgbClr val="FF9900"/>
              </a:gs>
              <a:gs pos="100000">
                <a:srgbClr val="7030A0"/>
              </a:gs>
            </a:gsLst>
            <a:lin ang="6000000" scaled="0"/>
            <a:tileRect/>
          </a:gra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700" b="1" dirty="0" smtClean="0">
              <a:ln w="50800"/>
              <a:gradFill flip="none" rotWithShape="1">
                <a:gsLst>
                  <a:gs pos="10000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1"/>
                <a:tileRect/>
              </a:gra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3500" b="1" smtClean="0">
                <a:ln w="50800"/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ИТОГ     </a:t>
            </a:r>
            <a:r>
              <a:rPr lang="ru-RU" sz="3500" b="1" dirty="0" smtClean="0">
                <a:ln w="50800"/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урока</a:t>
            </a:r>
          </a:p>
          <a:p>
            <a:pPr algn="ctr"/>
            <a:endParaRPr lang="ru-RU" sz="700" b="1" dirty="0">
              <a:ln w="50800"/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://festival.1september.ru/articles/211300/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8955">
            <a:off x="562515" y="2161180"/>
            <a:ext cx="2802429" cy="4140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3517965" y="2276872"/>
            <a:ext cx="5626035" cy="26586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Не делай никогда того, чего не знаешь,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но научись всему, что следует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знать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76825" y="5445125"/>
            <a:ext cx="2374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2"/>
                </a:solidFill>
              </a:rPr>
              <a:t>          </a:t>
            </a:r>
            <a:r>
              <a:rPr lang="ru-RU" sz="2000" b="1" i="1" dirty="0">
                <a:solidFill>
                  <a:srgbClr val="7030A0"/>
                </a:solidFill>
              </a:rPr>
              <a:t>ПИФАГОР </a:t>
            </a:r>
          </a:p>
        </p:txBody>
      </p:sp>
    </p:spTree>
    <p:extLst>
      <p:ext uri="{BB962C8B-B14F-4D97-AF65-F5344CB8AC3E}">
        <p14:creationId xmlns:p14="http://schemas.microsoft.com/office/powerpoint/2010/main" val="203044749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836712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5" name="Picture 3" descr="C:\Users\samsung\Desktop\1330769736_uv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250160" cy="393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9160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Цель работы на </a:t>
            </a:r>
            <a:r>
              <a:rPr lang="ru-RU" b="1" dirty="0" smtClean="0">
                <a:solidFill>
                  <a:srgbClr val="FF0066"/>
                </a:solidFill>
              </a:rPr>
              <a:t>уроке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 smtClean="0">
                <a:solidFill>
                  <a:srgbClr val="0033CC"/>
                </a:solidFill>
              </a:rPr>
              <a:t>Обобщить и систематизировать теоретические знания; 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 smtClean="0">
                <a:solidFill>
                  <a:srgbClr val="0033CC"/>
                </a:solidFill>
              </a:rPr>
              <a:t>отработать навык решения различных заданий по этой теме;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>
                <a:solidFill>
                  <a:srgbClr val="0033CC"/>
                </a:solidFill>
              </a:rPr>
              <a:t>оценить свои знания по </a:t>
            </a:r>
            <a:r>
              <a:rPr lang="ru-RU" sz="2800" b="1" dirty="0" smtClean="0">
                <a:solidFill>
                  <a:srgbClr val="0033CC"/>
                </a:solidFill>
              </a:rPr>
              <a:t>теме;</a:t>
            </a:r>
            <a:endParaRPr lang="ru-RU" sz="2800" b="1" dirty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sz="2800" b="1" dirty="0" smtClean="0">
                <a:solidFill>
                  <a:srgbClr val="0033CC"/>
                </a:solidFill>
              </a:rPr>
              <a:t>развивать </a:t>
            </a:r>
            <a:r>
              <a:rPr lang="ru-RU" sz="2800" b="1" dirty="0">
                <a:solidFill>
                  <a:srgbClr val="0033CC"/>
                </a:solidFill>
              </a:rPr>
              <a:t>логическое мышление;</a:t>
            </a:r>
          </a:p>
          <a:p>
            <a:pPr lvl="0">
              <a:lnSpc>
                <a:spcPct val="90000"/>
              </a:lnSpc>
              <a:buClr>
                <a:srgbClr val="CC0000"/>
              </a:buClr>
            </a:pPr>
            <a:r>
              <a:rPr lang="ru-RU" sz="2800" b="1" kern="0" dirty="0">
                <a:solidFill>
                  <a:srgbClr val="FF0000"/>
                </a:solidFill>
              </a:rPr>
              <a:t>Подготовка к успешной сдаче </a:t>
            </a:r>
            <a:r>
              <a:rPr lang="ru-RU" sz="2800" b="1" kern="0" dirty="0" smtClean="0">
                <a:solidFill>
                  <a:srgbClr val="FF0000"/>
                </a:solidFill>
              </a:rPr>
              <a:t>ЕГЭ</a:t>
            </a:r>
            <a:endParaRPr lang="ru-RU" sz="3600" b="1" kern="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Clr>
                <a:srgbClr val="CC0000"/>
              </a:buClr>
              <a:buNone/>
            </a:pP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72710" name="Picture 6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83038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2885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292360" y="420840"/>
            <a:ext cx="3683160" cy="7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4300" b="1" i="1" strike="noStrike" spc="-1">
                <a:solidFill>
                  <a:srgbClr val="000000"/>
                </a:solidFill>
                <a:latin typeface="Bookman Old Style"/>
              </a:rPr>
              <a:t> </a:t>
            </a:r>
            <a:endParaRPr lang="en-US" sz="4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4000" y="830160"/>
            <a:ext cx="9036000" cy="58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15000"/>
              </a:lnSpc>
              <a:spcAft>
                <a:spcPts val="785"/>
              </a:spcAft>
            </a:pPr>
            <a:r>
              <a:rPr lang="ru-RU" sz="2800" b="1" i="1" strike="noStrike" spc="-1">
                <a:solidFill>
                  <a:srgbClr val="000000"/>
                </a:solidFill>
                <a:latin typeface="Bookman Old Style"/>
                <a:ea typeface="Times New Roman"/>
              </a:rPr>
              <a:t>  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Picture 2" descr="https://dl.backbook.me/full/9b36233402.jpg"/>
          <p:cNvPicPr/>
          <p:nvPr/>
        </p:nvPicPr>
        <p:blipFill>
          <a:blip r:embed="rId3"/>
          <a:stretch/>
        </p:blipFill>
        <p:spPr>
          <a:xfrm>
            <a:off x="1619280" y="830160"/>
            <a:ext cx="5905440" cy="4830840"/>
          </a:xfrm>
          <a:prstGeom prst="rect">
            <a:avLst/>
          </a:prstGeom>
          <a:ln>
            <a:noFill/>
          </a:ln>
        </p:spPr>
      </p:pic>
      <p:sp>
        <p:nvSpPr>
          <p:cNvPr id="70" name="CustomShape 3"/>
          <p:cNvSpPr/>
          <p:nvPr/>
        </p:nvSpPr>
        <p:spPr>
          <a:xfrm>
            <a:off x="1335240" y="4319640"/>
            <a:ext cx="6227640" cy="1773360"/>
          </a:xfrm>
          <a:prstGeom prst="ellipse">
            <a:avLst/>
          </a:prstGeom>
          <a:solidFill>
            <a:srgbClr val="CCFF66"/>
          </a:solidFill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 dirty="0">
                <a:solidFill>
                  <a:srgbClr val="FF0000"/>
                </a:solidFill>
                <a:latin typeface="Bookman Old Style"/>
              </a:rPr>
              <a:t>Экспресс-опрос по теории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7925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Устно: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u="sng" dirty="0" smtClean="0"/>
              <a:t>Дайте определение:</a:t>
            </a:r>
          </a:p>
          <a:p>
            <a:r>
              <a:rPr lang="ru-RU" sz="3500" dirty="0" smtClean="0"/>
              <a:t>логарифма</a:t>
            </a:r>
            <a:endParaRPr lang="ru-RU" sz="3500" dirty="0" smtClean="0"/>
          </a:p>
          <a:p>
            <a:pPr marL="0" indent="0">
              <a:buNone/>
            </a:pPr>
            <a:r>
              <a:rPr lang="ru-RU" sz="2800" b="1" u="sng" dirty="0"/>
              <a:t>Закончите </a:t>
            </a:r>
            <a:r>
              <a:rPr lang="ru-RU" sz="2800" b="1" u="sng" dirty="0" smtClean="0"/>
              <a:t>предложения</a:t>
            </a:r>
          </a:p>
          <a:p>
            <a:r>
              <a:rPr lang="ru-RU" sz="3500" dirty="0"/>
              <a:t> </a:t>
            </a:r>
            <a:r>
              <a:rPr lang="ru-RU" sz="3500" dirty="0" smtClean="0"/>
              <a:t>     Логарифм </a:t>
            </a:r>
            <a:r>
              <a:rPr lang="ru-RU" sz="3500" dirty="0"/>
              <a:t>от произведения равен…</a:t>
            </a:r>
          </a:p>
          <a:p>
            <a:r>
              <a:rPr lang="ru-RU" sz="3500" dirty="0" smtClean="0"/>
              <a:t>      Логарифм </a:t>
            </a:r>
            <a:r>
              <a:rPr lang="ru-RU" sz="3500" dirty="0"/>
              <a:t>от частного равен…</a:t>
            </a:r>
          </a:p>
          <a:p>
            <a:r>
              <a:rPr lang="ru-RU" sz="3500" dirty="0" smtClean="0"/>
              <a:t>      Логарифм </a:t>
            </a:r>
            <a:r>
              <a:rPr lang="ru-RU" sz="3500" dirty="0"/>
              <a:t>степени равен …</a:t>
            </a:r>
          </a:p>
          <a:p>
            <a:pPr>
              <a:buNone/>
            </a:pPr>
            <a:r>
              <a:rPr lang="ru-RU" b="1" u="sng" dirty="0"/>
              <a:t>Дайте определение</a:t>
            </a:r>
            <a:r>
              <a:rPr lang="ru-RU" b="1" u="sng" dirty="0" smtClean="0"/>
              <a:t>:</a:t>
            </a:r>
          </a:p>
          <a:p>
            <a:r>
              <a:rPr lang="ru-RU" dirty="0"/>
              <a:t>логарифмической функции</a:t>
            </a:r>
          </a:p>
          <a:p>
            <a:r>
              <a:rPr lang="ru-RU" dirty="0"/>
              <a:t>логарифмического уравнения</a:t>
            </a:r>
          </a:p>
          <a:p>
            <a:pPr>
              <a:buNone/>
            </a:pPr>
            <a:endParaRPr lang="ru-RU" b="1" u="sng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9467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Свойства логарифмов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7988449"/>
              </p:ext>
            </p:extLst>
          </p:nvPr>
        </p:nvGraphicFramePr>
        <p:xfrm>
          <a:off x="1187624" y="1160842"/>
          <a:ext cx="5384640" cy="4465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Формула" r:id="rId3" imgW="1562040" imgH="1523880" progId="Equation.3">
                  <p:embed/>
                </p:oleObj>
              </mc:Choice>
              <mc:Fallback>
                <p:oleObj name="Формула" r:id="rId3" imgW="156204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60842"/>
                        <a:ext cx="5384640" cy="446531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6475212"/>
              </p:ext>
            </p:extLst>
          </p:nvPr>
        </p:nvGraphicFramePr>
        <p:xfrm>
          <a:off x="1115616" y="4869160"/>
          <a:ext cx="4703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Формула" r:id="rId5" imgW="2133360" imgH="203040" progId="Equation.3">
                  <p:embed/>
                </p:oleObj>
              </mc:Choice>
              <mc:Fallback>
                <p:oleObj name="Формула" r:id="rId5" imgW="2133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869160"/>
                        <a:ext cx="47037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35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650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7793037" cy="9112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Сравните числа: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57356" y="2143116"/>
            <a:ext cx="5143536" cy="857256"/>
          </a:xfrm>
        </p:spPr>
        <p:txBody>
          <a:bodyPr/>
          <a:lstStyle/>
          <a:p>
            <a:r>
              <a:rPr lang="en-US" sz="4000" dirty="0" smtClean="0"/>
              <a:t>log</a:t>
            </a:r>
            <a:r>
              <a:rPr lang="en-US" sz="4000" baseline="-25000" dirty="0" smtClean="0"/>
              <a:t>0</a:t>
            </a:r>
            <a:r>
              <a:rPr lang="ru-RU" sz="4000" baseline="-25000" dirty="0" smtClean="0"/>
              <a:t>,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3 </a:t>
            </a:r>
            <a:r>
              <a:rPr lang="ru-RU" sz="4000" dirty="0" smtClean="0"/>
              <a:t> </a:t>
            </a:r>
            <a:r>
              <a:rPr lang="en-US" sz="4000" dirty="0" smtClean="0"/>
              <a:t> </a:t>
            </a:r>
            <a:r>
              <a:rPr lang="ru-RU" sz="4000" dirty="0" smtClean="0"/>
              <a:t>    </a:t>
            </a:r>
            <a:r>
              <a:rPr lang="en-US" sz="4000" dirty="0" smtClean="0"/>
              <a:t>log</a:t>
            </a:r>
            <a:r>
              <a:rPr lang="en-US" sz="4000" baseline="-25000" dirty="0" smtClean="0"/>
              <a:t>0,2</a:t>
            </a:r>
            <a:r>
              <a:rPr lang="en-US" sz="4000" dirty="0" smtClean="0"/>
              <a:t>2,5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14480" y="3286124"/>
            <a:ext cx="4929222" cy="66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4000" kern="0" dirty="0">
                <a:solidFill>
                  <a:schemeClr val="tx2"/>
                </a:solidFill>
                <a:latin typeface="+mn-lt"/>
              </a:rPr>
              <a:t>l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4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0,7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</a:t>
            </a:r>
            <a:r>
              <a:rPr lang="en-US" sz="4000" kern="0" baseline="-25000" dirty="0" smtClean="0">
                <a:solidFill>
                  <a:schemeClr val="tx2"/>
                </a:solidFill>
                <a:latin typeface="+mn-lt"/>
              </a:rPr>
              <a:t>2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1,7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14311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464344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21468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&lt;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30951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«ХОЧУ    СПРОСИТЬ…»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Тематика </a:t>
            </a:r>
            <a:r>
              <a:rPr lang="ru-RU" sz="5400" b="1" dirty="0" smtClean="0">
                <a:solidFill>
                  <a:srgbClr val="00B050"/>
                </a:solidFill>
              </a:rPr>
              <a:t>6 и 16 </a:t>
            </a:r>
            <a:r>
              <a:rPr lang="ru-RU" sz="5400" b="1" dirty="0" smtClean="0">
                <a:solidFill>
                  <a:srgbClr val="00B050"/>
                </a:solidFill>
              </a:rPr>
              <a:t>задания в </a:t>
            </a:r>
            <a:r>
              <a:rPr lang="ru-RU" sz="5400" b="1" dirty="0" err="1" smtClean="0">
                <a:solidFill>
                  <a:srgbClr val="00B050"/>
                </a:solidFill>
              </a:rPr>
              <a:t>КИМах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475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4|1.4|1.1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727</Words>
  <Application>Microsoft Office PowerPoint</Application>
  <PresentationFormat>Экран (4:3)</PresentationFormat>
  <Paragraphs>163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Цель работы на уроке</vt:lpstr>
      <vt:lpstr>Презентация PowerPoint</vt:lpstr>
      <vt:lpstr>Устно:</vt:lpstr>
      <vt:lpstr>Свойства логарифмов</vt:lpstr>
      <vt:lpstr>Сравните числа:</vt:lpstr>
      <vt:lpstr> «ХОЧУ    СПРОСИТЬ…» Тематика 6 и 16 задания в КИМах</vt:lpstr>
      <vt:lpstr>Заполнить пропуски:</vt:lpstr>
      <vt:lpstr>Вычислите: </vt:lpstr>
      <vt:lpstr>Вычислите:</vt:lpstr>
      <vt:lpstr> «ХОЧУ    СПРОСИТЬ…» Тематика 5 и 17 задания в КИМах</vt:lpstr>
      <vt:lpstr>Основные способы решения логарифмических уравнений:</vt:lpstr>
      <vt:lpstr>Примеры способов решения уравнений</vt:lpstr>
      <vt:lpstr>1). По определению логарифма  logx(2x + 3) = 2</vt:lpstr>
      <vt:lpstr>2).Потенцирование  (применение свойств логарифма)  lg(x2 -2x) = lg(2x +12)  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ЗАДАНИЯ   №12   (вторая часть  КИМ - профиль)</vt:lpstr>
      <vt:lpstr>ИТОГ урока:</vt:lpstr>
      <vt:lpstr>ДОМАШНЕЕ   ЗАДАНИЕ: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 Windows</cp:lastModifiedBy>
  <cp:revision>155</cp:revision>
  <dcterms:created xsi:type="dcterms:W3CDTF">2012-03-14T18:50:01Z</dcterms:created>
  <dcterms:modified xsi:type="dcterms:W3CDTF">2022-12-02T04:54:32Z</dcterms:modified>
</cp:coreProperties>
</file>