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sldIdLst>
    <p:sldId id="256" r:id="rId2"/>
    <p:sldId id="263" r:id="rId3"/>
    <p:sldId id="257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9" r:id="rId12"/>
    <p:sldId id="267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5A6B46-CBA1-4752-8758-10272CE8944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700515-3809-43A2-A7E5-82EF8B04B6F1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ЗАДАЧИ</a:t>
          </a:r>
        </a:p>
      </dgm:t>
    </dgm:pt>
    <dgm:pt modelId="{4980AE4E-ED3E-4A5C-A026-CB19865769A7}" type="parTrans" cxnId="{39DE1192-A133-481E-B98C-7FBB9E9AC340}">
      <dgm:prSet/>
      <dgm:spPr/>
      <dgm:t>
        <a:bodyPr/>
        <a:lstStyle/>
        <a:p>
          <a:endParaRPr lang="ru-RU"/>
        </a:p>
      </dgm:t>
    </dgm:pt>
    <dgm:pt modelId="{9744BEC6-DFD0-4844-8743-C452D8D0744C}" type="sibTrans" cxnId="{39DE1192-A133-481E-B98C-7FBB9E9AC340}">
      <dgm:prSet/>
      <dgm:spPr/>
      <dgm:t>
        <a:bodyPr/>
        <a:lstStyle/>
        <a:p>
          <a:endParaRPr lang="ru-RU"/>
        </a:p>
      </dgm:t>
    </dgm:pt>
    <dgm:pt modelId="{E71FEFC3-BB36-4154-AAEC-F8F11DD9F4F0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Эмоциональное сближение родителей и детей</a:t>
          </a:r>
        </a:p>
      </dgm:t>
    </dgm:pt>
    <dgm:pt modelId="{80FC386C-C367-4AF3-9D1E-BFFCD8114C01}" type="parTrans" cxnId="{95159972-EAFF-46B3-AC9D-5EC54903D3C4}">
      <dgm:prSet/>
      <dgm:spPr/>
      <dgm:t>
        <a:bodyPr/>
        <a:lstStyle/>
        <a:p>
          <a:endParaRPr lang="ru-RU"/>
        </a:p>
      </dgm:t>
    </dgm:pt>
    <dgm:pt modelId="{F9F40241-1BBF-4A92-90C1-3D24A7596C81}" type="sibTrans" cxnId="{95159972-EAFF-46B3-AC9D-5EC54903D3C4}">
      <dgm:prSet/>
      <dgm:spPr/>
      <dgm:t>
        <a:bodyPr/>
        <a:lstStyle/>
        <a:p>
          <a:endParaRPr lang="ru-RU"/>
        </a:p>
      </dgm:t>
    </dgm:pt>
    <dgm:pt modelId="{236E1CD0-B47D-41AF-9B87-0DFCFB6F53D8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Установление доверительных отношений</a:t>
          </a:r>
        </a:p>
      </dgm:t>
    </dgm:pt>
    <dgm:pt modelId="{A57ACEC6-C691-4735-AE2A-46C3217C5CA5}" type="parTrans" cxnId="{1044A7E5-FBB1-48E7-8C63-13302013BCD2}">
      <dgm:prSet/>
      <dgm:spPr/>
      <dgm:t>
        <a:bodyPr/>
        <a:lstStyle/>
        <a:p>
          <a:endParaRPr lang="ru-RU"/>
        </a:p>
      </dgm:t>
    </dgm:pt>
    <dgm:pt modelId="{BFFD3C23-A62E-41CF-BA23-34CB4B265E2D}" type="sibTrans" cxnId="{1044A7E5-FBB1-48E7-8C63-13302013BCD2}">
      <dgm:prSet/>
      <dgm:spPr/>
      <dgm:t>
        <a:bodyPr/>
        <a:lstStyle/>
        <a:p>
          <a:endParaRPr lang="ru-RU"/>
        </a:p>
      </dgm:t>
    </dgm:pt>
    <dgm:pt modelId="{1CA5966E-9597-4C98-B394-18C0B05BD72D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Обеспечение оптимальных условий для  самореализации родителей</a:t>
          </a:r>
        </a:p>
      </dgm:t>
    </dgm:pt>
    <dgm:pt modelId="{35C4F5B7-88DD-4A74-BACA-CC924B43239A}" type="parTrans" cxnId="{D7645A69-A1FB-41FB-A9F8-524F6574BCF9}">
      <dgm:prSet/>
      <dgm:spPr/>
      <dgm:t>
        <a:bodyPr/>
        <a:lstStyle/>
        <a:p>
          <a:endParaRPr lang="ru-RU"/>
        </a:p>
      </dgm:t>
    </dgm:pt>
    <dgm:pt modelId="{49B26EA4-BB33-4102-B526-70520ACC72DC}" type="sibTrans" cxnId="{D7645A69-A1FB-41FB-A9F8-524F6574BCF9}">
      <dgm:prSet/>
      <dgm:spPr/>
      <dgm:t>
        <a:bodyPr/>
        <a:lstStyle/>
        <a:p>
          <a:endParaRPr lang="ru-RU"/>
        </a:p>
      </dgm:t>
    </dgm:pt>
    <dgm:pt modelId="{BAD56314-F348-4488-8B3B-4ED65052CCFC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 Г</a:t>
          </a:r>
          <a:r>
            <a:rPr lang="ru-RU" sz="1600" dirty="0">
              <a:solidFill>
                <a:schemeClr val="tx1"/>
              </a:solidFill>
            </a:rPr>
            <a:t>армонизация детско – родительских отношений</a:t>
          </a:r>
        </a:p>
      </dgm:t>
    </dgm:pt>
    <dgm:pt modelId="{5E2954EB-67F2-4E08-8508-5422982EC2F5}" type="parTrans" cxnId="{FA31BEF1-6EF0-4D60-9EF3-12DC72E7C182}">
      <dgm:prSet/>
      <dgm:spPr/>
      <dgm:t>
        <a:bodyPr/>
        <a:lstStyle/>
        <a:p>
          <a:endParaRPr lang="ru-RU"/>
        </a:p>
      </dgm:t>
    </dgm:pt>
    <dgm:pt modelId="{5120CAA3-D71B-447C-A3EF-DD7A0CD3B2BD}" type="sibTrans" cxnId="{FA31BEF1-6EF0-4D60-9EF3-12DC72E7C182}">
      <dgm:prSet/>
      <dgm:spPr/>
      <dgm:t>
        <a:bodyPr/>
        <a:lstStyle/>
        <a:p>
          <a:endParaRPr lang="ru-RU"/>
        </a:p>
      </dgm:t>
    </dgm:pt>
    <dgm:pt modelId="{878AB2C5-A49A-4D20-9EAE-F3EB96D4E1C3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kern="1200" dirty="0">
              <a:solidFill>
                <a:schemeClr val="tx1"/>
              </a:solidFill>
            </a:rPr>
            <a:t> Оказание педагогической помощи родителям и детям</a:t>
          </a:r>
        </a:p>
      </dgm:t>
    </dgm:pt>
    <dgm:pt modelId="{33AACF03-C805-488C-8007-1AB4BAB48F60}" type="parTrans" cxnId="{97218012-95CF-42AA-AD93-F3C905C9E9C8}">
      <dgm:prSet/>
      <dgm:spPr/>
      <dgm:t>
        <a:bodyPr/>
        <a:lstStyle/>
        <a:p>
          <a:endParaRPr lang="ru-RU"/>
        </a:p>
      </dgm:t>
    </dgm:pt>
    <dgm:pt modelId="{64B57EED-42DF-4AFB-903A-820E42FC1BBE}" type="sibTrans" cxnId="{97218012-95CF-42AA-AD93-F3C905C9E9C8}">
      <dgm:prSet/>
      <dgm:spPr/>
      <dgm:t>
        <a:bodyPr/>
        <a:lstStyle/>
        <a:p>
          <a:endParaRPr lang="ru-RU"/>
        </a:p>
      </dgm:t>
    </dgm:pt>
    <dgm:pt modelId="{66042E3F-56B1-4C21-9810-1511CFBF7EDD}" type="pres">
      <dgm:prSet presAssocID="{555A6B46-CBA1-4752-8758-10272CE8944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E334F7-A0EB-44CB-8112-661CD010555D}" type="pres">
      <dgm:prSet presAssocID="{B0700515-3809-43A2-A7E5-82EF8B04B6F1}" presName="centerShape" presStyleLbl="node0" presStyleIdx="0" presStyleCnt="1" custLinFactNeighborX="-180" custLinFactNeighborY="167"/>
      <dgm:spPr/>
      <dgm:t>
        <a:bodyPr/>
        <a:lstStyle/>
        <a:p>
          <a:endParaRPr lang="ru-RU"/>
        </a:p>
      </dgm:t>
    </dgm:pt>
    <dgm:pt modelId="{2A6135EE-E619-4C00-9D55-5179C561A107}" type="pres">
      <dgm:prSet presAssocID="{80FC386C-C367-4AF3-9D1E-BFFCD8114C01}" presName="Name9" presStyleLbl="parChTrans1D2" presStyleIdx="0" presStyleCnt="5"/>
      <dgm:spPr/>
      <dgm:t>
        <a:bodyPr/>
        <a:lstStyle/>
        <a:p>
          <a:endParaRPr lang="ru-RU"/>
        </a:p>
      </dgm:t>
    </dgm:pt>
    <dgm:pt modelId="{1D4B4428-2AFE-4919-AED5-BA1763A0CFA2}" type="pres">
      <dgm:prSet presAssocID="{80FC386C-C367-4AF3-9D1E-BFFCD8114C0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54FFADFB-DA6F-4331-BDBF-0E858469EBFE}" type="pres">
      <dgm:prSet presAssocID="{E71FEFC3-BB36-4154-AAEC-F8F11DD9F4F0}" presName="node" presStyleLbl="node1" presStyleIdx="0" presStyleCnt="5" custScaleX="140897" custRadScaleRad="103805" custRadScaleInc="5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B0872-2DCC-4AFD-9AE5-B19835D7D43B}" type="pres">
      <dgm:prSet presAssocID="{A57ACEC6-C691-4735-AE2A-46C3217C5CA5}" presName="Name9" presStyleLbl="parChTrans1D2" presStyleIdx="1" presStyleCnt="5"/>
      <dgm:spPr/>
      <dgm:t>
        <a:bodyPr/>
        <a:lstStyle/>
        <a:p>
          <a:endParaRPr lang="ru-RU"/>
        </a:p>
      </dgm:t>
    </dgm:pt>
    <dgm:pt modelId="{4004221F-20A4-497B-BA59-126B4AECF402}" type="pres">
      <dgm:prSet presAssocID="{A57ACEC6-C691-4735-AE2A-46C3217C5CA5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300CD4C-B726-4F36-A36E-554498BFD3A5}" type="pres">
      <dgm:prSet presAssocID="{236E1CD0-B47D-41AF-9B87-0DFCFB6F53D8}" presName="node" presStyleLbl="node1" presStyleIdx="1" presStyleCnt="5" custScaleX="154408" custScaleY="117339" custRadScaleRad="130400" custRadScaleInc="7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08627-FA86-4E4E-9A4B-F81E55DF6552}" type="pres">
      <dgm:prSet presAssocID="{35C4F5B7-88DD-4A74-BACA-CC924B43239A}" presName="Name9" presStyleLbl="parChTrans1D2" presStyleIdx="2" presStyleCnt="5"/>
      <dgm:spPr/>
      <dgm:t>
        <a:bodyPr/>
        <a:lstStyle/>
        <a:p>
          <a:endParaRPr lang="ru-RU"/>
        </a:p>
      </dgm:t>
    </dgm:pt>
    <dgm:pt modelId="{253DCE0D-E29B-4BC8-AB23-86F8A0F7CCE2}" type="pres">
      <dgm:prSet presAssocID="{35C4F5B7-88DD-4A74-BACA-CC924B43239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CF69D060-B2CD-4620-89D0-F44873E47310}" type="pres">
      <dgm:prSet presAssocID="{1CA5966E-9597-4C98-B394-18C0B05BD72D}" presName="node" presStyleLbl="node1" presStyleIdx="2" presStyleCnt="5" custScaleX="148681" custScaleY="143130" custRadScaleRad="116558" custRadScaleInc="-19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9E971-4503-4770-90B2-678630FB510E}" type="pres">
      <dgm:prSet presAssocID="{5E2954EB-67F2-4E08-8508-5422982EC2F5}" presName="Name9" presStyleLbl="parChTrans1D2" presStyleIdx="3" presStyleCnt="5"/>
      <dgm:spPr/>
      <dgm:t>
        <a:bodyPr/>
        <a:lstStyle/>
        <a:p>
          <a:endParaRPr lang="ru-RU"/>
        </a:p>
      </dgm:t>
    </dgm:pt>
    <dgm:pt modelId="{A30F6527-6527-45D1-8038-85666D78A586}" type="pres">
      <dgm:prSet presAssocID="{5E2954EB-67F2-4E08-8508-5422982EC2F5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A7A13D8-44F2-4AC3-950B-F417D59E7DD5}" type="pres">
      <dgm:prSet presAssocID="{BAD56314-F348-4488-8B3B-4ED65052CCFC}" presName="node" presStyleLbl="node1" presStyleIdx="3" presStyleCnt="5" custScaleX="151760" custScaleY="131556" custRadScaleRad="110829" custRadScaleInc="-4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38143-A190-4DD4-A0D3-04110548AD67}" type="pres">
      <dgm:prSet presAssocID="{33AACF03-C805-488C-8007-1AB4BAB48F60}" presName="Name9" presStyleLbl="parChTrans1D2" presStyleIdx="4" presStyleCnt="5"/>
      <dgm:spPr/>
      <dgm:t>
        <a:bodyPr/>
        <a:lstStyle/>
        <a:p>
          <a:endParaRPr lang="ru-RU"/>
        </a:p>
      </dgm:t>
    </dgm:pt>
    <dgm:pt modelId="{4F612BB2-33CB-4062-B159-E45D7BF2E4A3}" type="pres">
      <dgm:prSet presAssocID="{33AACF03-C805-488C-8007-1AB4BAB48F60}" presName="connTx" presStyleLbl="parChTrans1D2" presStyleIdx="4" presStyleCnt="5"/>
      <dgm:spPr/>
      <dgm:t>
        <a:bodyPr/>
        <a:lstStyle/>
        <a:p>
          <a:endParaRPr lang="ru-RU"/>
        </a:p>
      </dgm:t>
    </dgm:pt>
    <dgm:pt modelId="{6FF32D2A-1C61-4BC2-BD87-A824A3EFBAA9}" type="pres">
      <dgm:prSet presAssocID="{878AB2C5-A49A-4D20-9EAE-F3EB96D4E1C3}" presName="node" presStyleLbl="node1" presStyleIdx="4" presStyleCnt="5" custScaleX="169728" custScaleY="134715" custRadScaleRad="129721" custRadScaleInc="-12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B4A08-4C5B-442A-A4AA-60537FD19696}" type="presOf" srcId="{878AB2C5-A49A-4D20-9EAE-F3EB96D4E1C3}" destId="{6FF32D2A-1C61-4BC2-BD87-A824A3EFBAA9}" srcOrd="0" destOrd="0" presId="urn:microsoft.com/office/officeart/2005/8/layout/radial1"/>
    <dgm:cxn modelId="{5FD4B748-52DC-42DA-B7D2-F0E1E1B3B884}" type="presOf" srcId="{1CA5966E-9597-4C98-B394-18C0B05BD72D}" destId="{CF69D060-B2CD-4620-89D0-F44873E47310}" srcOrd="0" destOrd="0" presId="urn:microsoft.com/office/officeart/2005/8/layout/radial1"/>
    <dgm:cxn modelId="{7C29E027-63BF-4E44-90B0-80F9B56DDFD3}" type="presOf" srcId="{33AACF03-C805-488C-8007-1AB4BAB48F60}" destId="{34938143-A190-4DD4-A0D3-04110548AD67}" srcOrd="0" destOrd="0" presId="urn:microsoft.com/office/officeart/2005/8/layout/radial1"/>
    <dgm:cxn modelId="{43C94537-266F-409E-97BA-E32397E4D777}" type="presOf" srcId="{BAD56314-F348-4488-8B3B-4ED65052CCFC}" destId="{3A7A13D8-44F2-4AC3-950B-F417D59E7DD5}" srcOrd="0" destOrd="0" presId="urn:microsoft.com/office/officeart/2005/8/layout/radial1"/>
    <dgm:cxn modelId="{280D7708-5F19-42A5-A8C8-1373068E0781}" type="presOf" srcId="{33AACF03-C805-488C-8007-1AB4BAB48F60}" destId="{4F612BB2-33CB-4062-B159-E45D7BF2E4A3}" srcOrd="1" destOrd="0" presId="urn:microsoft.com/office/officeart/2005/8/layout/radial1"/>
    <dgm:cxn modelId="{26801518-7140-405C-947D-32DE15F40F25}" type="presOf" srcId="{B0700515-3809-43A2-A7E5-82EF8B04B6F1}" destId="{7DE334F7-A0EB-44CB-8112-661CD010555D}" srcOrd="0" destOrd="0" presId="urn:microsoft.com/office/officeart/2005/8/layout/radial1"/>
    <dgm:cxn modelId="{97218012-95CF-42AA-AD93-F3C905C9E9C8}" srcId="{B0700515-3809-43A2-A7E5-82EF8B04B6F1}" destId="{878AB2C5-A49A-4D20-9EAE-F3EB96D4E1C3}" srcOrd="4" destOrd="0" parTransId="{33AACF03-C805-488C-8007-1AB4BAB48F60}" sibTransId="{64B57EED-42DF-4AFB-903A-820E42FC1BBE}"/>
    <dgm:cxn modelId="{AC6662C3-3DDB-41EB-8B9A-92B64818F32B}" type="presOf" srcId="{A57ACEC6-C691-4735-AE2A-46C3217C5CA5}" destId="{4004221F-20A4-497B-BA59-126B4AECF402}" srcOrd="1" destOrd="0" presId="urn:microsoft.com/office/officeart/2005/8/layout/radial1"/>
    <dgm:cxn modelId="{0CDFCA10-9F3F-4B72-9461-E27A93B5CBB3}" type="presOf" srcId="{80FC386C-C367-4AF3-9D1E-BFFCD8114C01}" destId="{1D4B4428-2AFE-4919-AED5-BA1763A0CFA2}" srcOrd="1" destOrd="0" presId="urn:microsoft.com/office/officeart/2005/8/layout/radial1"/>
    <dgm:cxn modelId="{D2516522-6981-4D49-A5F2-7C1D426DB0ED}" type="presOf" srcId="{5E2954EB-67F2-4E08-8508-5422982EC2F5}" destId="{A30F6527-6527-45D1-8038-85666D78A586}" srcOrd="1" destOrd="0" presId="urn:microsoft.com/office/officeart/2005/8/layout/radial1"/>
    <dgm:cxn modelId="{D7645A69-A1FB-41FB-A9F8-524F6574BCF9}" srcId="{B0700515-3809-43A2-A7E5-82EF8B04B6F1}" destId="{1CA5966E-9597-4C98-B394-18C0B05BD72D}" srcOrd="2" destOrd="0" parTransId="{35C4F5B7-88DD-4A74-BACA-CC924B43239A}" sibTransId="{49B26EA4-BB33-4102-B526-70520ACC72DC}"/>
    <dgm:cxn modelId="{7B1879D1-E887-4D38-8F55-D333201C1768}" type="presOf" srcId="{A57ACEC6-C691-4735-AE2A-46C3217C5CA5}" destId="{435B0872-2DCC-4AFD-9AE5-B19835D7D43B}" srcOrd="0" destOrd="0" presId="urn:microsoft.com/office/officeart/2005/8/layout/radial1"/>
    <dgm:cxn modelId="{6CFE24A1-268A-4522-BD54-767A3E811FCA}" type="presOf" srcId="{555A6B46-CBA1-4752-8758-10272CE8944C}" destId="{66042E3F-56B1-4C21-9810-1511CFBF7EDD}" srcOrd="0" destOrd="0" presId="urn:microsoft.com/office/officeart/2005/8/layout/radial1"/>
    <dgm:cxn modelId="{39DE1192-A133-481E-B98C-7FBB9E9AC340}" srcId="{555A6B46-CBA1-4752-8758-10272CE8944C}" destId="{B0700515-3809-43A2-A7E5-82EF8B04B6F1}" srcOrd="0" destOrd="0" parTransId="{4980AE4E-ED3E-4A5C-A026-CB19865769A7}" sibTransId="{9744BEC6-DFD0-4844-8743-C452D8D0744C}"/>
    <dgm:cxn modelId="{C2DB9667-D5AD-4E81-B7A0-77AB0C9BE82A}" type="presOf" srcId="{35C4F5B7-88DD-4A74-BACA-CC924B43239A}" destId="{253DCE0D-E29B-4BC8-AB23-86F8A0F7CCE2}" srcOrd="1" destOrd="0" presId="urn:microsoft.com/office/officeart/2005/8/layout/radial1"/>
    <dgm:cxn modelId="{95159972-EAFF-46B3-AC9D-5EC54903D3C4}" srcId="{B0700515-3809-43A2-A7E5-82EF8B04B6F1}" destId="{E71FEFC3-BB36-4154-AAEC-F8F11DD9F4F0}" srcOrd="0" destOrd="0" parTransId="{80FC386C-C367-4AF3-9D1E-BFFCD8114C01}" sibTransId="{F9F40241-1BBF-4A92-90C1-3D24A7596C81}"/>
    <dgm:cxn modelId="{FA31BEF1-6EF0-4D60-9EF3-12DC72E7C182}" srcId="{B0700515-3809-43A2-A7E5-82EF8B04B6F1}" destId="{BAD56314-F348-4488-8B3B-4ED65052CCFC}" srcOrd="3" destOrd="0" parTransId="{5E2954EB-67F2-4E08-8508-5422982EC2F5}" sibTransId="{5120CAA3-D71B-447C-A3EF-DD7A0CD3B2BD}"/>
    <dgm:cxn modelId="{C83F0D23-34CE-4800-84ED-0EBF92C27A43}" type="presOf" srcId="{E71FEFC3-BB36-4154-AAEC-F8F11DD9F4F0}" destId="{54FFADFB-DA6F-4331-BDBF-0E858469EBFE}" srcOrd="0" destOrd="0" presId="urn:microsoft.com/office/officeart/2005/8/layout/radial1"/>
    <dgm:cxn modelId="{9320EDE2-617D-4B00-80FD-50EC02D2F26E}" type="presOf" srcId="{236E1CD0-B47D-41AF-9B87-0DFCFB6F53D8}" destId="{D300CD4C-B726-4F36-A36E-554498BFD3A5}" srcOrd="0" destOrd="0" presId="urn:microsoft.com/office/officeart/2005/8/layout/radial1"/>
    <dgm:cxn modelId="{1044A7E5-FBB1-48E7-8C63-13302013BCD2}" srcId="{B0700515-3809-43A2-A7E5-82EF8B04B6F1}" destId="{236E1CD0-B47D-41AF-9B87-0DFCFB6F53D8}" srcOrd="1" destOrd="0" parTransId="{A57ACEC6-C691-4735-AE2A-46C3217C5CA5}" sibTransId="{BFFD3C23-A62E-41CF-BA23-34CB4B265E2D}"/>
    <dgm:cxn modelId="{070E3F26-EEF2-4D5D-8104-57075510F019}" type="presOf" srcId="{5E2954EB-67F2-4E08-8508-5422982EC2F5}" destId="{0659E971-4503-4770-90B2-678630FB510E}" srcOrd="0" destOrd="0" presId="urn:microsoft.com/office/officeart/2005/8/layout/radial1"/>
    <dgm:cxn modelId="{560A320F-EC58-4D6A-9162-DE3CFDC1B81F}" type="presOf" srcId="{35C4F5B7-88DD-4A74-BACA-CC924B43239A}" destId="{29F08627-FA86-4E4E-9A4B-F81E55DF6552}" srcOrd="0" destOrd="0" presId="urn:microsoft.com/office/officeart/2005/8/layout/radial1"/>
    <dgm:cxn modelId="{7D662F53-7303-4C9D-9F7E-CA64EA29757B}" type="presOf" srcId="{80FC386C-C367-4AF3-9D1E-BFFCD8114C01}" destId="{2A6135EE-E619-4C00-9D55-5179C561A107}" srcOrd="0" destOrd="0" presId="urn:microsoft.com/office/officeart/2005/8/layout/radial1"/>
    <dgm:cxn modelId="{BF1C9A9E-4796-4CE0-BD64-608BAFD87FBF}" type="presParOf" srcId="{66042E3F-56B1-4C21-9810-1511CFBF7EDD}" destId="{7DE334F7-A0EB-44CB-8112-661CD010555D}" srcOrd="0" destOrd="0" presId="urn:microsoft.com/office/officeart/2005/8/layout/radial1"/>
    <dgm:cxn modelId="{1EC93906-E192-42E5-997F-E48F0502987B}" type="presParOf" srcId="{66042E3F-56B1-4C21-9810-1511CFBF7EDD}" destId="{2A6135EE-E619-4C00-9D55-5179C561A107}" srcOrd="1" destOrd="0" presId="urn:microsoft.com/office/officeart/2005/8/layout/radial1"/>
    <dgm:cxn modelId="{773FE34F-CDEF-477A-A1D6-BF69E0106EA8}" type="presParOf" srcId="{2A6135EE-E619-4C00-9D55-5179C561A107}" destId="{1D4B4428-2AFE-4919-AED5-BA1763A0CFA2}" srcOrd="0" destOrd="0" presId="urn:microsoft.com/office/officeart/2005/8/layout/radial1"/>
    <dgm:cxn modelId="{CD86E908-7F51-4781-B622-B049A5A4AE07}" type="presParOf" srcId="{66042E3F-56B1-4C21-9810-1511CFBF7EDD}" destId="{54FFADFB-DA6F-4331-BDBF-0E858469EBFE}" srcOrd="2" destOrd="0" presId="urn:microsoft.com/office/officeart/2005/8/layout/radial1"/>
    <dgm:cxn modelId="{6C7BAEED-4519-48F7-9639-EBDC682DBDFB}" type="presParOf" srcId="{66042E3F-56B1-4C21-9810-1511CFBF7EDD}" destId="{435B0872-2DCC-4AFD-9AE5-B19835D7D43B}" srcOrd="3" destOrd="0" presId="urn:microsoft.com/office/officeart/2005/8/layout/radial1"/>
    <dgm:cxn modelId="{502B6D97-2077-4D7D-85BB-7E667029AF2D}" type="presParOf" srcId="{435B0872-2DCC-4AFD-9AE5-B19835D7D43B}" destId="{4004221F-20A4-497B-BA59-126B4AECF402}" srcOrd="0" destOrd="0" presId="urn:microsoft.com/office/officeart/2005/8/layout/radial1"/>
    <dgm:cxn modelId="{37A6C00B-9E63-41C3-94C8-4A03856433AB}" type="presParOf" srcId="{66042E3F-56B1-4C21-9810-1511CFBF7EDD}" destId="{D300CD4C-B726-4F36-A36E-554498BFD3A5}" srcOrd="4" destOrd="0" presId="urn:microsoft.com/office/officeart/2005/8/layout/radial1"/>
    <dgm:cxn modelId="{A3AF487A-D3BE-4A92-8C9F-87E5EC979BA1}" type="presParOf" srcId="{66042E3F-56B1-4C21-9810-1511CFBF7EDD}" destId="{29F08627-FA86-4E4E-9A4B-F81E55DF6552}" srcOrd="5" destOrd="0" presId="urn:microsoft.com/office/officeart/2005/8/layout/radial1"/>
    <dgm:cxn modelId="{D3BD4EEF-8C7D-41CA-8798-70FBE406EC8D}" type="presParOf" srcId="{29F08627-FA86-4E4E-9A4B-F81E55DF6552}" destId="{253DCE0D-E29B-4BC8-AB23-86F8A0F7CCE2}" srcOrd="0" destOrd="0" presId="urn:microsoft.com/office/officeart/2005/8/layout/radial1"/>
    <dgm:cxn modelId="{5439F0A5-F700-44CB-90DC-C5BA90F667F8}" type="presParOf" srcId="{66042E3F-56B1-4C21-9810-1511CFBF7EDD}" destId="{CF69D060-B2CD-4620-89D0-F44873E47310}" srcOrd="6" destOrd="0" presId="urn:microsoft.com/office/officeart/2005/8/layout/radial1"/>
    <dgm:cxn modelId="{39925FE0-11D1-4BCF-AF53-D63F200CE40E}" type="presParOf" srcId="{66042E3F-56B1-4C21-9810-1511CFBF7EDD}" destId="{0659E971-4503-4770-90B2-678630FB510E}" srcOrd="7" destOrd="0" presId="urn:microsoft.com/office/officeart/2005/8/layout/radial1"/>
    <dgm:cxn modelId="{B630A2A9-3B07-4FB3-B333-20F1411F545F}" type="presParOf" srcId="{0659E971-4503-4770-90B2-678630FB510E}" destId="{A30F6527-6527-45D1-8038-85666D78A586}" srcOrd="0" destOrd="0" presId="urn:microsoft.com/office/officeart/2005/8/layout/radial1"/>
    <dgm:cxn modelId="{45017980-14BA-4A92-B144-BD485879F6B4}" type="presParOf" srcId="{66042E3F-56B1-4C21-9810-1511CFBF7EDD}" destId="{3A7A13D8-44F2-4AC3-950B-F417D59E7DD5}" srcOrd="8" destOrd="0" presId="urn:microsoft.com/office/officeart/2005/8/layout/radial1"/>
    <dgm:cxn modelId="{4BB7CF8D-90BD-4DD0-A15D-ABB700C982BF}" type="presParOf" srcId="{66042E3F-56B1-4C21-9810-1511CFBF7EDD}" destId="{34938143-A190-4DD4-A0D3-04110548AD67}" srcOrd="9" destOrd="0" presId="urn:microsoft.com/office/officeart/2005/8/layout/radial1"/>
    <dgm:cxn modelId="{2082E2DF-4823-4306-96A4-34032DE0B836}" type="presParOf" srcId="{34938143-A190-4DD4-A0D3-04110548AD67}" destId="{4F612BB2-33CB-4062-B159-E45D7BF2E4A3}" srcOrd="0" destOrd="0" presId="urn:microsoft.com/office/officeart/2005/8/layout/radial1"/>
    <dgm:cxn modelId="{C2EA73D5-90EA-4D39-AD20-CDC1B3D1289A}" type="presParOf" srcId="{66042E3F-56B1-4C21-9810-1511CFBF7EDD}" destId="{6FF32D2A-1C61-4BC2-BD87-A824A3EFBAA9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334F7-A0EB-44CB-8112-661CD010555D}">
      <dsp:nvSpPr>
        <dsp:cNvPr id="0" name=""/>
        <dsp:cNvSpPr/>
      </dsp:nvSpPr>
      <dsp:spPr>
        <a:xfrm>
          <a:off x="3261127" y="1918995"/>
          <a:ext cx="1585383" cy="158538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ЗАДАЧИ</a:t>
          </a:r>
        </a:p>
      </dsp:txBody>
      <dsp:txXfrm>
        <a:off x="3493301" y="2151169"/>
        <a:ext cx="1121035" cy="1121035"/>
      </dsp:txXfrm>
    </dsp:sp>
    <dsp:sp modelId="{2A6135EE-E619-4C00-9D55-5179C561A107}">
      <dsp:nvSpPr>
        <dsp:cNvPr id="0" name=""/>
        <dsp:cNvSpPr/>
      </dsp:nvSpPr>
      <dsp:spPr>
        <a:xfrm rot="16324333">
          <a:off x="3848127" y="1658692"/>
          <a:ext cx="486293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486293" y="178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79116" y="1664368"/>
        <a:ext cx="24314" cy="24314"/>
      </dsp:txXfrm>
    </dsp:sp>
    <dsp:sp modelId="{54FFADFB-DA6F-4331-BDBF-0E858469EBFE}">
      <dsp:nvSpPr>
        <dsp:cNvPr id="0" name=""/>
        <dsp:cNvSpPr/>
      </dsp:nvSpPr>
      <dsp:spPr>
        <a:xfrm>
          <a:off x="3011859" y="-151583"/>
          <a:ext cx="2233758" cy="158538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Эмоциональное сближение родителей и детей</a:t>
          </a:r>
        </a:p>
      </dsp:txBody>
      <dsp:txXfrm>
        <a:off x="3338985" y="80591"/>
        <a:ext cx="1579506" cy="1121035"/>
      </dsp:txXfrm>
    </dsp:sp>
    <dsp:sp modelId="{435B0872-2DCC-4AFD-9AE5-B19835D7D43B}">
      <dsp:nvSpPr>
        <dsp:cNvPr id="0" name=""/>
        <dsp:cNvSpPr/>
      </dsp:nvSpPr>
      <dsp:spPr>
        <a:xfrm rot="20680810">
          <a:off x="4805667" y="2390168"/>
          <a:ext cx="713464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713464" y="178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4563" y="2390164"/>
        <a:ext cx="35673" cy="35673"/>
      </dsp:txXfrm>
    </dsp:sp>
    <dsp:sp modelId="{D300CD4C-B726-4F36-A36E-554498BFD3A5}">
      <dsp:nvSpPr>
        <dsp:cNvPr id="0" name=""/>
        <dsp:cNvSpPr/>
      </dsp:nvSpPr>
      <dsp:spPr>
        <a:xfrm>
          <a:off x="5433926" y="1068184"/>
          <a:ext cx="2447959" cy="186027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Установление доверительных отношений</a:t>
          </a:r>
        </a:p>
      </dsp:txBody>
      <dsp:txXfrm>
        <a:off x="5792421" y="1340615"/>
        <a:ext cx="1730969" cy="1315411"/>
      </dsp:txXfrm>
    </dsp:sp>
    <dsp:sp modelId="{29F08627-FA86-4E4E-9A4B-F81E55DF6552}">
      <dsp:nvSpPr>
        <dsp:cNvPr id="0" name=""/>
        <dsp:cNvSpPr/>
      </dsp:nvSpPr>
      <dsp:spPr>
        <a:xfrm rot="2713825">
          <a:off x="4553891" y="3396301"/>
          <a:ext cx="393495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393495" y="178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40801" y="3404297"/>
        <a:ext cx="19674" cy="19674"/>
      </dsp:txXfrm>
    </dsp:sp>
    <dsp:sp modelId="{CF69D060-B2CD-4620-89D0-F44873E47310}">
      <dsp:nvSpPr>
        <dsp:cNvPr id="0" name=""/>
        <dsp:cNvSpPr/>
      </dsp:nvSpPr>
      <dsp:spPr>
        <a:xfrm>
          <a:off x="4524581" y="3239772"/>
          <a:ext cx="2357164" cy="226915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Обеспечение оптимальных условий для  самореализации родителей</a:t>
          </a:r>
        </a:p>
      </dsp:txBody>
      <dsp:txXfrm>
        <a:off x="4869780" y="3572083"/>
        <a:ext cx="1666766" cy="1604537"/>
      </dsp:txXfrm>
    </dsp:sp>
    <dsp:sp modelId="{0659E971-4503-4770-90B2-678630FB510E}">
      <dsp:nvSpPr>
        <dsp:cNvPr id="0" name=""/>
        <dsp:cNvSpPr/>
      </dsp:nvSpPr>
      <dsp:spPr>
        <a:xfrm rot="7658223">
          <a:off x="3398937" y="3405567"/>
          <a:ext cx="212110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212110" y="178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99689" y="3418097"/>
        <a:ext cx="10605" cy="10605"/>
      </dsp:txXfrm>
    </dsp:sp>
    <dsp:sp modelId="{3A7A13D8-44F2-4AC3-950B-F417D59E7DD5}">
      <dsp:nvSpPr>
        <dsp:cNvPr id="0" name=""/>
        <dsp:cNvSpPr/>
      </dsp:nvSpPr>
      <dsp:spPr>
        <a:xfrm>
          <a:off x="1568691" y="3331518"/>
          <a:ext cx="2405978" cy="208566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 Г</a:t>
          </a:r>
          <a:r>
            <a:rPr lang="ru-RU" sz="1600" kern="1200" dirty="0">
              <a:solidFill>
                <a:schemeClr val="tx1"/>
              </a:solidFill>
            </a:rPr>
            <a:t>армонизация детско – родительских отношений</a:t>
          </a:r>
        </a:p>
      </dsp:txBody>
      <dsp:txXfrm>
        <a:off x="1921038" y="3636957"/>
        <a:ext cx="1701284" cy="1474789"/>
      </dsp:txXfrm>
    </dsp:sp>
    <dsp:sp modelId="{34938143-A190-4DD4-A0D3-04110548AD67}">
      <dsp:nvSpPr>
        <dsp:cNvPr id="0" name=""/>
        <dsp:cNvSpPr/>
      </dsp:nvSpPr>
      <dsp:spPr>
        <a:xfrm rot="11627415">
          <a:off x="2736737" y="2438725"/>
          <a:ext cx="555241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555241" y="178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00477" y="2442677"/>
        <a:ext cx="27762" cy="27762"/>
      </dsp:txXfrm>
    </dsp:sp>
    <dsp:sp modelId="{6FF32D2A-1C61-4BC2-BD87-A824A3EFBAA9}">
      <dsp:nvSpPr>
        <dsp:cNvPr id="0" name=""/>
        <dsp:cNvSpPr/>
      </dsp:nvSpPr>
      <dsp:spPr>
        <a:xfrm>
          <a:off x="113954" y="1007023"/>
          <a:ext cx="2690840" cy="213574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 Оказание педагогической помощи родителям и детям</a:t>
          </a:r>
        </a:p>
      </dsp:txBody>
      <dsp:txXfrm>
        <a:off x="508018" y="1319796"/>
        <a:ext cx="1902712" cy="1510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1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284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4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903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5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72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4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8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9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7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7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1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7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1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aduga-ds.86.i-schools.ru/?page=vavilina_razida_karametdinov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446" y="2636912"/>
            <a:ext cx="7139136" cy="16561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>ИННОВАЦИОННАЯ </a:t>
            </a: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РАБОТА С ДЕТЬМИ</a:t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 С ОГРАНИЧЕННЫМИ ВОЗМОЖНОСТЯМИ ЗДОРОВЬЯ – СЕМЕЙНЫЙ  КЛУБ</a:t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« АИСТЁНОК»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404114"/>
            <a:ext cx="7854696" cy="2214578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«Радуга» </a:t>
            </a:r>
          </a:p>
          <a:p>
            <a:pPr algn="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Приобье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Октябрьский район</a:t>
            </a:r>
          </a:p>
          <a:p>
            <a:pPr algn="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Разида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Караметдиновна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Вавилина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2023год</a:t>
            </a:r>
          </a:p>
        </p:txBody>
      </p:sp>
      <p:pic>
        <p:nvPicPr>
          <p:cNvPr id="4" name="Picture 6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4857750"/>
            <a:ext cx="15716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34928-2577-4C08-9A4E-06D5DB8D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340"/>
            <a:ext cx="1003548" cy="10929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54B5650-97D3-4EBB-AF69-CAFF9F0E3E76}"/>
              </a:ext>
            </a:extLst>
          </p:cNvPr>
          <p:cNvSpPr/>
          <p:nvPr/>
        </p:nvSpPr>
        <p:spPr>
          <a:xfrm>
            <a:off x="2051720" y="352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Муниципальное автономное дошкольное образовательное учреждение « Радуга»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данные2\Documents and Settings\Вавилина\Рабочий стол\рисунки\картинки\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500702"/>
            <a:ext cx="1242753" cy="1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501008"/>
            <a:ext cx="3048022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5076EA-3662-42CC-BF83-03107330E4DC}"/>
              </a:ext>
            </a:extLst>
          </p:cNvPr>
          <p:cNvSpPr/>
          <p:nvPr/>
        </p:nvSpPr>
        <p:spPr>
          <a:xfrm>
            <a:off x="4572000" y="415993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встречах в семейном клубе  осуществляется полноценный индивидуальный подход к физическому и психическому развитию ребенка через взаимодействие родителей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BC315-6B87-4E12-8EB5-1B6472A17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94" y="548680"/>
            <a:ext cx="3064127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82CD19-1432-4B3F-B6D0-64FCA1AFF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45553"/>
            <a:ext cx="2828619" cy="2128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3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2919410" cy="218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3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28604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3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571480"/>
            <a:ext cx="1567637" cy="235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3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571480"/>
            <a:ext cx="1663967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37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0767" y="642918"/>
            <a:ext cx="39052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3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1214422"/>
            <a:ext cx="4679157" cy="311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41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1571612"/>
            <a:ext cx="49292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41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1928802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41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4876" y="2285992"/>
            <a:ext cx="4143372" cy="276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N375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57752" y="2571744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N377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0628" y="3000372"/>
            <a:ext cx="3619525" cy="2714644"/>
          </a:xfrm>
          <a:prstGeom prst="rect">
            <a:avLst/>
          </a:prstGeom>
        </p:spPr>
      </p:pic>
      <p:pic>
        <p:nvPicPr>
          <p:cNvPr id="15" name="Рисунок 14" descr="DSCN377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43504" y="3643314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500702"/>
            <a:ext cx="1242753" cy="1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733311-B9D8-47C3-9F2A-E1FF37362DE5}"/>
              </a:ext>
            </a:extLst>
          </p:cNvPr>
          <p:cNvSpPr/>
          <p:nvPr/>
        </p:nvSpPr>
        <p:spPr>
          <a:xfrm>
            <a:off x="357158" y="3643290"/>
            <a:ext cx="25677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из года в год совместных зимних построек, и дети с родителями чувствуют себя полноправными участниками общего дела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данные2\Documents and Settings\Вавилина\Рабочий стол\рисунки\картинки\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357826"/>
            <a:ext cx="1242753" cy="1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9D0FE-38C4-490E-9732-0976DA65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3" y="3818876"/>
            <a:ext cx="3123815" cy="1266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A8628C-EBFA-437F-A3BA-E86ED0C49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66"/>
            <a:ext cx="4366358" cy="298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D9874A-BD38-4C83-86D3-DE33D731F4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8839" r="10101" b="8050"/>
          <a:stretch/>
        </p:blipFill>
        <p:spPr>
          <a:xfrm rot="5400000">
            <a:off x="4515372" y="505488"/>
            <a:ext cx="2488307" cy="271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1B1CB0-98F7-4C2F-ACCE-3027C097DD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35906"/>
            <a:ext cx="438809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385C68-BA42-4957-9DA7-36040CADB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6" y="296564"/>
            <a:ext cx="3605903" cy="2012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26B4F-622D-47B0-9E0F-FC4568B69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2" y="2708920"/>
            <a:ext cx="3632215" cy="2442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C71F57-CF32-4AB7-9EEF-E3AEC4010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7234" y="3016285"/>
            <a:ext cx="2263038" cy="3088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7678EC-FE77-454C-B2FB-7B938430A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19" y="836712"/>
            <a:ext cx="3195508" cy="2163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2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0" y="2638736"/>
            <a:ext cx="7139136" cy="12241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>ИННОВАЦИОННАЯ </a:t>
            </a: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РАБОТА С ДЕТЬМИ</a:t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 С ОГРАНИЧЕННЫМИ ВОЗМОЖНОСТЯМИ ЗДОРОВЬЯ – СЕМЕЙНЫЙ  КЛУБ</a:t>
            </a:r>
            <a:br>
              <a:rPr lang="ru-RU" sz="31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« АИСТЁНОК»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085184"/>
            <a:ext cx="7854696" cy="1533508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«Радуга» </a:t>
            </a:r>
          </a:p>
          <a:p>
            <a:pPr algn="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Приобье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Октябрьский район</a:t>
            </a:r>
          </a:p>
          <a:p>
            <a:pPr algn="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Разида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Караметдиновна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Вавилина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2023год</a:t>
            </a:r>
          </a:p>
        </p:txBody>
      </p:sp>
      <p:pic>
        <p:nvPicPr>
          <p:cNvPr id="4" name="Picture 6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4857750"/>
            <a:ext cx="15716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34928-2577-4C08-9A4E-06D5DB8D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340"/>
            <a:ext cx="1003548" cy="10929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54B5650-97D3-4EBB-AF69-CAFF9F0E3E76}"/>
              </a:ext>
            </a:extLst>
          </p:cNvPr>
          <p:cNvSpPr/>
          <p:nvPr/>
        </p:nvSpPr>
        <p:spPr>
          <a:xfrm>
            <a:off x="2051720" y="352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Муниципальное автономное дошкольное образовательное учреждение « Радуга»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683568" y="3511829"/>
            <a:ext cx="7488832" cy="1345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Информацию можно найти на сайте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  <a:hlinkClick r:id="rId4"/>
              </a:rPr>
              <a:t>http://raduga-ds.86.i-schools.ru/?page=vavilina_razida_karametdinovna</a:t>
            </a:r>
            <a:r>
              <a:rPr lang="ru-RU" b="1" dirty="0" smtClean="0">
                <a:solidFill>
                  <a:srgbClr val="0000CC"/>
                </a:solidFill>
              </a:rPr>
              <a:t> 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688.jpg"/>
          <p:cNvPicPr>
            <a:picLocks noChangeAspect="1"/>
          </p:cNvPicPr>
          <p:nvPr/>
        </p:nvPicPr>
        <p:blipFill>
          <a:blip r:embed="rId2" cstate="print"/>
          <a:srcRect r="18367"/>
          <a:stretch>
            <a:fillRect/>
          </a:stretch>
        </p:blipFill>
        <p:spPr>
          <a:xfrm>
            <a:off x="1928794" y="3571876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1034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429000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10348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17679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5214950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3C3E5A-8643-46A9-816C-2D406D5FCA26}"/>
              </a:ext>
            </a:extLst>
          </p:cNvPr>
          <p:cNvSpPr/>
          <p:nvPr/>
        </p:nvSpPr>
        <p:spPr>
          <a:xfrm>
            <a:off x="4400237" y="221630"/>
            <a:ext cx="28575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педагогов и родителей предполагает равенство позиций партнеров, уважительное отношение друг к другу взаимодействующих сторон с учётом их индивидуальных возможностей и способностей.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данные2\Documents and Settings\Вавилина\Рабочий стол\рисунки\картинки\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143512"/>
            <a:ext cx="1571105" cy="135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S1032768.JPG"/>
          <p:cNvPicPr>
            <a:picLocks noChangeAspect="1"/>
          </p:cNvPicPr>
          <p:nvPr/>
        </p:nvPicPr>
        <p:blipFill>
          <a:blip r:embed="rId3" cstate="print"/>
          <a:srcRect b="14285"/>
          <a:stretch>
            <a:fillRect/>
          </a:stretch>
        </p:blipFill>
        <p:spPr bwMode="auto">
          <a:xfrm>
            <a:off x="785786" y="428604"/>
            <a:ext cx="3643338" cy="253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0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85727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B95145-D46A-4E82-A3A9-6BCD14610445}"/>
              </a:ext>
            </a:extLst>
          </p:cNvPr>
          <p:cNvSpPr/>
          <p:nvPr/>
        </p:nvSpPr>
        <p:spPr>
          <a:xfrm>
            <a:off x="4892624" y="3363322"/>
            <a:ext cx="2502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Семейный  клуб организован как форма психологической поддержки, психолого-педагогического сопровождения семей воспитанников с ОВЗ и детей-инвалидов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C24F8-1092-45F3-AA35-3919D0C9E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97" y="3049515"/>
            <a:ext cx="3038671" cy="251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714348" y="786296"/>
          <a:ext cx="8001056" cy="535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1033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67594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1035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088241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3EB45A-E599-4811-80ED-492CCA270B6A}"/>
              </a:ext>
            </a:extLst>
          </p:cNvPr>
          <p:cNvSpPr/>
          <p:nvPr/>
        </p:nvSpPr>
        <p:spPr>
          <a:xfrm>
            <a:off x="323528" y="764704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работа с воспитанниками невозможна без участия родителей, ведь именно они оказывают самое большое влияние на развитие ребенка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10335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1033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28604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2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142984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1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1214422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5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1928802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S10348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628" y="2643182"/>
            <a:ext cx="39052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P10407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2066" y="3214686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10409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83905" y="3312913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6DF0AC-82E1-4E0D-907D-F1A65191ECAF}"/>
              </a:ext>
            </a:extLst>
          </p:cNvPr>
          <p:cNvSpPr/>
          <p:nvPr/>
        </p:nvSpPr>
        <p:spPr>
          <a:xfrm>
            <a:off x="1025851" y="4000504"/>
            <a:ext cx="32345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с социумом необходимо для обогащения социально-эмоциональной сферы, расширения кругозора, адаптации в обществе детей с ОВЗ.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1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307" y="204055"/>
            <a:ext cx="447678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0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772" y="554381"/>
            <a:ext cx="476253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1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4051" y="892951"/>
            <a:ext cx="476253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407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9653" y="1250134"/>
            <a:ext cx="4833971" cy="362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040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5390" y="1687696"/>
            <a:ext cx="533403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0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2116" y="2050245"/>
            <a:ext cx="3650043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142356044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8019" y="3592409"/>
            <a:ext cx="428150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1033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1033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500042"/>
            <a:ext cx="4024373" cy="301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0353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500174"/>
            <a:ext cx="4262435" cy="319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3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3487" y="1669827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10344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228599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5A564-35FA-4004-9936-82C5868F15C1}"/>
              </a:ext>
            </a:extLst>
          </p:cNvPr>
          <p:cNvSpPr/>
          <p:nvPr/>
        </p:nvSpPr>
        <p:spPr>
          <a:xfrm>
            <a:off x="2320269" y="4752908"/>
            <a:ext cx="63832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 создается микроклимат, в основе которого лежит уважение к личности человека, забота о каждом, доверительные отношения между взрослыми и детьми, родителями и педагогом, а значит  обеспечивается взаимосвязь физической, психической и социальной составляющих здоровья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данные2\Documents and Settings\Вавилина\Рабочий стол\рисунки\картинки\0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5286375"/>
            <a:ext cx="132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зображение 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305397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428604"/>
            <a:ext cx="533403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007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642918"/>
            <a:ext cx="5238787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0407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1285860"/>
            <a:ext cx="4714908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408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1928802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102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6248" y="3071810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972</TotalTime>
  <Words>280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  ИННОВАЦИОННАЯ РАБОТА С ДЕТЬМИ  С ОГРАНИЧЕННЫМИ ВОЗМОЖНОСТЯМИ ЗДОРОВЬЯ – СЕМЕЙНЫЙ  КЛУБ « АИСТЁНОК»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ИННОВАЦИОННАЯ РАБОТА С ДЕТЬМИ  С ОГРАНИЧЕННЫМИ ВОЗМОЖНОСТЯМИ ЗДОРОВЬЯ – СЕМЕЙНЫЙ  КЛУБ « АИСТЁНОК»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fwhUser</cp:lastModifiedBy>
  <cp:revision>94</cp:revision>
  <dcterms:modified xsi:type="dcterms:W3CDTF">2023-11-23T09:35:56Z</dcterms:modified>
</cp:coreProperties>
</file>