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2" r:id="rId4"/>
    <p:sldId id="261" r:id="rId5"/>
    <p:sldId id="263" r:id="rId6"/>
    <p:sldId id="265" r:id="rId7"/>
    <p:sldId id="266" r:id="rId8"/>
    <p:sldId id="27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4C52"/>
    <a:srgbClr val="B1767C"/>
    <a:srgbClr val="CAE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Беседа-опрос</c:v>
                </c:pt>
                <c:pt idx="1">
                  <c:v>Практические задания </c:v>
                </c:pt>
                <c:pt idx="2">
                  <c:v>Беседа-вопрос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</c:v>
                </c:pt>
                <c:pt idx="1">
                  <c:v>0.1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5-472B-9A9A-21661F34AB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Беседа-опрос</c:v>
                </c:pt>
                <c:pt idx="1">
                  <c:v>Практические задания </c:v>
                </c:pt>
                <c:pt idx="2">
                  <c:v>Беседа-вопрос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0.65</c:v>
                </c:pt>
                <c:pt idx="1">
                  <c:v>0.5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15-472B-9A9A-21661F34AB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Беседа-опрос</c:v>
                </c:pt>
                <c:pt idx="1">
                  <c:v>Практические задания </c:v>
                </c:pt>
                <c:pt idx="2">
                  <c:v>Беседа-вопрос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15-472B-9A9A-21661F34A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6658432"/>
        <c:axId val="166659968"/>
      </c:barChart>
      <c:catAx>
        <c:axId val="16665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659968"/>
        <c:crosses val="autoZero"/>
        <c:auto val="1"/>
        <c:lblAlgn val="ctr"/>
        <c:lblOffset val="100"/>
        <c:noMultiLvlLbl val="0"/>
      </c:catAx>
      <c:valAx>
        <c:axId val="1666599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6584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Беседа-опрос</c:v>
                </c:pt>
                <c:pt idx="1">
                  <c:v>Практические задания </c:v>
                </c:pt>
                <c:pt idx="2">
                  <c:v>Беседа-вопрос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0.5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E4-4DFF-8434-0BB4293C48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Беседа-опрос</c:v>
                </c:pt>
                <c:pt idx="1">
                  <c:v>Практические задания </c:v>
                </c:pt>
                <c:pt idx="2">
                  <c:v>Беседа-вопрос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</c:v>
                </c:pt>
                <c:pt idx="1">
                  <c:v>0.45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E4-4DFF-8434-0BB4293C489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Беседа-опрос</c:v>
                </c:pt>
                <c:pt idx="1">
                  <c:v>Практические задания </c:v>
                </c:pt>
                <c:pt idx="2">
                  <c:v>Беседа-вопрос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E4-4DFF-8434-0BB4293C4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19552000"/>
        <c:axId val="219553792"/>
      </c:barChart>
      <c:catAx>
        <c:axId val="21955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553792"/>
        <c:crosses val="autoZero"/>
        <c:auto val="1"/>
        <c:lblAlgn val="ctr"/>
        <c:lblOffset val="100"/>
        <c:noMultiLvlLbl val="0"/>
      </c:catAx>
      <c:valAx>
        <c:axId val="2195537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5520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Беседа-опрос</c:v>
                </c:pt>
                <c:pt idx="1">
                  <c:v>Практические задания </c:v>
                </c:pt>
                <c:pt idx="2">
                  <c:v>Беседа-вопрос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</c:v>
                </c:pt>
                <c:pt idx="1">
                  <c:v>0.1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3D-46E7-AE6F-F3E7C0488A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Беседа-опрос</c:v>
                </c:pt>
                <c:pt idx="1">
                  <c:v>Практические задания </c:v>
                </c:pt>
                <c:pt idx="2">
                  <c:v>Беседа-вопрос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0.65</c:v>
                </c:pt>
                <c:pt idx="1">
                  <c:v>0.5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3D-46E7-AE6F-F3E7C0488A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Беседа-опрос</c:v>
                </c:pt>
                <c:pt idx="1">
                  <c:v>Практические задания </c:v>
                </c:pt>
                <c:pt idx="2">
                  <c:v>Беседа-вопрос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3D-46E7-AE6F-F3E7C0488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19588864"/>
        <c:axId val="219611136"/>
      </c:barChart>
      <c:catAx>
        <c:axId val="219588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611136"/>
        <c:crosses val="autoZero"/>
        <c:auto val="1"/>
        <c:lblAlgn val="ctr"/>
        <c:lblOffset val="100"/>
        <c:noMultiLvlLbl val="0"/>
      </c:catAx>
      <c:valAx>
        <c:axId val="2196111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5888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66B43-86CF-4FA6-890F-94259918BB22}" type="doc">
      <dgm:prSet loTypeId="urn:microsoft.com/office/officeart/2005/8/layout/vList6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6F22A3-009A-45F8-9235-1DD86F29DC0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>
              <a:latin typeface="+mn-lt"/>
              <a:cs typeface="Times New Roman" panose="02020603050405020304" pitchFamily="18" charset="0"/>
            </a:rPr>
            <a:t>Подготовительный этап</a:t>
          </a:r>
        </a:p>
      </dgm:t>
    </dgm:pt>
    <dgm:pt modelId="{E77CACF9-F524-4A4A-8290-E2DA0B96923F}" type="parTrans" cxnId="{9DC9F7D1-E41E-453F-8BD4-478A0AFDDBAA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6C9764-F1F2-4062-9B47-C66BC4D8B085}" type="sibTrans" cxnId="{9DC9F7D1-E41E-453F-8BD4-478A0AFDDBAA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8FA99C-7B70-4D6B-8F2C-1063CD828A5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dirty="0">
              <a:latin typeface="+mn-lt"/>
              <a:cs typeface="Times New Roman" panose="02020603050405020304" pitchFamily="18" charset="0"/>
            </a:rPr>
            <a:t>Изучение научно-теоретической литературы;</a:t>
          </a:r>
        </a:p>
      </dgm:t>
    </dgm:pt>
    <dgm:pt modelId="{809AE076-B452-4253-AF10-EA638B97F4E1}" type="parTrans" cxnId="{FC73F848-8D9A-4A96-9645-B9EFEBA6A5C9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FE120-24E3-4997-A571-229E622938DD}" type="sibTrans" cxnId="{FC73F848-8D9A-4A96-9645-B9EFEBA6A5C9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58A66E-D29F-42F9-B83E-C17103AA1FE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dirty="0">
              <a:latin typeface="+mn-lt"/>
              <a:cs typeface="Times New Roman" panose="02020603050405020304" pitchFamily="18" charset="0"/>
            </a:rPr>
            <a:t>Разработка технологий по экономическому развитию старших дошкольников</a:t>
          </a:r>
        </a:p>
      </dgm:t>
    </dgm:pt>
    <dgm:pt modelId="{CB23112E-932B-44D3-A0EF-DC734A5ACF7E}" type="parTrans" cxnId="{69D4791C-A313-47D5-A93A-1B3A87456B7D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45A90-1496-4FF6-BAA2-2A71B1094BDD}" type="sibTrans" cxnId="{69D4791C-A313-47D5-A93A-1B3A87456B7D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B9D1F4-F96A-4FC9-A68D-68820B1114A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>
              <a:latin typeface="+mn-lt"/>
              <a:cs typeface="Times New Roman" panose="02020603050405020304" pitchFamily="18" charset="0"/>
            </a:rPr>
            <a:t>Практический этап</a:t>
          </a:r>
        </a:p>
      </dgm:t>
    </dgm:pt>
    <dgm:pt modelId="{3D80D742-4AF4-42E7-8F0D-E4849DC55E62}" type="parTrans" cxnId="{F07E7C14-D594-44B8-A296-1CA24465E888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A5AEA-569F-49A5-9FF3-07DD65CE5807}" type="sibTrans" cxnId="{F07E7C14-D594-44B8-A296-1CA24465E888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9B45B-5A86-4A5F-A4BA-8BCFBF18D10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dirty="0">
              <a:latin typeface="+mn-lt"/>
              <a:cs typeface="Times New Roman" panose="02020603050405020304" pitchFamily="18" charset="0"/>
            </a:rPr>
            <a:t>Обогащение предметно-развивающей среды;</a:t>
          </a:r>
        </a:p>
      </dgm:t>
    </dgm:pt>
    <dgm:pt modelId="{D661D3B0-AD05-486A-A19D-FD8A1DEE79D0}" type="parTrans" cxnId="{C1B5A407-BAD9-43DC-98CA-D1FCEA37917F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F8B24-006E-4430-89E5-6C8C45C7753A}" type="sibTrans" cxnId="{C1B5A407-BAD9-43DC-98CA-D1FCEA37917F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803C-4372-43D1-B952-A66934DA501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dirty="0">
              <a:latin typeface="+mn-lt"/>
              <a:cs typeface="Times New Roman" panose="02020603050405020304" pitchFamily="18" charset="0"/>
            </a:rPr>
            <a:t>Реализация форм и методов работы с детьми и их родителями</a:t>
          </a:r>
        </a:p>
      </dgm:t>
    </dgm:pt>
    <dgm:pt modelId="{65160D82-D7DA-4779-9E70-19FD8AB4973D}" type="parTrans" cxnId="{F118BA97-E4B1-41DF-B013-8783B8DEF061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BFC5D-897D-43EC-A043-52D50341435B}" type="sibTrans" cxnId="{F118BA97-E4B1-41DF-B013-8783B8DEF061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F7BB9D-EAE8-4C87-8394-F370A39BD97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>
              <a:latin typeface="+mn-lt"/>
              <a:cs typeface="Times New Roman" panose="02020603050405020304" pitchFamily="18" charset="0"/>
            </a:rPr>
            <a:t>Заключительный этап</a:t>
          </a:r>
        </a:p>
      </dgm:t>
    </dgm:pt>
    <dgm:pt modelId="{FB377770-3B34-492A-B1F0-5561CA1C20FB}" type="parTrans" cxnId="{3200EAF8-A47C-4976-80F2-7478A3EBA5DB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90325-EA1D-40D7-A31F-A72886D9ADD0}" type="sibTrans" cxnId="{3200EAF8-A47C-4976-80F2-7478A3EBA5DB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5F1AA8-DC48-41AA-B2BC-2A03BD6D226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dirty="0">
              <a:latin typeface="+mn-lt"/>
              <a:cs typeface="Times New Roman" panose="02020603050405020304" pitchFamily="18" charset="0"/>
            </a:rPr>
            <a:t>Проведение повторной педагогической диагностики;</a:t>
          </a:r>
        </a:p>
      </dgm:t>
    </dgm:pt>
    <dgm:pt modelId="{F71CA252-D6DB-4C23-9411-1A13A49AE470}" type="parTrans" cxnId="{6B65786B-300A-4250-8AC9-A86B87277D50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A39E0D-ED53-4CF8-B7AE-3E515839715F}" type="sibTrans" cxnId="{6B65786B-300A-4250-8AC9-A86B87277D50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8F567E-FCCE-47E0-AD47-372B4E260B2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dirty="0">
              <a:latin typeface="+mn-lt"/>
              <a:cs typeface="Times New Roman" panose="02020603050405020304" pitchFamily="18" charset="0"/>
            </a:rPr>
            <a:t>Сравнительный анализ полученных результатов диагностики;</a:t>
          </a:r>
        </a:p>
      </dgm:t>
    </dgm:pt>
    <dgm:pt modelId="{D7CB361F-ED73-4316-B935-A94683467391}" type="parTrans" cxnId="{A09CC99F-8897-480E-AD9A-7D11EB77D383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2E64A-AD7F-4D20-B100-A0D8FE28B840}" type="sibTrans" cxnId="{A09CC99F-8897-480E-AD9A-7D11EB77D383}">
      <dgm:prSet/>
      <dgm:spPr/>
      <dgm:t>
        <a:bodyPr/>
        <a:lstStyle/>
        <a:p>
          <a:pPr>
            <a:lnSpc>
              <a:spcPct val="100000"/>
            </a:lnSpc>
          </a:pPr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DEE9A-7926-4B20-83CD-F8CF659EDEB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dirty="0">
              <a:latin typeface="+mn-lt"/>
              <a:cs typeface="Times New Roman" panose="02020603050405020304" pitchFamily="18" charset="0"/>
            </a:rPr>
            <a:t>Проведение педагогической диагностики; </a:t>
          </a:r>
        </a:p>
      </dgm:t>
    </dgm:pt>
    <dgm:pt modelId="{1A17F14E-3C0D-47B2-8633-363EA537D9AE}" type="parTrans" cxnId="{9840FC6A-727D-4BBC-9055-3FB721303E6B}">
      <dgm:prSet/>
      <dgm:spPr/>
      <dgm:t>
        <a:bodyPr/>
        <a:lstStyle/>
        <a:p>
          <a:endParaRPr lang="ru-RU"/>
        </a:p>
      </dgm:t>
    </dgm:pt>
    <dgm:pt modelId="{AFB8DC94-BF20-492A-A6F7-639F7D07DBAC}" type="sibTrans" cxnId="{9840FC6A-727D-4BBC-9055-3FB721303E6B}">
      <dgm:prSet/>
      <dgm:spPr/>
      <dgm:t>
        <a:bodyPr/>
        <a:lstStyle/>
        <a:p>
          <a:endParaRPr lang="ru-RU"/>
        </a:p>
      </dgm:t>
    </dgm:pt>
    <dgm:pt modelId="{610275F8-B7D6-4ECB-BD6D-DAB9BFA2C1D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dirty="0">
              <a:latin typeface="+mn-lt"/>
              <a:cs typeface="Times New Roman" panose="02020603050405020304" pitchFamily="18" charset="0"/>
            </a:rPr>
            <a:t>Создание картотеки дидактических игр по экономическому развитию;</a:t>
          </a:r>
        </a:p>
      </dgm:t>
    </dgm:pt>
    <dgm:pt modelId="{74BF9D76-79D5-4AB0-B3B7-D77732EB74B8}" type="parTrans" cxnId="{810265FB-0A89-42CD-86DC-82F0DFEFE972}">
      <dgm:prSet/>
      <dgm:spPr/>
      <dgm:t>
        <a:bodyPr/>
        <a:lstStyle/>
        <a:p>
          <a:endParaRPr lang="ru-RU"/>
        </a:p>
      </dgm:t>
    </dgm:pt>
    <dgm:pt modelId="{0C0C6932-5D9B-4656-89DA-5001CF92ECA7}" type="sibTrans" cxnId="{810265FB-0A89-42CD-86DC-82F0DFEFE972}">
      <dgm:prSet/>
      <dgm:spPr/>
      <dgm:t>
        <a:bodyPr/>
        <a:lstStyle/>
        <a:p>
          <a:endParaRPr lang="ru-RU"/>
        </a:p>
      </dgm:t>
    </dgm:pt>
    <dgm:pt modelId="{83394787-09B4-499B-A4B2-EFCE955C421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dirty="0">
              <a:latin typeface="+mn-lt"/>
              <a:cs typeface="Times New Roman" panose="02020603050405020304" pitchFamily="18" charset="0"/>
            </a:rPr>
            <a:t>Оценка эффективности проделанной работы</a:t>
          </a:r>
        </a:p>
      </dgm:t>
    </dgm:pt>
    <dgm:pt modelId="{04BF205A-E70D-4EC3-9E4F-4520BADCDF3A}" type="parTrans" cxnId="{8AEE360D-6DB1-4ED1-A420-4618252BFB6C}">
      <dgm:prSet/>
      <dgm:spPr/>
      <dgm:t>
        <a:bodyPr/>
        <a:lstStyle/>
        <a:p>
          <a:endParaRPr lang="ru-RU"/>
        </a:p>
      </dgm:t>
    </dgm:pt>
    <dgm:pt modelId="{90B0ACD5-3831-4D12-B682-C8EB71D03875}" type="sibTrans" cxnId="{8AEE360D-6DB1-4ED1-A420-4618252BFB6C}">
      <dgm:prSet/>
      <dgm:spPr/>
      <dgm:t>
        <a:bodyPr/>
        <a:lstStyle/>
        <a:p>
          <a:endParaRPr lang="ru-RU"/>
        </a:p>
      </dgm:t>
    </dgm:pt>
    <dgm:pt modelId="{2F19EAE4-9109-4729-99DF-3C7642D83021}" type="pres">
      <dgm:prSet presAssocID="{62766B43-86CF-4FA6-890F-94259918BB22}" presName="Name0" presStyleCnt="0">
        <dgm:presLayoutVars>
          <dgm:dir/>
          <dgm:animLvl val="lvl"/>
          <dgm:resizeHandles/>
        </dgm:presLayoutVars>
      </dgm:prSet>
      <dgm:spPr/>
    </dgm:pt>
    <dgm:pt modelId="{1D827745-F5CA-4F2F-863C-AD1375DC8D24}" type="pres">
      <dgm:prSet presAssocID="{BA6F22A3-009A-45F8-9235-1DD86F29DC08}" presName="linNode" presStyleCnt="0"/>
      <dgm:spPr/>
    </dgm:pt>
    <dgm:pt modelId="{47B2C669-E7F5-41B1-85A6-EF53D14186DE}" type="pres">
      <dgm:prSet presAssocID="{BA6F22A3-009A-45F8-9235-1DD86F29DC08}" presName="parentShp" presStyleLbl="node1" presStyleIdx="0" presStyleCnt="3" custScaleX="77741" custLinFactNeighborX="-7307">
        <dgm:presLayoutVars>
          <dgm:bulletEnabled val="1"/>
        </dgm:presLayoutVars>
      </dgm:prSet>
      <dgm:spPr/>
    </dgm:pt>
    <dgm:pt modelId="{62C1EDB2-7C08-4E99-A278-993FDFC180CA}" type="pres">
      <dgm:prSet presAssocID="{BA6F22A3-009A-45F8-9235-1DD86F29DC08}" presName="childShp" presStyleLbl="bgAccFollowNode1" presStyleIdx="0" presStyleCnt="3" custScaleX="114352">
        <dgm:presLayoutVars>
          <dgm:bulletEnabled val="1"/>
        </dgm:presLayoutVars>
      </dgm:prSet>
      <dgm:spPr/>
    </dgm:pt>
    <dgm:pt modelId="{57810FE7-FBC6-430D-BF4F-572D542D2048}" type="pres">
      <dgm:prSet presAssocID="{7F6C9764-F1F2-4062-9B47-C66BC4D8B085}" presName="spacing" presStyleCnt="0"/>
      <dgm:spPr/>
    </dgm:pt>
    <dgm:pt modelId="{3B73FBD4-F834-46F4-AB01-EC14791010F2}" type="pres">
      <dgm:prSet presAssocID="{1AB9D1F4-F96A-4FC9-A68D-68820B1114AD}" presName="linNode" presStyleCnt="0"/>
      <dgm:spPr/>
    </dgm:pt>
    <dgm:pt modelId="{9865A01D-EAE4-48E0-909F-C11E36E5F3D0}" type="pres">
      <dgm:prSet presAssocID="{1AB9D1F4-F96A-4FC9-A68D-68820B1114AD}" presName="parentShp" presStyleLbl="node1" presStyleIdx="1" presStyleCnt="3" custScaleX="80039" custLinFactNeighborX="-7795" custLinFactNeighborY="804">
        <dgm:presLayoutVars>
          <dgm:bulletEnabled val="1"/>
        </dgm:presLayoutVars>
      </dgm:prSet>
      <dgm:spPr/>
    </dgm:pt>
    <dgm:pt modelId="{3D9E2F52-871D-4EC1-82A6-C3C45F8FCBBD}" type="pres">
      <dgm:prSet presAssocID="{1AB9D1F4-F96A-4FC9-A68D-68820B1114AD}" presName="childShp" presStyleLbl="bgAccFollowNode1" presStyleIdx="1" presStyleCnt="3" custScaleX="114352">
        <dgm:presLayoutVars>
          <dgm:bulletEnabled val="1"/>
        </dgm:presLayoutVars>
      </dgm:prSet>
      <dgm:spPr/>
    </dgm:pt>
    <dgm:pt modelId="{E1EABA9A-0B88-4871-B88E-E8B7F99279FE}" type="pres">
      <dgm:prSet presAssocID="{FA7A5AEA-569F-49A5-9FF3-07DD65CE5807}" presName="spacing" presStyleCnt="0"/>
      <dgm:spPr/>
    </dgm:pt>
    <dgm:pt modelId="{57E513E1-C8A3-46D1-95EC-0C70102DDF62}" type="pres">
      <dgm:prSet presAssocID="{D7F7BB9D-EAE8-4C87-8394-F370A39BD97E}" presName="linNode" presStyleCnt="0"/>
      <dgm:spPr/>
    </dgm:pt>
    <dgm:pt modelId="{0F573E3A-5353-45D6-A1D4-FDC8BC4D417D}" type="pres">
      <dgm:prSet presAssocID="{D7F7BB9D-EAE8-4C87-8394-F370A39BD97E}" presName="parentShp" presStyleLbl="node1" presStyleIdx="2" presStyleCnt="3" custScaleX="79935" custLinFactNeighborX="-7795" custLinFactNeighborY="-804">
        <dgm:presLayoutVars>
          <dgm:bulletEnabled val="1"/>
        </dgm:presLayoutVars>
      </dgm:prSet>
      <dgm:spPr/>
    </dgm:pt>
    <dgm:pt modelId="{E79941D0-6655-455B-8608-4EF625FF0835}" type="pres">
      <dgm:prSet presAssocID="{D7F7BB9D-EAE8-4C87-8394-F370A39BD97E}" presName="childShp" presStyleLbl="bgAccFollowNode1" presStyleIdx="2" presStyleCnt="3" custScaleX="112180">
        <dgm:presLayoutVars>
          <dgm:bulletEnabled val="1"/>
        </dgm:presLayoutVars>
      </dgm:prSet>
      <dgm:spPr/>
    </dgm:pt>
  </dgm:ptLst>
  <dgm:cxnLst>
    <dgm:cxn modelId="{C1B5A407-BAD9-43DC-98CA-D1FCEA37917F}" srcId="{1AB9D1F4-F96A-4FC9-A68D-68820B1114AD}" destId="{2879B45B-5A86-4A5F-A4BA-8BCFBF18D100}" srcOrd="0" destOrd="0" parTransId="{D661D3B0-AD05-486A-A19D-FD8A1DEE79D0}" sibTransId="{53EF8B24-006E-4430-89E5-6C8C45C7753A}"/>
    <dgm:cxn modelId="{C439830B-8620-4D32-8D61-CAB757BCD4A7}" type="presOf" srcId="{A98FA99C-7B70-4D6B-8F2C-1063CD828A58}" destId="{62C1EDB2-7C08-4E99-A278-993FDFC180CA}" srcOrd="0" destOrd="0" presId="urn:microsoft.com/office/officeart/2005/8/layout/vList6"/>
    <dgm:cxn modelId="{8AEE360D-6DB1-4ED1-A420-4618252BFB6C}" srcId="{D7F7BB9D-EAE8-4C87-8394-F370A39BD97E}" destId="{83394787-09B4-499B-A4B2-EFCE955C4216}" srcOrd="2" destOrd="0" parTransId="{04BF205A-E70D-4EC3-9E4F-4520BADCDF3A}" sibTransId="{90B0ACD5-3831-4D12-B682-C8EB71D03875}"/>
    <dgm:cxn modelId="{F07E7C14-D594-44B8-A296-1CA24465E888}" srcId="{62766B43-86CF-4FA6-890F-94259918BB22}" destId="{1AB9D1F4-F96A-4FC9-A68D-68820B1114AD}" srcOrd="1" destOrd="0" parTransId="{3D80D742-4AF4-42E7-8F0D-E4849DC55E62}" sibTransId="{FA7A5AEA-569F-49A5-9FF3-07DD65CE5807}"/>
    <dgm:cxn modelId="{CCE14C15-3608-454A-A058-EA4382F90410}" type="presOf" srcId="{4E5F1AA8-DC48-41AA-B2BC-2A03BD6D2267}" destId="{E79941D0-6655-455B-8608-4EF625FF0835}" srcOrd="0" destOrd="0" presId="urn:microsoft.com/office/officeart/2005/8/layout/vList6"/>
    <dgm:cxn modelId="{119F6017-D601-452D-8A35-0375A873F700}" type="presOf" srcId="{2879B45B-5A86-4A5F-A4BA-8BCFBF18D100}" destId="{3D9E2F52-871D-4EC1-82A6-C3C45F8FCBBD}" srcOrd="0" destOrd="0" presId="urn:microsoft.com/office/officeart/2005/8/layout/vList6"/>
    <dgm:cxn modelId="{69D4791C-A313-47D5-A93A-1B3A87456B7D}" srcId="{BA6F22A3-009A-45F8-9235-1DD86F29DC08}" destId="{4558A66E-D29F-42F9-B83E-C17103AA1FEC}" srcOrd="2" destOrd="0" parTransId="{CB23112E-932B-44D3-A0EF-DC734A5ACF7E}" sibTransId="{61545A90-1496-4FF6-BAA2-2A71B1094BDD}"/>
    <dgm:cxn modelId="{FC73F848-8D9A-4A96-9645-B9EFEBA6A5C9}" srcId="{BA6F22A3-009A-45F8-9235-1DD86F29DC08}" destId="{A98FA99C-7B70-4D6B-8F2C-1063CD828A58}" srcOrd="0" destOrd="0" parTransId="{809AE076-B452-4253-AF10-EA638B97F4E1}" sibTransId="{946FE120-24E3-4997-A571-229E622938DD}"/>
    <dgm:cxn modelId="{9840FC6A-727D-4BBC-9055-3FB721303E6B}" srcId="{BA6F22A3-009A-45F8-9235-1DD86F29DC08}" destId="{D87DEE9A-7926-4B20-83CD-F8CF659EDEB9}" srcOrd="1" destOrd="0" parTransId="{1A17F14E-3C0D-47B2-8633-363EA537D9AE}" sibTransId="{AFB8DC94-BF20-492A-A6F7-639F7D07DBAC}"/>
    <dgm:cxn modelId="{6B65786B-300A-4250-8AC9-A86B87277D50}" srcId="{D7F7BB9D-EAE8-4C87-8394-F370A39BD97E}" destId="{4E5F1AA8-DC48-41AA-B2BC-2A03BD6D2267}" srcOrd="0" destOrd="0" parTransId="{F71CA252-D6DB-4C23-9411-1A13A49AE470}" sibTransId="{12A39E0D-ED53-4CF8-B7AE-3E515839715F}"/>
    <dgm:cxn modelId="{F758E14E-CA4C-4B34-848D-9494A4D938BC}" type="presOf" srcId="{C9CE803C-4372-43D1-B952-A66934DA5011}" destId="{3D9E2F52-871D-4EC1-82A6-C3C45F8FCBBD}" srcOrd="0" destOrd="2" presId="urn:microsoft.com/office/officeart/2005/8/layout/vList6"/>
    <dgm:cxn modelId="{E816E052-D066-4052-A6CD-8DEB36751513}" type="presOf" srcId="{D87DEE9A-7926-4B20-83CD-F8CF659EDEB9}" destId="{62C1EDB2-7C08-4E99-A278-993FDFC180CA}" srcOrd="0" destOrd="1" presId="urn:microsoft.com/office/officeart/2005/8/layout/vList6"/>
    <dgm:cxn modelId="{C0547697-D10B-467B-8716-8EBAF5E327B0}" type="presOf" srcId="{62766B43-86CF-4FA6-890F-94259918BB22}" destId="{2F19EAE4-9109-4729-99DF-3C7642D83021}" srcOrd="0" destOrd="0" presId="urn:microsoft.com/office/officeart/2005/8/layout/vList6"/>
    <dgm:cxn modelId="{F118BA97-E4B1-41DF-B013-8783B8DEF061}" srcId="{1AB9D1F4-F96A-4FC9-A68D-68820B1114AD}" destId="{C9CE803C-4372-43D1-B952-A66934DA5011}" srcOrd="2" destOrd="0" parTransId="{65160D82-D7DA-4779-9E70-19FD8AB4973D}" sibTransId="{AC1BFC5D-897D-43EC-A043-52D50341435B}"/>
    <dgm:cxn modelId="{A09CC99F-8897-480E-AD9A-7D11EB77D383}" srcId="{D7F7BB9D-EAE8-4C87-8394-F370A39BD97E}" destId="{D58F567E-FCCE-47E0-AD47-372B4E260B22}" srcOrd="1" destOrd="0" parTransId="{D7CB361F-ED73-4316-B935-A94683467391}" sibTransId="{F6E2E64A-AD7F-4D20-B100-A0D8FE28B840}"/>
    <dgm:cxn modelId="{E246E29F-E7FD-44B5-AA09-F7F0BD7EF2AD}" type="presOf" srcId="{1AB9D1F4-F96A-4FC9-A68D-68820B1114AD}" destId="{9865A01D-EAE4-48E0-909F-C11E36E5F3D0}" srcOrd="0" destOrd="0" presId="urn:microsoft.com/office/officeart/2005/8/layout/vList6"/>
    <dgm:cxn modelId="{DBC7C1AD-80E1-4C55-B65B-7AF416AACA37}" type="presOf" srcId="{610275F8-B7D6-4ECB-BD6D-DAB9BFA2C1D9}" destId="{3D9E2F52-871D-4EC1-82A6-C3C45F8FCBBD}" srcOrd="0" destOrd="1" presId="urn:microsoft.com/office/officeart/2005/8/layout/vList6"/>
    <dgm:cxn modelId="{3B4DD5C7-91F5-46A4-AC95-D409D6659E70}" type="presOf" srcId="{D58F567E-FCCE-47E0-AD47-372B4E260B22}" destId="{E79941D0-6655-455B-8608-4EF625FF0835}" srcOrd="0" destOrd="1" presId="urn:microsoft.com/office/officeart/2005/8/layout/vList6"/>
    <dgm:cxn modelId="{031183CD-80AA-441E-B7E6-A8CDC40E9017}" type="presOf" srcId="{4558A66E-D29F-42F9-B83E-C17103AA1FEC}" destId="{62C1EDB2-7C08-4E99-A278-993FDFC180CA}" srcOrd="0" destOrd="2" presId="urn:microsoft.com/office/officeart/2005/8/layout/vList6"/>
    <dgm:cxn modelId="{9DC9F7D1-E41E-453F-8BD4-478A0AFDDBAA}" srcId="{62766B43-86CF-4FA6-890F-94259918BB22}" destId="{BA6F22A3-009A-45F8-9235-1DD86F29DC08}" srcOrd="0" destOrd="0" parTransId="{E77CACF9-F524-4A4A-8290-E2DA0B96923F}" sibTransId="{7F6C9764-F1F2-4062-9B47-C66BC4D8B085}"/>
    <dgm:cxn modelId="{BE6256D3-3AE7-47DA-97DF-59B15A632106}" type="presOf" srcId="{BA6F22A3-009A-45F8-9235-1DD86F29DC08}" destId="{47B2C669-E7F5-41B1-85A6-EF53D14186DE}" srcOrd="0" destOrd="0" presId="urn:microsoft.com/office/officeart/2005/8/layout/vList6"/>
    <dgm:cxn modelId="{920539D5-8C0A-4C92-807F-2E5B0EA5E264}" type="presOf" srcId="{D7F7BB9D-EAE8-4C87-8394-F370A39BD97E}" destId="{0F573E3A-5353-45D6-A1D4-FDC8BC4D417D}" srcOrd="0" destOrd="0" presId="urn:microsoft.com/office/officeart/2005/8/layout/vList6"/>
    <dgm:cxn modelId="{70CE79E6-629C-4370-BF48-29015EDA808A}" type="presOf" srcId="{83394787-09B4-499B-A4B2-EFCE955C4216}" destId="{E79941D0-6655-455B-8608-4EF625FF0835}" srcOrd="0" destOrd="2" presId="urn:microsoft.com/office/officeart/2005/8/layout/vList6"/>
    <dgm:cxn modelId="{3200EAF8-A47C-4976-80F2-7478A3EBA5DB}" srcId="{62766B43-86CF-4FA6-890F-94259918BB22}" destId="{D7F7BB9D-EAE8-4C87-8394-F370A39BD97E}" srcOrd="2" destOrd="0" parTransId="{FB377770-3B34-492A-B1F0-5561CA1C20FB}" sibTransId="{C3490325-EA1D-40D7-A31F-A72886D9ADD0}"/>
    <dgm:cxn modelId="{810265FB-0A89-42CD-86DC-82F0DFEFE972}" srcId="{1AB9D1F4-F96A-4FC9-A68D-68820B1114AD}" destId="{610275F8-B7D6-4ECB-BD6D-DAB9BFA2C1D9}" srcOrd="1" destOrd="0" parTransId="{74BF9D76-79D5-4AB0-B3B7-D77732EB74B8}" sibTransId="{0C0C6932-5D9B-4656-89DA-5001CF92ECA7}"/>
    <dgm:cxn modelId="{51B8F5EB-28A0-4511-8BE9-DA369D34B39E}" type="presParOf" srcId="{2F19EAE4-9109-4729-99DF-3C7642D83021}" destId="{1D827745-F5CA-4F2F-863C-AD1375DC8D24}" srcOrd="0" destOrd="0" presId="urn:microsoft.com/office/officeart/2005/8/layout/vList6"/>
    <dgm:cxn modelId="{2E397A00-FC2F-499D-8039-8D83323FB6F0}" type="presParOf" srcId="{1D827745-F5CA-4F2F-863C-AD1375DC8D24}" destId="{47B2C669-E7F5-41B1-85A6-EF53D14186DE}" srcOrd="0" destOrd="0" presId="urn:microsoft.com/office/officeart/2005/8/layout/vList6"/>
    <dgm:cxn modelId="{57D0BF91-E162-4527-8403-A7307672D360}" type="presParOf" srcId="{1D827745-F5CA-4F2F-863C-AD1375DC8D24}" destId="{62C1EDB2-7C08-4E99-A278-993FDFC180CA}" srcOrd="1" destOrd="0" presId="urn:microsoft.com/office/officeart/2005/8/layout/vList6"/>
    <dgm:cxn modelId="{1EE819E0-CE15-4772-9990-99D02846C065}" type="presParOf" srcId="{2F19EAE4-9109-4729-99DF-3C7642D83021}" destId="{57810FE7-FBC6-430D-BF4F-572D542D2048}" srcOrd="1" destOrd="0" presId="urn:microsoft.com/office/officeart/2005/8/layout/vList6"/>
    <dgm:cxn modelId="{1F5F435C-8D36-478B-BE45-246B0C4FF8E8}" type="presParOf" srcId="{2F19EAE4-9109-4729-99DF-3C7642D83021}" destId="{3B73FBD4-F834-46F4-AB01-EC14791010F2}" srcOrd="2" destOrd="0" presId="urn:microsoft.com/office/officeart/2005/8/layout/vList6"/>
    <dgm:cxn modelId="{F592C49F-4ADF-496D-A8FB-B72D0DA91B03}" type="presParOf" srcId="{3B73FBD4-F834-46F4-AB01-EC14791010F2}" destId="{9865A01D-EAE4-48E0-909F-C11E36E5F3D0}" srcOrd="0" destOrd="0" presId="urn:microsoft.com/office/officeart/2005/8/layout/vList6"/>
    <dgm:cxn modelId="{43BFD67B-3BE9-4949-BFC2-10ED8F51E741}" type="presParOf" srcId="{3B73FBD4-F834-46F4-AB01-EC14791010F2}" destId="{3D9E2F52-871D-4EC1-82A6-C3C45F8FCBBD}" srcOrd="1" destOrd="0" presId="urn:microsoft.com/office/officeart/2005/8/layout/vList6"/>
    <dgm:cxn modelId="{3771D9B5-A1D2-48BA-B56B-DFC49AA271AA}" type="presParOf" srcId="{2F19EAE4-9109-4729-99DF-3C7642D83021}" destId="{E1EABA9A-0B88-4871-B88E-E8B7F99279FE}" srcOrd="3" destOrd="0" presId="urn:microsoft.com/office/officeart/2005/8/layout/vList6"/>
    <dgm:cxn modelId="{173D8AC2-FF79-451C-9F6E-04891A5556DD}" type="presParOf" srcId="{2F19EAE4-9109-4729-99DF-3C7642D83021}" destId="{57E513E1-C8A3-46D1-95EC-0C70102DDF62}" srcOrd="4" destOrd="0" presId="urn:microsoft.com/office/officeart/2005/8/layout/vList6"/>
    <dgm:cxn modelId="{3AAB47AB-E437-48D5-B611-65E2A40A2168}" type="presParOf" srcId="{57E513E1-C8A3-46D1-95EC-0C70102DDF62}" destId="{0F573E3A-5353-45D6-A1D4-FDC8BC4D417D}" srcOrd="0" destOrd="0" presId="urn:microsoft.com/office/officeart/2005/8/layout/vList6"/>
    <dgm:cxn modelId="{338540F0-EE3C-41C7-A46C-51DB22B35E21}" type="presParOf" srcId="{57E513E1-C8A3-46D1-95EC-0C70102DDF62}" destId="{E79941D0-6655-455B-8608-4EF625FF083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1EDB2-7C08-4E99-A278-993FDFC180CA}">
      <dsp:nvSpPr>
        <dsp:cNvPr id="0" name=""/>
        <dsp:cNvSpPr/>
      </dsp:nvSpPr>
      <dsp:spPr>
        <a:xfrm>
          <a:off x="2792475" y="0"/>
          <a:ext cx="6132495" cy="16249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kern="1200" dirty="0">
              <a:latin typeface="+mn-lt"/>
              <a:cs typeface="Times New Roman" panose="02020603050405020304" pitchFamily="18" charset="0"/>
            </a:rPr>
            <a:t>Изучение научно-теоретической литературы;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kern="1200" dirty="0">
              <a:latin typeface="+mn-lt"/>
              <a:cs typeface="Times New Roman" panose="02020603050405020304" pitchFamily="18" charset="0"/>
            </a:rPr>
            <a:t>Проведение педагогической диагностики; 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kern="1200" dirty="0">
              <a:latin typeface="+mn-lt"/>
              <a:cs typeface="Times New Roman" panose="02020603050405020304" pitchFamily="18" charset="0"/>
            </a:rPr>
            <a:t>Разработка технологий по экономическому развитию старших дошкольников</a:t>
          </a:r>
        </a:p>
      </dsp:txBody>
      <dsp:txXfrm>
        <a:off x="2792475" y="203115"/>
        <a:ext cx="5523150" cy="1218689"/>
      </dsp:txXfrm>
    </dsp:sp>
    <dsp:sp modelId="{47B2C669-E7F5-41B1-85A6-EF53D14186DE}">
      <dsp:nvSpPr>
        <dsp:cNvPr id="0" name=""/>
        <dsp:cNvSpPr/>
      </dsp:nvSpPr>
      <dsp:spPr>
        <a:xfrm>
          <a:off x="0" y="0"/>
          <a:ext cx="2779408" cy="16249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n-lt"/>
              <a:cs typeface="Times New Roman" panose="02020603050405020304" pitchFamily="18" charset="0"/>
            </a:rPr>
            <a:t>Подготовительный этап</a:t>
          </a:r>
        </a:p>
      </dsp:txBody>
      <dsp:txXfrm>
        <a:off x="79322" y="79322"/>
        <a:ext cx="2620764" cy="1466275"/>
      </dsp:txXfrm>
    </dsp:sp>
    <dsp:sp modelId="{3D9E2F52-871D-4EC1-82A6-C3C45F8FCBBD}">
      <dsp:nvSpPr>
        <dsp:cNvPr id="0" name=""/>
        <dsp:cNvSpPr/>
      </dsp:nvSpPr>
      <dsp:spPr>
        <a:xfrm>
          <a:off x="2844734" y="1787411"/>
          <a:ext cx="6090573" cy="16249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kern="1200" dirty="0">
              <a:latin typeface="+mn-lt"/>
              <a:cs typeface="Times New Roman" panose="02020603050405020304" pitchFamily="18" charset="0"/>
            </a:rPr>
            <a:t>Обогащение предметно-развивающей среды;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kern="1200" dirty="0">
              <a:latin typeface="+mn-lt"/>
              <a:cs typeface="Times New Roman" panose="02020603050405020304" pitchFamily="18" charset="0"/>
            </a:rPr>
            <a:t>Создание картотеки дидактических игр по экономическому развитию;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kern="1200" dirty="0">
              <a:latin typeface="+mn-lt"/>
              <a:cs typeface="Times New Roman" panose="02020603050405020304" pitchFamily="18" charset="0"/>
            </a:rPr>
            <a:t>Реализация форм и методов работы с детьми и их родителями</a:t>
          </a:r>
        </a:p>
      </dsp:txBody>
      <dsp:txXfrm>
        <a:off x="2844734" y="1990526"/>
        <a:ext cx="5481228" cy="1218689"/>
      </dsp:txXfrm>
    </dsp:sp>
    <dsp:sp modelId="{9865A01D-EAE4-48E0-909F-C11E36E5F3D0}">
      <dsp:nvSpPr>
        <dsp:cNvPr id="0" name=""/>
        <dsp:cNvSpPr/>
      </dsp:nvSpPr>
      <dsp:spPr>
        <a:xfrm>
          <a:off x="0" y="1800476"/>
          <a:ext cx="2842005" cy="1624919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n-lt"/>
              <a:cs typeface="Times New Roman" panose="02020603050405020304" pitchFamily="18" charset="0"/>
            </a:rPr>
            <a:t>Практический этап</a:t>
          </a:r>
        </a:p>
      </dsp:txBody>
      <dsp:txXfrm>
        <a:off x="79322" y="1879798"/>
        <a:ext cx="2683361" cy="1466275"/>
      </dsp:txXfrm>
    </dsp:sp>
    <dsp:sp modelId="{E79941D0-6655-455B-8608-4EF625FF0835}">
      <dsp:nvSpPr>
        <dsp:cNvPr id="0" name=""/>
        <dsp:cNvSpPr/>
      </dsp:nvSpPr>
      <dsp:spPr>
        <a:xfrm>
          <a:off x="2889935" y="3574823"/>
          <a:ext cx="6016014" cy="16249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kern="1200" dirty="0">
              <a:latin typeface="+mn-lt"/>
              <a:cs typeface="Times New Roman" panose="02020603050405020304" pitchFamily="18" charset="0"/>
            </a:rPr>
            <a:t>Проведение повторной педагогической диагностики;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kern="1200" dirty="0">
              <a:latin typeface="+mn-lt"/>
              <a:cs typeface="Times New Roman" panose="02020603050405020304" pitchFamily="18" charset="0"/>
            </a:rPr>
            <a:t>Сравнительный анализ полученных результатов диагностики;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kern="1200" dirty="0">
              <a:latin typeface="+mn-lt"/>
              <a:cs typeface="Times New Roman" panose="02020603050405020304" pitchFamily="18" charset="0"/>
            </a:rPr>
            <a:t>Оценка эффективности проделанной работы</a:t>
          </a:r>
        </a:p>
      </dsp:txBody>
      <dsp:txXfrm>
        <a:off x="2889935" y="3777938"/>
        <a:ext cx="5406669" cy="1218689"/>
      </dsp:txXfrm>
    </dsp:sp>
    <dsp:sp modelId="{0F573E3A-5353-45D6-A1D4-FDC8BC4D417D}">
      <dsp:nvSpPr>
        <dsp:cNvPr id="0" name=""/>
        <dsp:cNvSpPr/>
      </dsp:nvSpPr>
      <dsp:spPr>
        <a:xfrm>
          <a:off x="0" y="3561758"/>
          <a:ext cx="2857848" cy="1624919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n-lt"/>
              <a:cs typeface="Times New Roman" panose="02020603050405020304" pitchFamily="18" charset="0"/>
            </a:rPr>
            <a:t>Заключительный этап</a:t>
          </a:r>
        </a:p>
      </dsp:txBody>
      <dsp:txXfrm>
        <a:off x="79322" y="3641080"/>
        <a:ext cx="2699204" cy="1466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4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6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1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9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0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9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0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5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2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155E-1814-4390-96E1-39467120F7C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4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7155E-1814-4390-96E1-39467120F7C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66892-883A-473D-AE43-7ED13E27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03326" y="0"/>
            <a:ext cx="5908766" cy="6792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i="1" dirty="0">
              <a:ln>
                <a:solidFill>
                  <a:srgbClr val="864C52"/>
                </a:solidFill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10302" y="972338"/>
            <a:ext cx="91829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область г. Нижний Новгород </a:t>
            </a: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152»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17533" y="2825530"/>
            <a:ext cx="67225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Прокофьева </a:t>
            </a:r>
          </a:p>
          <a:p>
            <a:pPr algn="ctr"/>
            <a:r>
              <a:rPr lang="ru-RU" sz="4800" b="1" cap="none" spc="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Михайловна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7" b="16703"/>
          <a:stretch/>
        </p:blipFill>
        <p:spPr>
          <a:xfrm>
            <a:off x="319601" y="2508114"/>
            <a:ext cx="4030632" cy="3774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314173-5BB6-5874-639D-31DF6E6B817A}"/>
              </a:ext>
            </a:extLst>
          </p:cNvPr>
          <p:cNvSpPr txBox="1"/>
          <p:nvPr/>
        </p:nvSpPr>
        <p:spPr>
          <a:xfrm>
            <a:off x="2706023" y="383092"/>
            <a:ext cx="7191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«ПЕДАГОГИЧЕСКИЕ СЕКРЕТЫ»</a:t>
            </a:r>
          </a:p>
        </p:txBody>
      </p:sp>
    </p:spTree>
    <p:extLst>
      <p:ext uri="{BB962C8B-B14F-4D97-AF65-F5344CB8AC3E}">
        <p14:creationId xmlns:p14="http://schemas.microsoft.com/office/powerpoint/2010/main" val="244317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591" y="936357"/>
            <a:ext cx="10179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 этап -</a:t>
            </a:r>
            <a:r>
              <a:rPr lang="ru-RU" b="0" i="0" dirty="0">
                <a:solidFill>
                  <a:srgbClr val="000000"/>
                </a:solidFill>
                <a:effectLst/>
                <a:latin typeface="YS Text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</a:rPr>
              <a:t>закрепление полученных знаний и формирование творческих способностей дошкольников</a:t>
            </a:r>
            <a:r>
              <a:rPr lang="ru-RU" b="1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закрепить знания о цене, деньгах и их функциональном назначении;</a:t>
            </a:r>
            <a:r>
              <a:rPr lang="ru-RU" dirty="0">
                <a:ea typeface="Times New Roman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ea typeface="Times New Roman"/>
              </a:rPr>
              <a:t>продолжать знакомить детей с ценовой категорией товаров;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формировать умение экономить деньги в процессе игровой деятельности;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формировать представление детей о торговых и промышленных организациях нашего города, страны;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>
                <a:ea typeface="Times New Roman"/>
              </a:rPr>
              <a:t>формировать знания о том, как правильно пользоваться ресурсами, чтобы они не закончились.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3628" y="6342938"/>
            <a:ext cx="32007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err="1"/>
              <a:t>Дид</a:t>
            </a:r>
            <a:r>
              <a:rPr lang="ru-RU" b="1" dirty="0"/>
              <a:t>. игра «Деньги будущего»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1" y="3507992"/>
            <a:ext cx="3083325" cy="283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74320" y="311337"/>
            <a:ext cx="11917680" cy="793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n>
                  <a:solidFill>
                    <a:srgbClr val="864C52"/>
                  </a:solidFill>
                </a:ln>
                <a:solidFill>
                  <a:srgbClr val="002060"/>
                </a:solidFill>
                <a:latin typeface="+mn-lt"/>
              </a:rPr>
              <a:t>Практический этап</a:t>
            </a:r>
          </a:p>
        </p:txBody>
      </p:sp>
      <p:pic>
        <p:nvPicPr>
          <p:cNvPr id="11" name="Рисунок 10" descr="20180528_164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440" y="3507992"/>
            <a:ext cx="3003735" cy="219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347069" y="5703029"/>
            <a:ext cx="30724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Просмотр презентации «Промышленность нашего города»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43" y="3507992"/>
            <a:ext cx="3520956" cy="245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220633" y="5926392"/>
            <a:ext cx="353716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Проект «Бережем воду и свет»</a:t>
            </a:r>
          </a:p>
        </p:txBody>
      </p:sp>
    </p:spTree>
    <p:extLst>
      <p:ext uri="{BB962C8B-B14F-4D97-AF65-F5344CB8AC3E}">
        <p14:creationId xmlns:p14="http://schemas.microsoft.com/office/powerpoint/2010/main" val="61289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180531_084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6278" y="3858632"/>
            <a:ext cx="3868290" cy="273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4534" y="4105954"/>
            <a:ext cx="1962498" cy="152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1485" y="4576545"/>
            <a:ext cx="1991621" cy="1493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56041" y="6404103"/>
            <a:ext cx="32087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/>
              <a:t>Проект «Царство Экономики»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50" y="4688387"/>
            <a:ext cx="1934363" cy="145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4320" y="269231"/>
            <a:ext cx="11917680" cy="8352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n>
                  <a:solidFill>
                    <a:srgbClr val="864C52"/>
                  </a:solidFill>
                </a:ln>
                <a:solidFill>
                  <a:srgbClr val="002060"/>
                </a:solidFill>
                <a:latin typeface="+mn-lt"/>
              </a:rPr>
              <a:t>Практический этап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977" y="6397432"/>
            <a:ext cx="480561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/>
              <a:t>Сюжетно-ролевая игра «Теремок в магазине»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49" y="3858632"/>
            <a:ext cx="2782147" cy="2460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009808" y="6282733"/>
            <a:ext cx="31064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err="1"/>
              <a:t>Дид</a:t>
            </a:r>
            <a:r>
              <a:rPr lang="ru-RU" b="1" dirty="0"/>
              <a:t>. игра «Экономика-сити»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1033" y="1083540"/>
            <a:ext cx="9533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3 этап -</a:t>
            </a:r>
            <a:r>
              <a:rPr lang="ru-RU" b="0" i="0" dirty="0">
                <a:solidFill>
                  <a:srgbClr val="000000"/>
                </a:solidFill>
                <a:effectLst/>
                <a:latin typeface="YS Text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</a:rPr>
              <a:t>формирование приобретенных экономических знаний и умений в практической деятельности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endParaRPr lang="ru-RU" dirty="0">
              <a:latin typeface="Times New Roman"/>
              <a:ea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ea typeface="Times New Roman"/>
              </a:rPr>
              <a:t>формировать умение распределять бюджет на различные товары с учетом первичных и вторичных потребностей;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познакомить с функциями рекламы и работой рекламного агентства;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познакомить детей с понятием "бизнес";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закреплять представления о доходах и расходах, а так же умение получать прибыль;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закреплять представления о том, как идет оборот денег. </a:t>
            </a:r>
          </a:p>
        </p:txBody>
      </p:sp>
    </p:spTree>
    <p:extLst>
      <p:ext uri="{BB962C8B-B14F-4D97-AF65-F5344CB8AC3E}">
        <p14:creationId xmlns:p14="http://schemas.microsoft.com/office/powerpoint/2010/main" val="931522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74320" y="297056"/>
            <a:ext cx="11917680" cy="807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n>
                  <a:solidFill>
                    <a:srgbClr val="864C52"/>
                  </a:solidFill>
                </a:ln>
                <a:solidFill>
                  <a:srgbClr val="002060"/>
                </a:solidFill>
                <a:latin typeface="+mn-lt"/>
              </a:rPr>
              <a:t>Практический этап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57" y="4361211"/>
            <a:ext cx="2610273" cy="203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ПК\Desktop\ЭТО МОЯ ПАПКА\Работа\ПОДРАБОТКА\Дипломы Нижний Новгород\Наташа\SAM_2557.JPG"/>
          <p:cNvPicPr>
            <a:picLocks noChangeAspect="1" noChangeArrowheads="1"/>
          </p:cNvPicPr>
          <p:nvPr/>
        </p:nvPicPr>
        <p:blipFill rotWithShape="1">
          <a:blip r:embed="rId3" cstate="print"/>
          <a:srcRect l="20199" t="18855" r="21639"/>
          <a:stretch/>
        </p:blipFill>
        <p:spPr bwMode="auto">
          <a:xfrm>
            <a:off x="5998704" y="4356501"/>
            <a:ext cx="2176959" cy="203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8"/>
          <a:stretch/>
        </p:blipFill>
        <p:spPr>
          <a:xfrm rot="5400000">
            <a:off x="9872404" y="1881727"/>
            <a:ext cx="2190209" cy="2406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38134" y="919808"/>
            <a:ext cx="3109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Взаимодействие с социумом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075B447A-651B-4360-88CA-CF79BC5AB1B4}"/>
              </a:ext>
            </a:extLst>
          </p:cNvPr>
          <p:cNvSpPr/>
          <p:nvPr/>
        </p:nvSpPr>
        <p:spPr>
          <a:xfrm>
            <a:off x="326735" y="1630686"/>
            <a:ext cx="3532105" cy="807418"/>
          </a:xfrm>
          <a:prstGeom prst="roundRect">
            <a:avLst/>
          </a:prstGeom>
          <a:ln>
            <a:solidFill>
              <a:srgbClr val="000099"/>
            </a:solidFill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i="1" dirty="0">
                <a:solidFill>
                  <a:srgbClr val="000099"/>
                </a:solidFill>
                <a:cs typeface="Times New Roman" pitchFamily="18" charset="0"/>
              </a:rPr>
              <a:t>Взаимодействие с библиотекой имени </a:t>
            </a:r>
            <a:r>
              <a:rPr lang="ru-RU" altLang="ru-RU" b="1" i="1" dirty="0" err="1">
                <a:solidFill>
                  <a:srgbClr val="000099"/>
                </a:solidFill>
                <a:cs typeface="Times New Roman" pitchFamily="18" charset="0"/>
              </a:rPr>
              <a:t>М.М.Пришвина</a:t>
            </a:r>
            <a:endParaRPr lang="ru-RU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1" y="2438104"/>
            <a:ext cx="2322508" cy="1741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8" b="17831"/>
          <a:stretch/>
        </p:blipFill>
        <p:spPr>
          <a:xfrm>
            <a:off x="984570" y="4770134"/>
            <a:ext cx="2176960" cy="1741997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C6A3407-631B-42E5-AF49-8B02429827B2}"/>
              </a:ext>
            </a:extLst>
          </p:cNvPr>
          <p:cNvSpPr/>
          <p:nvPr/>
        </p:nvSpPr>
        <p:spPr>
          <a:xfrm>
            <a:off x="6016724" y="1551574"/>
            <a:ext cx="3486161" cy="500062"/>
          </a:xfrm>
          <a:prstGeom prst="roundRect">
            <a:avLst/>
          </a:prstGeom>
          <a:ln>
            <a:solidFill>
              <a:srgbClr val="000099"/>
            </a:solidFill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i="1" dirty="0">
                <a:solidFill>
                  <a:srgbClr val="000099"/>
                </a:solidFill>
                <a:cs typeface="Times New Roman" pitchFamily="18" charset="0"/>
              </a:rPr>
              <a:t>Взаимодействие с родителями:</a:t>
            </a:r>
            <a:endParaRPr lang="ru-RU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248894" y="2200437"/>
            <a:ext cx="4796910" cy="2156064"/>
          </a:xfrm>
          <a:prstGeom prst="flowChartAlternateProcess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Консультации, индивидуальные беседы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Буклеты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Папка-передвижка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Родительское собрание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Мастер-класс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Семинар- практикум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Консультирование через социальные сети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82" y="3606020"/>
            <a:ext cx="1251543" cy="27812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532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" y="262407"/>
            <a:ext cx="11917680" cy="8479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n>
                  <a:solidFill>
                    <a:srgbClr val="864C52"/>
                  </a:solidFill>
                </a:ln>
                <a:solidFill>
                  <a:srgbClr val="002060"/>
                </a:solidFill>
                <a:latin typeface="+mn-lt"/>
              </a:rPr>
              <a:t>Заключительный этап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3708605"/>
              </p:ext>
            </p:extLst>
          </p:nvPr>
        </p:nvGraphicFramePr>
        <p:xfrm>
          <a:off x="5107179" y="1205240"/>
          <a:ext cx="4274327" cy="282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56004" y="4081031"/>
            <a:ext cx="37766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/>
              <a:t>Диаграмма 2. Итоговое наблюдение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73128621"/>
              </p:ext>
            </p:extLst>
          </p:nvPr>
        </p:nvGraphicFramePr>
        <p:xfrm>
          <a:off x="347982" y="1205240"/>
          <a:ext cx="4675279" cy="282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9181" y="4103585"/>
            <a:ext cx="393409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/>
              <a:t>Диаграмма 1. Начальное наблюдение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486C7-E1EE-4050-B42E-2E0A65F0DB30}"/>
              </a:ext>
            </a:extLst>
          </p:cNvPr>
          <p:cNvSpPr txBox="1"/>
          <p:nvPr/>
        </p:nvSpPr>
        <p:spPr>
          <a:xfrm>
            <a:off x="9845412" y="555171"/>
            <a:ext cx="230381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Методика А.А. Смоленцевой</a:t>
            </a:r>
            <a:r>
              <a:rPr lang="ru-RU" sz="1600" dirty="0"/>
              <a:t>,</a:t>
            </a:r>
          </a:p>
          <a:p>
            <a:r>
              <a:rPr lang="ru-RU" sz="1600" dirty="0"/>
              <a:t>детям предлагалось</a:t>
            </a:r>
          </a:p>
          <a:p>
            <a:r>
              <a:rPr lang="ru-RU" sz="1600" dirty="0"/>
              <a:t>пройти три вида заданий:</a:t>
            </a:r>
          </a:p>
          <a:p>
            <a:pPr marL="342900" indent="-342900">
              <a:buAutoNum type="arabicPeriod"/>
            </a:pPr>
            <a:r>
              <a:rPr lang="ru-RU" sz="1600" b="1" dirty="0"/>
              <a:t>Беседа-опрос: </a:t>
            </a:r>
            <a:r>
              <a:rPr lang="ru-RU" sz="1600" dirty="0"/>
              <a:t>направлена на изучение уровня сформированности первичных знаний об экономическом представлении.</a:t>
            </a:r>
          </a:p>
          <a:p>
            <a:pPr marL="342900" indent="-342900">
              <a:buAutoNum type="arabicPeriod"/>
            </a:pPr>
            <a:r>
              <a:rPr lang="ru-RU" sz="1600" dirty="0"/>
              <a:t> </a:t>
            </a:r>
            <a:r>
              <a:rPr lang="ru-RU" sz="1600" b="1" dirty="0"/>
              <a:t>Практические задания: </a:t>
            </a:r>
            <a:r>
              <a:rPr lang="ru-RU" sz="1600" dirty="0"/>
              <a:t>изучение уровня развития экономических умений и навыков.</a:t>
            </a:r>
          </a:p>
          <a:p>
            <a:pPr marL="342900" indent="-342900">
              <a:buAutoNum type="arabicPeriod"/>
            </a:pPr>
            <a:r>
              <a:rPr lang="ru-RU" sz="1600" b="1" dirty="0"/>
              <a:t>Беседа-вопрос: </a:t>
            </a:r>
            <a:r>
              <a:rPr lang="ru-RU" sz="1600" dirty="0"/>
              <a:t>вопросы, показывающие уровень интереса детей к данной теме исследования.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B7B40-494B-4AE9-841F-80BB60EC27B4}"/>
              </a:ext>
            </a:extLst>
          </p:cNvPr>
          <p:cNvSpPr txBox="1"/>
          <p:nvPr/>
        </p:nvSpPr>
        <p:spPr>
          <a:xfrm>
            <a:off x="1126560" y="5118265"/>
            <a:ext cx="7362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каждый правильный ответ ребенку давался один балл.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Результаты диагностики рассчитывались следующим образом: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высокий уровень: от 8 до 10 правильных ответов за каждое задание;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средний уровень: от 5 до 7 правильных ответов;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низкий уровень: меньше 5 правильных ответов.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25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6069" y="30817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rgbClr val="864C52"/>
                  </a:solidFill>
                </a:ln>
                <a:solidFill>
                  <a:srgbClr val="002060"/>
                </a:solidFill>
                <a:latin typeface="+mn-lt"/>
              </a:rPr>
              <a:t>Моя педагогическая находка:</a:t>
            </a:r>
            <a:br>
              <a:rPr lang="ru-RU" b="1" dirty="0">
                <a:ln>
                  <a:solidFill>
                    <a:srgbClr val="864C52"/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ru-RU" sz="4900" b="1" dirty="0">
                <a:ln>
                  <a:solidFill>
                    <a:srgbClr val="864C52"/>
                  </a:solidFill>
                </a:ln>
                <a:solidFill>
                  <a:srgbClr val="002060"/>
                </a:solidFill>
                <a:latin typeface="+mn-lt"/>
              </a:rPr>
              <a:t>«Использование дидактических игр для повышения</a:t>
            </a:r>
            <a:br>
              <a:rPr lang="ru-RU" sz="4900" b="1" dirty="0">
                <a:ln>
                  <a:solidFill>
                    <a:srgbClr val="864C52"/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ru-RU" sz="4900" b="1" dirty="0">
                <a:ln>
                  <a:solidFill>
                    <a:srgbClr val="864C52"/>
                  </a:solidFill>
                </a:ln>
                <a:solidFill>
                  <a:srgbClr val="002060"/>
                </a:solidFill>
                <a:latin typeface="+mn-lt"/>
              </a:rPr>
              <a:t>финансовой грамотности и экономического воспитания старших дошкольников»</a:t>
            </a:r>
            <a:endParaRPr lang="en-US" b="1" dirty="0">
              <a:ln>
                <a:solidFill>
                  <a:srgbClr val="864C52"/>
                </a:solidFill>
              </a:ln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037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2"/>
          <p:cNvGrpSpPr>
            <a:grpSpLocks/>
          </p:cNvGrpSpPr>
          <p:nvPr/>
        </p:nvGrpSpPr>
        <p:grpSpPr bwMode="auto">
          <a:xfrm>
            <a:off x="2518993" y="4364440"/>
            <a:ext cx="8809047" cy="830263"/>
            <a:chOff x="1248" y="1311"/>
            <a:chExt cx="5549" cy="523"/>
          </a:xfrm>
        </p:grpSpPr>
        <p:sp>
          <p:nvSpPr>
            <p:cNvPr id="5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5357" cy="1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7" name="Text Box 5"/>
            <p:cNvSpPr txBox="1">
              <a:spLocks noChangeArrowheads="1"/>
            </p:cNvSpPr>
            <p:nvPr/>
          </p:nvSpPr>
          <p:spPr bwMode="gray">
            <a:xfrm>
              <a:off x="1736" y="1311"/>
              <a:ext cx="475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Через знакомство с профессиями у детей формируются </a:t>
              </a:r>
            </a:p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представления о денежных отношениях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2544395" y="1220095"/>
            <a:ext cx="8980495" cy="830263"/>
            <a:chOff x="1248" y="1887"/>
            <a:chExt cx="5657" cy="523"/>
          </a:xfrm>
        </p:grpSpPr>
        <p:sp>
          <p:nvSpPr>
            <p:cNvPr id="60" name="Line 8"/>
            <p:cNvSpPr>
              <a:spLocks noChangeShapeType="1"/>
            </p:cNvSpPr>
            <p:nvPr/>
          </p:nvSpPr>
          <p:spPr bwMode="gray">
            <a:xfrm flipV="1">
              <a:off x="1440" y="2351"/>
              <a:ext cx="5341" cy="2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gray">
            <a:xfrm>
              <a:off x="1713" y="1887"/>
              <a:ext cx="519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Формирование экономических знаний дошкольников </a:t>
              </a:r>
            </a:p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позволяет развивать понимание управления бытом и трудом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64" name="Group 12"/>
          <p:cNvGrpSpPr>
            <a:grpSpLocks/>
          </p:cNvGrpSpPr>
          <p:nvPr/>
        </p:nvGrpSpPr>
        <p:grpSpPr bwMode="auto">
          <a:xfrm>
            <a:off x="2554471" y="2109667"/>
            <a:ext cx="9051931" cy="1200151"/>
            <a:chOff x="1248" y="2303"/>
            <a:chExt cx="5702" cy="756"/>
          </a:xfrm>
        </p:grpSpPr>
        <p:sp>
          <p:nvSpPr>
            <p:cNvPr id="6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5341" cy="3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7" name="Text Box 15"/>
            <p:cNvSpPr txBox="1">
              <a:spLocks noChangeArrowheads="1"/>
            </p:cNvSpPr>
            <p:nvPr/>
          </p:nvSpPr>
          <p:spPr bwMode="gray">
            <a:xfrm>
              <a:off x="1694" y="2303"/>
              <a:ext cx="525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При экономическом воспитании детей особенно ярко </a:t>
              </a:r>
            </a:p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обогащаются социально-коммуникативное и познавательное </a:t>
              </a:r>
            </a:p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развитие старших дошкольников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9" name="Group 17"/>
          <p:cNvGrpSpPr>
            <a:grpSpLocks/>
          </p:cNvGrpSpPr>
          <p:nvPr/>
        </p:nvGrpSpPr>
        <p:grpSpPr bwMode="auto">
          <a:xfrm>
            <a:off x="2488506" y="3445363"/>
            <a:ext cx="8850321" cy="830263"/>
            <a:chOff x="1248" y="3124"/>
            <a:chExt cx="5575" cy="523"/>
          </a:xfrm>
        </p:grpSpPr>
        <p:sp>
          <p:nvSpPr>
            <p:cNvPr id="7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5382" cy="3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2" name="Text Box 20"/>
            <p:cNvSpPr txBox="1">
              <a:spLocks noChangeArrowheads="1"/>
            </p:cNvSpPr>
            <p:nvPr/>
          </p:nvSpPr>
          <p:spPr bwMode="gray">
            <a:xfrm>
              <a:off x="1710" y="3124"/>
              <a:ext cx="480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У детей развивается уважительное отношение к людям, </a:t>
              </a:r>
            </a:p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а также бережное отношение к труду и вещам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2455829" y="5169996"/>
            <a:ext cx="9142419" cy="1230313"/>
            <a:chOff x="1248" y="2836"/>
            <a:chExt cx="5759" cy="775"/>
          </a:xfrm>
        </p:grpSpPr>
        <p:sp>
          <p:nvSpPr>
            <p:cNvPr id="7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5332" cy="3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7" name="Text Box 25"/>
            <p:cNvSpPr txBox="1">
              <a:spLocks noChangeArrowheads="1"/>
            </p:cNvSpPr>
            <p:nvPr/>
          </p:nvSpPr>
          <p:spPr bwMode="gray">
            <a:xfrm>
              <a:off x="1755" y="2836"/>
              <a:ext cx="525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Правильно организованное экономическое воспитание</a:t>
              </a:r>
            </a:p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посредством дидактических игр способствует нравственному </a:t>
              </a:r>
            </a:p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воспитанию дошкольников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274320" y="0"/>
            <a:ext cx="11917680" cy="1110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n>
                  <a:solidFill>
                    <a:srgbClr val="864C52"/>
                  </a:solidFill>
                </a:ln>
                <a:solidFill>
                  <a:srgbClr val="002060"/>
                </a:solidFill>
                <a:latin typeface="+mn-lt"/>
              </a:rPr>
              <a:t>Актуальность</a:t>
            </a:r>
            <a:endParaRPr lang="en-US" sz="4000" b="1" dirty="0">
              <a:ln>
                <a:solidFill>
                  <a:srgbClr val="864C52"/>
                </a:solidFill>
              </a:ln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25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" y="0"/>
            <a:ext cx="11917680" cy="1110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n>
                  <a:solidFill>
                    <a:srgbClr val="864C52"/>
                  </a:solidFill>
                </a:ln>
                <a:solidFill>
                  <a:srgbClr val="002060"/>
                </a:solidFill>
                <a:latin typeface="+mn-lt"/>
              </a:rPr>
              <a:t>Теоретическое обоснование</a:t>
            </a:r>
            <a:endParaRPr lang="en-US" sz="4000" b="1" dirty="0">
              <a:ln>
                <a:solidFill>
                  <a:srgbClr val="864C52"/>
                </a:solidFill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5659" y="2473545"/>
            <a:ext cx="99463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Я.А. Коменский </a:t>
            </a:r>
            <a:r>
              <a:rPr lang="ru-RU" dirty="0"/>
              <a:t>в своей книге «Материнская школа» предлагал давать детям «экономические познания», понимание управлением домашним хозяйством, где огромную роль отводил труду, чтобы дети с самого рождения привыкли избегать «ленивого досуга»;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исследованиях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А.Д. Шатовой </a:t>
            </a:r>
            <a:r>
              <a:rPr lang="ru-RU" dirty="0"/>
              <a:t>было выявлено, что дети дошкольного возраста способны соотносить экономические понятия с определенными жизненными ситуациями, что свидетельствует об ускорении экономической социализации современных дошкольников;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Л.А. Голуб</a:t>
            </a:r>
            <a:r>
              <a:rPr lang="ru-RU" dirty="0">
                <a:solidFill>
                  <a:srgbClr val="111111"/>
                </a:solidFill>
              </a:rPr>
              <a:t>, обдумывая стратегию «финансового» воспитания ребенка, считает, что это идея о взаимосвязи общего стиля воспитания и частных вопросов. Обладание «имуществом» развивает в людях чувство ответственности за него, и это совсем не плохой путь к развитию самостоятельности мышления.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А.В. Золотарева </a:t>
            </a:r>
            <a:r>
              <a:rPr lang="ru-RU" dirty="0">
                <a:solidFill>
                  <a:srgbClr val="111111"/>
                </a:solidFill>
              </a:rPr>
              <a:t>разработала систему самостоятельного распоряжения деньгами, что, по мнению автора, позволяет развивать умение считать, знать соотношение стоимости вещей и услуг, умение выбирать и анализировать свои желания, умение отказываться, повышать самооценку, </a:t>
            </a:r>
            <a:r>
              <a:rPr lang="ru-RU" dirty="0"/>
              <a:t>развивать навыки благотворительности, возможность проявить себя на «равных» в отношениях с родителями, умение просчитывать свои действия.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6718" y="1207168"/>
            <a:ext cx="8869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Экономическое воспитание дошкольника </a:t>
            </a:r>
            <a:r>
              <a:rPr lang="ru-RU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это специально разработанная система работы воспитателя, направленная на формирование элементарных экономических знаний для удовлетворения дошкольников их интересов и реализацию их возможностей </a:t>
            </a:r>
          </a:p>
          <a:p>
            <a:pPr algn="r">
              <a:spcAft>
                <a:spcPts val="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(А.С. Белкин)</a:t>
            </a:r>
          </a:p>
        </p:txBody>
      </p:sp>
    </p:spTree>
    <p:extLst>
      <p:ext uri="{BB962C8B-B14F-4D97-AF65-F5344CB8AC3E}">
        <p14:creationId xmlns:p14="http://schemas.microsoft.com/office/powerpoint/2010/main" val="144227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" y="91440"/>
            <a:ext cx="11917680" cy="1110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n>
                  <a:solidFill>
                    <a:srgbClr val="864C52"/>
                  </a:solidFill>
                </a:ln>
                <a:solidFill>
                  <a:srgbClr val="002060"/>
                </a:solidFill>
                <a:latin typeface="+mn-lt"/>
              </a:rPr>
              <a:t>Цель и задачи педагогической деятельности</a:t>
            </a:r>
            <a:endParaRPr lang="en-US" sz="4000" b="1" dirty="0">
              <a:ln>
                <a:solidFill>
                  <a:srgbClr val="864C52"/>
                </a:solidFill>
              </a:ln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98739"/>
              </p:ext>
            </p:extLst>
          </p:nvPr>
        </p:nvGraphicFramePr>
        <p:xfrm>
          <a:off x="2547257" y="1658984"/>
          <a:ext cx="9144003" cy="38404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01954">
                  <a:extLst>
                    <a:ext uri="{9D8B030D-6E8A-4147-A177-3AD203B41FA5}">
                      <a16:colId xmlns:a16="http://schemas.microsoft.com/office/drawing/2014/main" val="61551009"/>
                    </a:ext>
                  </a:extLst>
                </a:gridCol>
                <a:gridCol w="1981333">
                  <a:extLst>
                    <a:ext uri="{9D8B030D-6E8A-4147-A177-3AD203B41FA5}">
                      <a16:colId xmlns:a16="http://schemas.microsoft.com/office/drawing/2014/main" val="1409106384"/>
                    </a:ext>
                  </a:extLst>
                </a:gridCol>
                <a:gridCol w="2143746">
                  <a:extLst>
                    <a:ext uri="{9D8B030D-6E8A-4147-A177-3AD203B41FA5}">
                      <a16:colId xmlns:a16="http://schemas.microsoft.com/office/drawing/2014/main" val="4222341295"/>
                    </a:ext>
                  </a:extLst>
                </a:gridCol>
                <a:gridCol w="2088169">
                  <a:extLst>
                    <a:ext uri="{9D8B030D-6E8A-4147-A177-3AD203B41FA5}">
                      <a16:colId xmlns:a16="http://schemas.microsoft.com/office/drawing/2014/main" val="3519571455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550243067"/>
                    </a:ext>
                  </a:extLst>
                </a:gridCol>
              </a:tblGrid>
              <a:tr h="672107">
                <a:tc>
                  <a:txBody>
                    <a:bodyPr/>
                    <a:lstStyle/>
                    <a:p>
                      <a:r>
                        <a:rPr lang="ru-RU" sz="2000" dirty="0"/>
                        <a:t>Цель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2000" b="0" i="1" dirty="0"/>
                        <a:t>Формировать экономические представления старших</a:t>
                      </a:r>
                      <a:r>
                        <a:rPr lang="ru-RU" sz="2000" b="0" i="1" baseline="0" dirty="0"/>
                        <a:t> дошкольников посредством дидактических игр</a:t>
                      </a:r>
                      <a:endParaRPr lang="ru-RU" sz="2000" b="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683687"/>
                  </a:ext>
                </a:extLst>
              </a:tr>
              <a:tr h="2828739">
                <a:tc>
                  <a:txBody>
                    <a:bodyPr/>
                    <a:lstStyle/>
                    <a:p>
                      <a:r>
                        <a:rPr lang="ru-RU" sz="2000" b="1" dirty="0"/>
                        <a:t>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1.</a:t>
                      </a:r>
                      <a:r>
                        <a:rPr lang="ru-RU" sz="2000" baseline="0" dirty="0"/>
                        <a:t> Развивать знания детей о способах экономического поведения в бытовой, трудовой, учебной и игровой видах деятельности.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2.</a:t>
                      </a:r>
                      <a:r>
                        <a:rPr lang="ru-RU" sz="2000" baseline="0" dirty="0"/>
                        <a:t> Развивать логику, мышление, творчество, воображение с помощью экономических представлений о мире.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3. Формировать активное желание</a:t>
                      </a:r>
                      <a:r>
                        <a:rPr lang="ru-RU" sz="2000" baseline="0" dirty="0"/>
                        <a:t> использовать полученные методы экономического поведения в самостоятельной деятельности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4. Воспитывать бережное отношение к вещам и услугам,</a:t>
                      </a:r>
                      <a:r>
                        <a:rPr lang="ru-RU" sz="2000" baseline="0" dirty="0"/>
                        <a:t> а также уважение к труду взрослых.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323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1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" y="352338"/>
            <a:ext cx="11917680" cy="758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n>
                  <a:solidFill>
                    <a:srgbClr val="864C52"/>
                  </a:solidFill>
                </a:ln>
                <a:solidFill>
                  <a:srgbClr val="002060"/>
                </a:solidFill>
                <a:latin typeface="+mn-lt"/>
              </a:rPr>
              <a:t>Этапы работы</a:t>
            </a:r>
            <a:endParaRPr lang="en-US" sz="4000" b="1" dirty="0">
              <a:ln>
                <a:solidFill>
                  <a:srgbClr val="864C52"/>
                </a:solidFill>
              </a:ln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85740973"/>
              </p:ext>
            </p:extLst>
          </p:nvPr>
        </p:nvGraphicFramePr>
        <p:xfrm>
          <a:off x="2700968" y="1396999"/>
          <a:ext cx="8938038" cy="519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65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" y="293615"/>
            <a:ext cx="11917680" cy="8167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n>
                  <a:solidFill>
                    <a:srgbClr val="864C52"/>
                  </a:solidFill>
                </a:ln>
                <a:solidFill>
                  <a:srgbClr val="002060"/>
                </a:solidFill>
                <a:latin typeface="+mn-lt"/>
              </a:rPr>
              <a:t>Подготовительный этап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58703200"/>
              </p:ext>
            </p:extLst>
          </p:nvPr>
        </p:nvGraphicFramePr>
        <p:xfrm>
          <a:off x="444135" y="1306286"/>
          <a:ext cx="6923315" cy="341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67450" y="1721922"/>
            <a:ext cx="47875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Методика А.А. Смоленцевой</a:t>
            </a:r>
            <a:r>
              <a:rPr lang="ru-RU" dirty="0"/>
              <a:t>,</a:t>
            </a:r>
          </a:p>
          <a:p>
            <a:r>
              <a:rPr lang="ru-RU" dirty="0"/>
              <a:t>детям предлагалось пройти три вида заданий:</a:t>
            </a:r>
          </a:p>
          <a:p>
            <a:pPr marL="342900" indent="-342900">
              <a:buAutoNum type="arabicPeriod"/>
            </a:pPr>
            <a:r>
              <a:rPr lang="ru-RU" b="1" dirty="0"/>
              <a:t>Беседа-опрос: </a:t>
            </a:r>
            <a:r>
              <a:rPr lang="ru-RU" dirty="0"/>
              <a:t>направлена на изучение</a:t>
            </a:r>
          </a:p>
          <a:p>
            <a:r>
              <a:rPr lang="ru-RU" dirty="0"/>
              <a:t>уровня сформированности первичных знаний</a:t>
            </a:r>
          </a:p>
          <a:p>
            <a:r>
              <a:rPr lang="ru-RU" dirty="0"/>
              <a:t>об экономическом представлении.</a:t>
            </a:r>
          </a:p>
          <a:p>
            <a:r>
              <a:rPr lang="ru-RU" dirty="0"/>
              <a:t>2.   </a:t>
            </a:r>
            <a:r>
              <a:rPr lang="ru-RU" b="1" dirty="0"/>
              <a:t>Практические задания: </a:t>
            </a:r>
            <a:r>
              <a:rPr lang="ru-RU" dirty="0"/>
              <a:t>изучение уровня</a:t>
            </a:r>
          </a:p>
          <a:p>
            <a:r>
              <a:rPr lang="ru-RU" dirty="0"/>
              <a:t>развития экономических умений и навыков.</a:t>
            </a:r>
          </a:p>
          <a:p>
            <a:r>
              <a:rPr lang="ru-RU" dirty="0"/>
              <a:t>3.   </a:t>
            </a:r>
            <a:r>
              <a:rPr lang="ru-RU" b="1" dirty="0"/>
              <a:t>Беседа-вопрос: </a:t>
            </a:r>
            <a:r>
              <a:rPr lang="ru-RU" dirty="0"/>
              <a:t>вопросы, показывающие </a:t>
            </a:r>
          </a:p>
          <a:p>
            <a:r>
              <a:rPr lang="ru-RU" dirty="0"/>
              <a:t>уровень интереса детей к данной теме </a:t>
            </a:r>
          </a:p>
          <a:p>
            <a:r>
              <a:rPr lang="ru-RU" dirty="0"/>
              <a:t>исследования.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3440" y="4918549"/>
            <a:ext cx="72850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 каждый правильный ответ ребенку давался один балл.</a:t>
            </a:r>
          </a:p>
          <a:p>
            <a:r>
              <a:rPr lang="ru-RU" dirty="0"/>
              <a:t>Результаты диагностики рассчитывались следующим образом:</a:t>
            </a:r>
          </a:p>
          <a:p>
            <a:pPr marL="285750" indent="-285750">
              <a:buFontTx/>
              <a:buChar char="-"/>
            </a:pPr>
            <a:r>
              <a:rPr lang="ru-RU" dirty="0"/>
              <a:t>высокий уровень: от 8 до 10 правильных ответов за каждое задание;</a:t>
            </a:r>
          </a:p>
          <a:p>
            <a:pPr marL="285750" indent="-285750">
              <a:buFontTx/>
              <a:buChar char="-"/>
            </a:pPr>
            <a:r>
              <a:rPr lang="ru-RU" dirty="0"/>
              <a:t>средний уровень: от 5 до 7 правильных ответов;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низкий уровень: меньше 5 правильных ответов.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571" y="4722606"/>
            <a:ext cx="40085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/>
              <a:t>Диаграмма 1. Результаты диагностики </a:t>
            </a:r>
          </a:p>
          <a:p>
            <a:pPr algn="ctr"/>
            <a:r>
              <a:rPr lang="ru-RU" dirty="0"/>
              <a:t>подготовительного этапа</a:t>
            </a:r>
          </a:p>
        </p:txBody>
      </p:sp>
    </p:spTree>
    <p:extLst>
      <p:ext uri="{BB962C8B-B14F-4D97-AF65-F5344CB8AC3E}">
        <p14:creationId xmlns:p14="http://schemas.microsoft.com/office/powerpoint/2010/main" val="144639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133" y="231895"/>
            <a:ext cx="9872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 </a:t>
            </a:r>
          </a:p>
          <a:p>
            <a:endParaRPr lang="ru-RU" dirty="0">
              <a:latin typeface="Times New Roman"/>
              <a:ea typeface="Times New Roman"/>
            </a:endParaRPr>
          </a:p>
          <a:p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9" y="3676813"/>
            <a:ext cx="3545786" cy="251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11679" y="1300945"/>
            <a:ext cx="1713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Технологии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24988" y="1785091"/>
            <a:ext cx="5447211" cy="13774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Технология проектной деятельности</a:t>
            </a:r>
          </a:p>
          <a:p>
            <a:pPr marL="179388" indent="-179388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Личностно-ориентированная технология</a:t>
            </a:r>
          </a:p>
          <a:p>
            <a:pPr marL="179388" indent="-179388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ИКТ –технология</a:t>
            </a:r>
          </a:p>
          <a:p>
            <a:pPr marL="179388" indent="-179388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Технология решения изобретательных задач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48202" y="1336916"/>
            <a:ext cx="1282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Методы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6744" y="448513"/>
            <a:ext cx="10473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864C52"/>
                  </a:solidFill>
                </a:ln>
                <a:solidFill>
                  <a:srgbClr val="002060"/>
                </a:solidFill>
              </a:rPr>
              <a:t>Подготовительный этап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308664" y="1794354"/>
            <a:ext cx="4282699" cy="1358931"/>
          </a:xfrm>
          <a:prstGeom prst="flowChartAlternateProcess">
            <a:avLst/>
          </a:prstGeom>
          <a:solidFill>
            <a:srgbClr val="E7E6E6">
              <a:tint val="95000"/>
              <a:satMod val="17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Наглядный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• Словесный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• Практический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• Проблемно-поисковый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• Исследовательский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3411" y="3215148"/>
            <a:ext cx="231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Формы работы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024845" y="3676813"/>
            <a:ext cx="4882088" cy="2707054"/>
          </a:xfrm>
          <a:prstGeom prst="flowChartAlternateProcess">
            <a:avLst/>
          </a:prstGeom>
          <a:solidFill>
            <a:srgbClr val="E7E6E6">
              <a:tint val="95000"/>
              <a:satMod val="17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Образовательная деятельность</a:t>
            </a: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Совместная деятельность педагога с детьми </a:t>
            </a: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Наблюдения</a:t>
            </a: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Целевые прогулки и экскурсии</a:t>
            </a: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Дидактические и сюжетно-ролевые игры</a:t>
            </a: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Практические упражнения, опыты</a:t>
            </a: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Совместное творчество родителей с детьми</a:t>
            </a: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Самостоятельная деятельность детей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0" t="16499" r="5267" b="23066"/>
          <a:stretch/>
        </p:blipFill>
        <p:spPr>
          <a:xfrm>
            <a:off x="9152467" y="3276646"/>
            <a:ext cx="1955343" cy="32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4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" y="353821"/>
            <a:ext cx="11917680" cy="756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n>
                  <a:solidFill>
                    <a:srgbClr val="864C52"/>
                  </a:solidFill>
                </a:ln>
                <a:solidFill>
                  <a:srgbClr val="002060"/>
                </a:solidFill>
                <a:latin typeface="+mn-lt"/>
              </a:rPr>
              <a:t>Практический этап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667933" y="1118791"/>
            <a:ext cx="105240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Практический этап был разделен на 3 этапа работы: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</a:rPr>
              <a:t>1 этап – ознакомление с основными экономическими понятиями: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ea typeface="Times New Roman"/>
              </a:rPr>
              <a:t>знакомство с профессиями взрослых, их функциями;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знакомство</a:t>
            </a:r>
            <a:r>
              <a:rPr lang="ru-RU" dirty="0">
                <a:solidFill>
                  <a:prstClr val="black"/>
                </a:solidFill>
                <a:ea typeface="Times New Roman"/>
              </a:rPr>
              <a:t> с основными потребностями человека и способами их получения из окружающего мира;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знакомство </a:t>
            </a:r>
            <a:r>
              <a:rPr lang="ru-RU" dirty="0">
                <a:solidFill>
                  <a:prstClr val="black"/>
                </a:solidFill>
              </a:rPr>
              <a:t>с денежными купюрами и монетами;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знакомство</a:t>
            </a:r>
            <a:r>
              <a:rPr lang="ru-RU" dirty="0">
                <a:solidFill>
                  <a:prstClr val="black"/>
                </a:solidFill>
              </a:rPr>
              <a:t> с ценовой категорией товаров;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знакомство </a:t>
            </a:r>
            <a:r>
              <a:rPr lang="ru-RU" dirty="0">
                <a:solidFill>
                  <a:prstClr val="black"/>
                </a:solidFill>
              </a:rPr>
              <a:t>с ресурсами нашей страны.</a:t>
            </a:r>
            <a:endParaRPr lang="ru-RU" dirty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466" y="3173078"/>
            <a:ext cx="2097314" cy="2901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784" y="3666481"/>
            <a:ext cx="2672828" cy="2004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30" y="3332377"/>
            <a:ext cx="3096142" cy="239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55" y="3332377"/>
            <a:ext cx="2908611" cy="239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95647" y="5751063"/>
            <a:ext cx="20046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Д/и «Нарисуй монеты»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8230" y="5728225"/>
            <a:ext cx="30961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Д/и «Назад в прошлое»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2856" y="5682039"/>
            <a:ext cx="290861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Д/и </a:t>
            </a:r>
            <a:r>
              <a:rPr lang="ru-RU" dirty="0">
                <a:solidFill>
                  <a:prstClr val="black"/>
                </a:solidFill>
              </a:rPr>
              <a:t>«Экономические загадки в картинках»</a:t>
            </a:r>
            <a:r>
              <a:rPr lang="ru-RU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65089" y="5820539"/>
            <a:ext cx="188806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Д/и «Ресурсы»</a:t>
            </a:r>
          </a:p>
        </p:txBody>
      </p:sp>
    </p:spTree>
    <p:extLst>
      <p:ext uri="{BB962C8B-B14F-4D97-AF65-F5344CB8AC3E}">
        <p14:creationId xmlns:p14="http://schemas.microsoft.com/office/powerpoint/2010/main" val="1906506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1058</Words>
  <Application>Microsoft Office PowerPoint</Application>
  <PresentationFormat>Широкоэкранный</PresentationFormat>
  <Paragraphs>149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YS Text</vt:lpstr>
      <vt:lpstr>Office Theme</vt:lpstr>
      <vt:lpstr>Презентация PowerPoint</vt:lpstr>
      <vt:lpstr>Моя педагогическая находка: «Использование дидактических игр для повышения финансовой грамотности и экономического воспитания старших дошкольников»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Детский сад 152</cp:lastModifiedBy>
  <cp:revision>97</cp:revision>
  <dcterms:created xsi:type="dcterms:W3CDTF">2020-05-19T07:13:14Z</dcterms:created>
  <dcterms:modified xsi:type="dcterms:W3CDTF">2023-04-18T06:05:10Z</dcterms:modified>
</cp:coreProperties>
</file>