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58" r:id="rId5"/>
    <p:sldId id="259" r:id="rId6"/>
    <p:sldId id="260" r:id="rId7"/>
    <p:sldId id="270" r:id="rId8"/>
    <p:sldId id="271" r:id="rId9"/>
    <p:sldId id="261" r:id="rId10"/>
    <p:sldId id="262" r:id="rId11"/>
    <p:sldId id="267" r:id="rId12"/>
    <p:sldId id="263" r:id="rId13"/>
    <p:sldId id="272" r:id="rId14"/>
    <p:sldId id="269" r:id="rId15"/>
    <p:sldId id="264" r:id="rId16"/>
    <p:sldId id="266" r:id="rId17"/>
    <p:sldId id="265"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F6111D7-2BB0-4844-BCCF-24D07B8AC924}" type="slidenum">
              <a:rPr lang="ru-RU" smtClean="0"/>
              <a:pPr/>
              <a:t>‹#›</a:t>
            </a:fld>
            <a:endParaRPr lang="ru-RU" dirty="0"/>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C97EA12-1EA4-45AF-8FAF-AA98BAC10B8A}" type="datetimeFigureOut">
              <a:rPr lang="ru-RU" smtClean="0"/>
              <a:pPr/>
              <a:t>24.03.2022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4F6111D7-2BB0-4844-BCCF-24D07B8AC924}"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C97EA12-1EA4-45AF-8FAF-AA98BAC10B8A}" type="datetimeFigureOut">
              <a:rPr lang="ru-RU" smtClean="0"/>
              <a:pPr/>
              <a:t>24.03.2022</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6111D7-2BB0-4844-BCCF-24D07B8AC92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orient="vert"/>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ommons.wikimedia.org/w/index.php?title=File:Peter_I_assembly.jpg&amp;filetimestamp=20070614083052&amp;uselang=r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mons.wikimedia.org/w/index.php?title=File:Young_Peter_the_Great_parsuna.jpg&amp;filetimestamp=20070528111814&amp;uselang=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mmons.wikimedia.org/w/index.php?title=File:Peter_I_by_Kneller.jpg&amp;filetimestamp=20120715170617&amp;uselang=ru"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mmons.wikimedia.org/w/index.php?title=File:PeterTheGreat.jpg&amp;filetimestamp=20100819113026&amp;uselang=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ndex.php?title=File:Storm_of_Noteburg_1702.jpg&amp;filetimestamp=20101216200514&amp;uselang=ru"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14533" y="1124744"/>
            <a:ext cx="5661923" cy="2046089"/>
          </a:xfrm>
        </p:spPr>
        <p:txBody>
          <a:bodyPr>
            <a:normAutofit fontScale="90000"/>
          </a:bodyPr>
          <a:lstStyle/>
          <a:p>
            <a:pPr algn="ctr"/>
            <a:r>
              <a:rPr lang="ru-RU" sz="2800" b="1" dirty="0" smtClean="0">
                <a:solidFill>
                  <a:schemeClr val="tx2">
                    <a:lumMod val="75000"/>
                  </a:schemeClr>
                </a:solidFill>
                <a:latin typeface="Arial Black" panose="020B0A04020102020204" pitchFamily="34" charset="0"/>
              </a:rPr>
              <a:t>Пётр </a:t>
            </a:r>
            <a:r>
              <a:rPr lang="en-US" sz="2800" b="1" dirty="0" smtClean="0">
                <a:solidFill>
                  <a:schemeClr val="tx2">
                    <a:lumMod val="75000"/>
                  </a:schemeClr>
                </a:solidFill>
                <a:latin typeface="Arial Black" panose="020B0A04020102020204" pitchFamily="34" charset="0"/>
              </a:rPr>
              <a:t>I</a:t>
            </a:r>
            <a:r>
              <a:rPr lang="ru-RU" sz="2800" b="1" dirty="0" smtClean="0">
                <a:solidFill>
                  <a:schemeClr val="tx2">
                    <a:lumMod val="75000"/>
                  </a:schemeClr>
                </a:solidFill>
                <a:latin typeface="Arial Black" panose="020B0A04020102020204" pitchFamily="34" charset="0"/>
              </a:rPr>
              <a:t/>
            </a:r>
            <a:br>
              <a:rPr lang="ru-RU" sz="2800" b="1" dirty="0" smtClean="0">
                <a:solidFill>
                  <a:schemeClr val="tx2">
                    <a:lumMod val="75000"/>
                  </a:schemeClr>
                </a:solidFill>
                <a:latin typeface="Arial Black" panose="020B0A04020102020204" pitchFamily="34" charset="0"/>
              </a:rPr>
            </a:br>
            <a:r>
              <a:rPr lang="ru-RU" sz="2800" b="1" dirty="0">
                <a:solidFill>
                  <a:schemeClr val="tx2">
                    <a:lumMod val="75000"/>
                  </a:schemeClr>
                </a:solidFill>
                <a:latin typeface="Arial Black" panose="020B0A04020102020204" pitchFamily="34" charset="0"/>
              </a:rPr>
              <a:t>30 мая </a:t>
            </a:r>
            <a:r>
              <a:rPr lang="ru-RU" sz="2800" b="1" dirty="0" smtClean="0">
                <a:solidFill>
                  <a:schemeClr val="tx2">
                    <a:lumMod val="75000"/>
                  </a:schemeClr>
                </a:solidFill>
                <a:latin typeface="Arial Black" panose="020B0A04020102020204" pitchFamily="34" charset="0"/>
              </a:rPr>
              <a:t>(9</a:t>
            </a:r>
            <a:r>
              <a:rPr lang="ru-RU" sz="2800" b="1" dirty="0">
                <a:solidFill>
                  <a:schemeClr val="tx2">
                    <a:lumMod val="75000"/>
                  </a:schemeClr>
                </a:solidFill>
                <a:latin typeface="Arial Black" panose="020B0A04020102020204" pitchFamily="34" charset="0"/>
              </a:rPr>
              <a:t> </a:t>
            </a:r>
            <a:r>
              <a:rPr lang="ru-RU" sz="2800" b="1" dirty="0" smtClean="0">
                <a:solidFill>
                  <a:schemeClr val="tx2">
                    <a:lumMod val="75000"/>
                  </a:schemeClr>
                </a:solidFill>
                <a:latin typeface="Arial Black" panose="020B0A04020102020204" pitchFamily="34" charset="0"/>
              </a:rPr>
              <a:t>июня)</a:t>
            </a:r>
            <a:r>
              <a:rPr lang="ru-RU" sz="2800" b="1" dirty="0">
                <a:solidFill>
                  <a:schemeClr val="tx2">
                    <a:lumMod val="75000"/>
                  </a:schemeClr>
                </a:solidFill>
                <a:latin typeface="Arial Black" panose="020B0A04020102020204" pitchFamily="34" charset="0"/>
              </a:rPr>
              <a:t> 1672 года — 28 января </a:t>
            </a:r>
            <a:r>
              <a:rPr lang="ru-RU" sz="2800" b="1" dirty="0" smtClean="0">
                <a:solidFill>
                  <a:schemeClr val="tx2">
                    <a:lumMod val="75000"/>
                  </a:schemeClr>
                </a:solidFill>
                <a:latin typeface="Arial Black" panose="020B0A04020102020204" pitchFamily="34" charset="0"/>
              </a:rPr>
              <a:t>(8</a:t>
            </a:r>
            <a:r>
              <a:rPr lang="ru-RU" sz="2800" b="1" dirty="0">
                <a:solidFill>
                  <a:schemeClr val="tx2">
                    <a:lumMod val="75000"/>
                  </a:schemeClr>
                </a:solidFill>
                <a:latin typeface="Arial Black" panose="020B0A04020102020204" pitchFamily="34" charset="0"/>
              </a:rPr>
              <a:t> </a:t>
            </a:r>
            <a:r>
              <a:rPr lang="ru-RU" sz="2800" b="1" dirty="0" smtClean="0">
                <a:solidFill>
                  <a:schemeClr val="tx2">
                    <a:lumMod val="75000"/>
                  </a:schemeClr>
                </a:solidFill>
                <a:latin typeface="Arial Black" panose="020B0A04020102020204" pitchFamily="34" charset="0"/>
              </a:rPr>
              <a:t>февраля)</a:t>
            </a:r>
            <a:r>
              <a:rPr lang="ru-RU" sz="2800" b="1" dirty="0">
                <a:solidFill>
                  <a:schemeClr val="tx2">
                    <a:lumMod val="75000"/>
                  </a:schemeClr>
                </a:solidFill>
                <a:latin typeface="Arial Black" panose="020B0A04020102020204" pitchFamily="34" charset="0"/>
              </a:rPr>
              <a:t> 1725 года</a:t>
            </a:r>
          </a:p>
        </p:txBody>
      </p:sp>
      <p:sp>
        <p:nvSpPr>
          <p:cNvPr id="3" name="Подзаголовок 2"/>
          <p:cNvSpPr>
            <a:spLocks noGrp="1"/>
          </p:cNvSpPr>
          <p:nvPr>
            <p:ph type="subTitle" idx="1"/>
          </p:nvPr>
        </p:nvSpPr>
        <p:spPr>
          <a:xfrm>
            <a:off x="1547664" y="4797152"/>
            <a:ext cx="5592684" cy="1309722"/>
          </a:xfrm>
        </p:spPr>
        <p:txBody>
          <a:bodyPr>
            <a:normAutofit/>
          </a:bodyPr>
          <a:lstStyle/>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Куракина Ольга Анатольевна</a:t>
            </a:r>
          </a:p>
          <a:p>
            <a:pPr algn="ctr"/>
            <a:r>
              <a:rPr lang="ru-RU" dirty="0" smtClean="0">
                <a:solidFill>
                  <a:schemeClr val="tx2">
                    <a:lumMod val="75000"/>
                  </a:schemeClr>
                </a:solidFill>
                <a:latin typeface="Times New Roman" panose="02020603050405020304" pitchFamily="18" charset="0"/>
                <a:cs typeface="Times New Roman" panose="02020603050405020304" pitchFamily="18" charset="0"/>
              </a:rPr>
              <a:t>МБОУ-СОШ № 17</a:t>
            </a:r>
          </a:p>
          <a:p>
            <a:pPr algn="ctr"/>
            <a:r>
              <a:rPr lang="ru-RU" dirty="0">
                <a:solidFill>
                  <a:schemeClr val="tx2">
                    <a:lumMod val="75000"/>
                  </a:schemeClr>
                </a:solidFill>
                <a:latin typeface="Times New Roman" panose="02020603050405020304" pitchFamily="18" charset="0"/>
                <a:cs typeface="Times New Roman" panose="02020603050405020304" pitchFamily="18" charset="0"/>
              </a:rPr>
              <a:t>г</a:t>
            </a:r>
            <a:r>
              <a:rPr lang="ru-RU" dirty="0" smtClean="0">
                <a:solidFill>
                  <a:schemeClr val="tx2">
                    <a:lumMod val="75000"/>
                  </a:schemeClr>
                </a:solidFill>
                <a:latin typeface="Times New Roman" panose="02020603050405020304" pitchFamily="18" charset="0"/>
                <a:cs typeface="Times New Roman" panose="02020603050405020304" pitchFamily="18" charset="0"/>
              </a:rPr>
              <a:t>. Армавир </a:t>
            </a:r>
          </a:p>
          <a:p>
            <a:endParaRPr lang="ru-RU" dirty="0">
              <a:solidFill>
                <a:schemeClr val="tx2">
                  <a:lumMod val="75000"/>
                </a:schemeClr>
              </a:solidFill>
            </a:endParaRPr>
          </a:p>
        </p:txBody>
      </p:sp>
      <p:pic>
        <p:nvPicPr>
          <p:cNvPr id="4" name="Picture 2" descr="G:\петр 1\aa940d524b0eeddfe2da48131d5e593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0688"/>
            <a:ext cx="2618997" cy="3128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0"/>
            <a:ext cx="7548348" cy="646331"/>
          </a:xfrm>
          <a:prstGeom prst="rect">
            <a:avLst/>
          </a:prstGeom>
          <a:noFill/>
        </p:spPr>
        <p:txBody>
          <a:bodyPr wrap="none" lIns="91440" tIns="45720" rIns="91440" bIns="45720">
            <a:spAutoFit/>
          </a:bodyPr>
          <a:lstStyle/>
          <a:p>
            <a:pPr algn="ctr"/>
            <a:r>
              <a:rPr lang="ru-RU"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Преобразования в области культуры</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457" name="Rectangle 1"/>
          <p:cNvSpPr>
            <a:spLocks noChangeArrowheads="1"/>
          </p:cNvSpPr>
          <p:nvPr/>
        </p:nvSpPr>
        <p:spPr bwMode="auto">
          <a:xfrm>
            <a:off x="280652" y="2458036"/>
            <a:ext cx="8467811"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Время Петра I — это время активного проникновения в русскую жизнь элементов светской европеизированной культуры. Стали появляться светские учебные заведения, основана первая русская газета. Успех по службе Петр поставил для дворян в зависимость от образования. Специальным указом царя были введены ассамблеи, представлявшие новую для России форму общения между людьми. Особое значение имело строительство каменного Петербурга, в котором принимали участие иностранные архитекторы и которое осуществлялось по разработанному царем плану. Им создавалась новая городская среда с незнакомыми прежде формами быта, времяпрепровождения. Изменилось внутреннее убранство домов, уклад жизни, состав питания и пр. Постепенно в образованной среде складывалась иная система ценностей, мировосприятия, эстетических представлений. В 1724 была основана Академия наук (открылась в 1725).</a:t>
            </a:r>
            <a:endParaRPr kumimoji="0" lang="ru-RU"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4" name="Рисунок 3" descr="http://upload.wikimedia.org/wikipedia/commons/thumb/4/47/Peter_I_assembly.jpg/282px-Peter_I_assembly.jpg">
            <a:hlinkClick r:id="rId2"/>
          </p:cNvPr>
          <p:cNvPicPr/>
          <p:nvPr/>
        </p:nvPicPr>
        <p:blipFill>
          <a:blip r:embed="rId3" cstate="print"/>
          <a:srcRect/>
          <a:stretch>
            <a:fillRect/>
          </a:stretch>
        </p:blipFill>
        <p:spPr bwMode="auto">
          <a:xfrm>
            <a:off x="2987824" y="548680"/>
            <a:ext cx="2686050" cy="1666875"/>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9457"/>
                                        </p:tgtEl>
                                        <p:attrNameLst>
                                          <p:attrName>style.visibility</p:attrName>
                                        </p:attrNameLst>
                                      </p:cBhvr>
                                      <p:to>
                                        <p:strVal val="visible"/>
                                      </p:to>
                                    </p:set>
                                    <p:anim calcmode="lin" valueType="num">
                                      <p:cBhvr>
                                        <p:cTn id="13" dur="1000" fill="hold"/>
                                        <p:tgtEl>
                                          <p:spTgt spid="19457"/>
                                        </p:tgtEl>
                                        <p:attrNameLst>
                                          <p:attrName>ppt_w</p:attrName>
                                        </p:attrNameLst>
                                      </p:cBhvr>
                                      <p:tavLst>
                                        <p:tav tm="0">
                                          <p:val>
                                            <p:strVal val="#ppt_w*0.70"/>
                                          </p:val>
                                        </p:tav>
                                        <p:tav tm="100000">
                                          <p:val>
                                            <p:strVal val="#ppt_w"/>
                                          </p:val>
                                        </p:tav>
                                      </p:tavLst>
                                    </p:anim>
                                    <p:anim calcmode="lin" valueType="num">
                                      <p:cBhvr>
                                        <p:cTn id="14" dur="1000" fill="hold"/>
                                        <p:tgtEl>
                                          <p:spTgt spid="19457"/>
                                        </p:tgtEl>
                                        <p:attrNameLst>
                                          <p:attrName>ppt_h</p:attrName>
                                        </p:attrNameLst>
                                      </p:cBhvr>
                                      <p:tavLst>
                                        <p:tav tm="0">
                                          <p:val>
                                            <p:strVal val="#ppt_h"/>
                                          </p:val>
                                        </p:tav>
                                        <p:tav tm="100000">
                                          <p:val>
                                            <p:strVal val="#ppt_h"/>
                                          </p:val>
                                        </p:tav>
                                      </p:tavLst>
                                    </p:anim>
                                    <p:animEffect transition="in" filter="fade">
                                      <p:cBhvr>
                                        <p:cTn id="15" dur="1000"/>
                                        <p:tgtEl>
                                          <p:spTgt spid="19457"/>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94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56992"/>
            <a:ext cx="8532440" cy="3139321"/>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С древних времён здесь, по Неве, проходил путь "из варяг в греки", стратегически эта территория имела чрезвычайно выгодное положение. В XVII веке Россия потеряла эти земли, по мирному договору 1617 года они отошли Швеции. С 1700 по 1721 годы Россия вела войну со Швецией, отвоёвывала </a:t>
            </a:r>
            <a:r>
              <a:rPr lang="ru-RU" b="1" dirty="0" smtClean="0">
                <a:solidFill>
                  <a:schemeClr val="tx2">
                    <a:lumMod val="75000"/>
                  </a:schemeClr>
                </a:solidFill>
                <a:latin typeface="Times New Roman" panose="02020603050405020304" pitchFamily="18" charset="0"/>
                <a:cs typeface="Times New Roman" panose="02020603050405020304" pitchFamily="18" charset="0"/>
              </a:rPr>
              <a:t>приневские</a:t>
            </a:r>
            <a:r>
              <a:rPr lang="ru-RU" b="1" dirty="0" smtClean="0">
                <a:solidFill>
                  <a:schemeClr val="tx2">
                    <a:lumMod val="75000"/>
                  </a:schemeClr>
                </a:solidFill>
                <a:latin typeface="Times New Roman" panose="02020603050405020304" pitchFamily="18" charset="0"/>
                <a:cs typeface="Times New Roman" panose="02020603050405020304" pitchFamily="18" charset="0"/>
              </a:rPr>
              <a:t> земли. Для утверждения на берегах Невы 27 мая 1703 года и был основан Санкт-Петербург. Отсюда русский царь Пётр I "прорубил окно в Европу", страна получила выход в Балтийское море. Начался город с крепости "Санкт-Петербург", называемой сейчас Петропавловской, по находящемуся при ней собору . Вокруг этой крепости и начал строиться город. С 1712 года Санкт-Петербург стал столицей Русского государства, сюда были переведены все органы государственной власти.</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19672" y="116632"/>
            <a:ext cx="6636496" cy="769441"/>
          </a:xfrm>
          <a:prstGeom prst="rect">
            <a:avLst/>
          </a:prstGeom>
          <a:noFill/>
        </p:spPr>
        <p:txBody>
          <a:bodyPr wrap="none" lIns="91440" tIns="45720" rIns="91440" bIns="45720">
            <a:spAutoFit/>
          </a:bodyPr>
          <a:lstStyle/>
          <a:p>
            <a:pPr algn="ct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Строительство Петербурга</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File:Map of Saint-Petersburg in 1720 (Homann).jpg"/>
          <p:cNvPicPr>
            <a:picLocks noChangeAspect="1" noChangeArrowheads="1"/>
          </p:cNvPicPr>
          <p:nvPr/>
        </p:nvPicPr>
        <p:blipFill>
          <a:blip r:embed="rId2" cstate="print"/>
          <a:srcRect/>
          <a:stretch>
            <a:fillRect/>
          </a:stretch>
        </p:blipFill>
        <p:spPr bwMode="auto">
          <a:xfrm>
            <a:off x="2483768" y="908720"/>
            <a:ext cx="3816424" cy="236875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ox(in)">
                                      <p:cBhvr>
                                        <p:cTn id="1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149080"/>
            <a:ext cx="8568952" cy="2585323"/>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С первых же лет после основания Петропавловской крепости Петербург стал развиваться необыкновенными темпами. Уже в том же 1703 г. строительство перебросилось на Петербургскую сторону и на Васильевский остров. В 1704 г. на левом берегу возникает Главное Адмиралтейство. Вокруг него разбивается эспланада (Адмиралтейский луг), за которым вырастает Адмиралтейская слобода. На Березовом острове (Фомин остров), где еще вчера шумел дремучий лес, на прорубленных просеках возникли первые улицы. Их заселение шло по сословным и профессиональным признакам, что получило отражение в названиях многих улиц.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6146" name="Picture 2" descr="http://philatelia.ru/pict/cat7/dir1/215ru.jpg"/>
          <p:cNvPicPr>
            <a:picLocks noChangeAspect="1" noChangeArrowheads="1"/>
          </p:cNvPicPr>
          <p:nvPr/>
        </p:nvPicPr>
        <p:blipFill>
          <a:blip r:embed="rId2" cstate="print"/>
          <a:srcRect/>
          <a:stretch>
            <a:fillRect/>
          </a:stretch>
        </p:blipFill>
        <p:spPr bwMode="auto">
          <a:xfrm>
            <a:off x="2267744" y="259350"/>
            <a:ext cx="5112568" cy="381908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1000"/>
                                        <p:tgtEl>
                                          <p:spTgt spid="614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russobras.com.br/historia/images/h131b.jpg"/>
          <p:cNvPicPr>
            <a:picLocks noChangeAspect="1" noChangeArrowheads="1"/>
          </p:cNvPicPr>
          <p:nvPr/>
        </p:nvPicPr>
        <p:blipFill>
          <a:blip r:embed="rId2" cstate="print"/>
          <a:srcRect/>
          <a:stretch>
            <a:fillRect/>
          </a:stretch>
        </p:blipFill>
        <p:spPr bwMode="auto">
          <a:xfrm>
            <a:off x="1979712" y="3284984"/>
            <a:ext cx="5976664" cy="3346736"/>
          </a:xfrm>
          <a:prstGeom prst="rect">
            <a:avLst/>
          </a:prstGeom>
          <a:ln>
            <a:noFill/>
          </a:ln>
          <a:effectLst>
            <a:softEdge rad="112500"/>
          </a:effectLst>
        </p:spPr>
      </p:pic>
      <p:sp>
        <p:nvSpPr>
          <p:cNvPr id="3" name="TextBox 2"/>
          <p:cNvSpPr txBox="1"/>
          <p:nvPr/>
        </p:nvSpPr>
        <p:spPr>
          <a:xfrm>
            <a:off x="323528" y="188640"/>
            <a:ext cx="8820472" cy="3416320"/>
          </a:xfrm>
          <a:prstGeom prst="rect">
            <a:avLst/>
          </a:prstGeom>
          <a:noFill/>
        </p:spPr>
        <p:txBody>
          <a:bodyPr wrap="square" rtlCol="0">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Вблизи Троицкой площади появились Большая Дворянская и Малая Дворянская улицы, где поселились дворяне. По соседству образовались </a:t>
            </a:r>
            <a:r>
              <a:rPr lang="ru-RU" b="1" dirty="0" smtClean="0">
                <a:solidFill>
                  <a:schemeClr val="tx2">
                    <a:lumMod val="75000"/>
                  </a:schemeClr>
                </a:solidFill>
                <a:latin typeface="Times New Roman" panose="02020603050405020304" pitchFamily="18" charset="0"/>
                <a:cs typeface="Times New Roman" panose="02020603050405020304" pitchFamily="18" charset="0"/>
              </a:rPr>
              <a:t>Поссадские</a:t>
            </a:r>
            <a:r>
              <a:rPr lang="ru-RU" b="1" dirty="0" smtClean="0">
                <a:solidFill>
                  <a:schemeClr val="tx2">
                    <a:lumMod val="75000"/>
                  </a:schemeClr>
                </a:solidFill>
                <a:latin typeface="Times New Roman" panose="02020603050405020304" pitchFamily="18" charset="0"/>
                <a:cs typeface="Times New Roman" panose="02020603050405020304" pitchFamily="18" charset="0"/>
              </a:rPr>
              <a:t> улицы. Далее в глубь острова - Ружейная, Монетная, Пушкарская, </a:t>
            </a:r>
            <a:r>
              <a:rPr lang="ru-RU" b="1" dirty="0" smtClean="0">
                <a:solidFill>
                  <a:schemeClr val="tx2">
                    <a:lumMod val="75000"/>
                  </a:schemeClr>
                </a:solidFill>
                <a:latin typeface="Times New Roman" panose="02020603050405020304" pitchFamily="18" charset="0"/>
                <a:cs typeface="Times New Roman" panose="02020603050405020304" pitchFamily="18" charset="0"/>
              </a:rPr>
              <a:t>Гребецкая</a:t>
            </a:r>
            <a:r>
              <a:rPr lang="ru-RU" b="1" dirty="0" smtClean="0">
                <a:solidFill>
                  <a:schemeClr val="tx2">
                    <a:lumMod val="75000"/>
                  </a:schemeClr>
                </a:solidFill>
                <a:latin typeface="Times New Roman" panose="02020603050405020304" pitchFamily="18" charset="0"/>
                <a:cs typeface="Times New Roman" panose="02020603050405020304" pitchFamily="18" charset="0"/>
              </a:rPr>
              <a:t> и другие улицы. </a:t>
            </a:r>
            <a:br>
              <a:rPr lang="ru-RU" b="1" dirty="0" smtClean="0">
                <a:solidFill>
                  <a:schemeClr val="tx2">
                    <a:lumMod val="75000"/>
                  </a:schemeClr>
                </a:solidFill>
                <a:latin typeface="Times New Roman" panose="02020603050405020304" pitchFamily="18" charset="0"/>
                <a:cs typeface="Times New Roman" panose="02020603050405020304" pitchFamily="18" charset="0"/>
              </a:rPr>
            </a:br>
            <a:r>
              <a:rPr lang="ru-RU" b="1" dirty="0" smtClean="0">
                <a:solidFill>
                  <a:schemeClr val="tx2">
                    <a:lumMod val="75000"/>
                  </a:schemeClr>
                </a:solidFill>
                <a:latin typeface="Times New Roman" panose="02020603050405020304" pitchFamily="18" charset="0"/>
                <a:cs typeface="Times New Roman" panose="02020603050405020304" pitchFamily="18" charset="0"/>
              </a:rPr>
              <a:t>    Вдоль самого берега реки были возведены дома "именных людей". Кроме царской резиденции здесь стояли добротные дома виднейших сановников - А.Д.Меншикова, Г.И.Головкина, П.П.Шафирова, И.М.Зотова, М.П.Гагарина и других. От того далекого времени сохранился лишь Домик Петра I. Он был срублен из обтесанных сосновых бревен солдатами-плотниками за три дня - с 24 по 26 мая 1703 г. А 28 мая под пушечную пальбу основатель города поселился в своем </a:t>
            </a:r>
            <a:r>
              <a:rPr lang="ru-RU" b="1" dirty="0" smtClean="0">
                <a:solidFill>
                  <a:schemeClr val="tx2">
                    <a:lumMod val="75000"/>
                  </a:schemeClr>
                </a:solidFill>
                <a:latin typeface="Times New Roman" panose="02020603050405020304" pitchFamily="18" charset="0"/>
                <a:cs typeface="Times New Roman" panose="02020603050405020304" pitchFamily="18" charset="0"/>
              </a:rPr>
              <a:t>новопостроенном</a:t>
            </a:r>
            <a:r>
              <a:rPr lang="ru-RU" b="1" dirty="0" smtClean="0">
                <a:solidFill>
                  <a:schemeClr val="tx2">
                    <a:lumMod val="75000"/>
                  </a:schemeClr>
                </a:solidFill>
                <a:latin typeface="Times New Roman" panose="02020603050405020304" pitchFamily="18" charset="0"/>
                <a:cs typeface="Times New Roman" panose="02020603050405020304" pitchFamily="18" charset="0"/>
              </a:rPr>
              <a:t> дворце</a:t>
            </a:r>
          </a:p>
          <a:p>
            <a:endParaRPr lang="ru-RU"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box(in)">
                                      <p:cBhvr>
                                        <p:cTn id="13"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88640"/>
            <a:ext cx="5282536"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Российский флот</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G:\пётр 1\rubric_issue_24435.jpg"/>
          <p:cNvPicPr>
            <a:picLocks noChangeAspect="1" noChangeArrowheads="1"/>
          </p:cNvPicPr>
          <p:nvPr/>
        </p:nvPicPr>
        <p:blipFill>
          <a:blip r:embed="rId2" cstate="print"/>
          <a:srcRect/>
          <a:stretch>
            <a:fillRect/>
          </a:stretch>
        </p:blipFill>
        <p:spPr bwMode="auto">
          <a:xfrm>
            <a:off x="323527" y="980728"/>
            <a:ext cx="5572737" cy="2952328"/>
          </a:xfrm>
          <a:prstGeom prst="rect">
            <a:avLst/>
          </a:prstGeom>
          <a:ln>
            <a:noFill/>
          </a:ln>
          <a:effectLst>
            <a:softEdge rad="112500"/>
          </a:effectLst>
        </p:spPr>
      </p:pic>
      <p:sp>
        <p:nvSpPr>
          <p:cNvPr id="25608" name="Rectangle 8"/>
          <p:cNvSpPr>
            <a:spLocks noChangeArrowheads="1"/>
          </p:cNvSpPr>
          <p:nvPr/>
        </p:nvSpPr>
        <p:spPr bwMode="auto">
          <a:xfrm rot="10800000" flipV="1">
            <a:off x="323527" y="4575611"/>
            <a:ext cx="856895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anose="02020603050405020304" pitchFamily="18" charset="0"/>
                <a:cs typeface="Times New Roman" panose="02020603050405020304" pitchFamily="18" charset="0"/>
              </a:rPr>
              <a:t>Постройка кораблей велась под Москвой в селе Преображенском, в Воронеже, Козлове, Добром, </a:t>
            </a:r>
            <a:r>
              <a:rPr kumimoji="0" lang="ru-RU" b="1" i="0" u="none" strike="noStrike" cap="none" normalizeH="0" baseline="0" dirty="0" smtClean="0">
                <a:ln>
                  <a:noFill/>
                </a:ln>
                <a:effectLst/>
                <a:latin typeface="Times New Roman" panose="02020603050405020304" pitchFamily="18" charset="0"/>
                <a:cs typeface="Times New Roman" panose="02020603050405020304" pitchFamily="18" charset="0"/>
              </a:rPr>
              <a:t>Сокольске</a:t>
            </a:r>
            <a:r>
              <a:rPr kumimoji="0" lang="ru-RU" b="1" i="0" u="none" strike="noStrike" cap="none" normalizeH="0" baseline="0" dirty="0" smtClean="0">
                <a:ln>
                  <a:noFill/>
                </a:ln>
                <a:effectLst/>
                <a:latin typeface="Times New Roman" panose="02020603050405020304" pitchFamily="18" charset="0"/>
                <a:cs typeface="Times New Roman" panose="02020603050405020304" pitchFamily="18" charset="0"/>
              </a:rPr>
              <a:t>. Особенно большое строительство разворачивалось в Воронеже, где было создано адмиралтейство. На заготовку корабельного леса и строительство судов мобилизовано свыше 26 тыс. человек. Одновременно шло комплектование флота солдатами Преображенского и Семеновского полков, новобранцами. </a:t>
            </a:r>
          </a:p>
        </p:txBody>
      </p:sp>
      <p:pic>
        <p:nvPicPr>
          <p:cNvPr id="5122" name="Picture 2" descr="G:\петр 1\i_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092" y="946626"/>
            <a:ext cx="2808312" cy="3472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box(in)">
                                      <p:cBhvr>
                                        <p:cTn id="11" dur="1000"/>
                                        <p:tgtEl>
                                          <p:spTgt spid="25602"/>
                                        </p:tgtEl>
                                      </p:cBhvr>
                                    </p:animEffect>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25608"/>
                                        </p:tgtEl>
                                        <p:attrNameLst>
                                          <p:attrName>style.visibility</p:attrName>
                                        </p:attrNameLst>
                                      </p:cBhvr>
                                      <p:to>
                                        <p:strVal val="visible"/>
                                      </p:to>
                                    </p:set>
                                    <p:anim calcmode="lin" valueType="num">
                                      <p:cBhvr>
                                        <p:cTn id="15" dur="1000" fill="hold"/>
                                        <p:tgtEl>
                                          <p:spTgt spid="25608"/>
                                        </p:tgtEl>
                                        <p:attrNameLst>
                                          <p:attrName>ppt_w</p:attrName>
                                        </p:attrNameLst>
                                      </p:cBhvr>
                                      <p:tavLst>
                                        <p:tav tm="0">
                                          <p:val>
                                            <p:strVal val="#ppt_w*0.70"/>
                                          </p:val>
                                        </p:tav>
                                        <p:tav tm="100000">
                                          <p:val>
                                            <p:strVal val="#ppt_w"/>
                                          </p:val>
                                        </p:tav>
                                      </p:tavLst>
                                    </p:anim>
                                    <p:anim calcmode="lin" valueType="num">
                                      <p:cBhvr>
                                        <p:cTn id="16" dur="1000" fill="hold"/>
                                        <p:tgtEl>
                                          <p:spTgt spid="25608"/>
                                        </p:tgtEl>
                                        <p:attrNameLst>
                                          <p:attrName>ppt_h</p:attrName>
                                        </p:attrNameLst>
                                      </p:cBhvr>
                                      <p:tavLst>
                                        <p:tav tm="0">
                                          <p:val>
                                            <p:strVal val="#ppt_h"/>
                                          </p:val>
                                        </p:tav>
                                        <p:tav tm="100000">
                                          <p:val>
                                            <p:strVal val="#ppt_h"/>
                                          </p:val>
                                        </p:tav>
                                      </p:tavLst>
                                    </p:anim>
                                    <p:animEffect transition="in" filter="fade">
                                      <p:cBhvr>
                                        <p:cTn id="17" dur="1000"/>
                                        <p:tgtEl>
                                          <p:spTgt spid="25608"/>
                                        </p:tgtEl>
                                      </p:cBhvr>
                                    </p:animEffect>
                                  </p:childTnLst>
                                </p:cTn>
                              </p:par>
                            </p:childTnLst>
                          </p:cTn>
                        </p:par>
                        <p:par>
                          <p:cTn id="18" fill="hold">
                            <p:stCondLst>
                              <p:cond delay="3000"/>
                            </p:stCondLst>
                            <p:childTnLst>
                              <p:par>
                                <p:cTn id="19" presetID="6" presetClass="entr" presetSubtype="16"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circle(in)">
                                      <p:cBhvr>
                                        <p:cTn id="2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60648"/>
            <a:ext cx="4527201"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Окно в Европу</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323528" y="4509120"/>
            <a:ext cx="8496944" cy="1477328"/>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Несомненным успехом Петра стало создание в короткий срок собственного военно-морского флота, базирующегося на Азовском, Балтийском и Каспийском морях. В его составе было около 50 линейных кораблей, более 100 галер и других боевых судов, значительное количество вспомогательных парусных и гребных судов. Он стал одним из сильнейших в Европе</a:t>
            </a:r>
            <a:r>
              <a:rPr lang="ru-RU" b="1" dirty="0" smtClean="0">
                <a:solidFill>
                  <a:schemeClr val="tx2">
                    <a:lumMod val="75000"/>
                  </a:schemeClr>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097" name="Picture 1" descr="G:\пётр 1\VADdNUZzEr_3.jpg"/>
          <p:cNvPicPr>
            <a:picLocks noChangeAspect="1" noChangeArrowheads="1"/>
          </p:cNvPicPr>
          <p:nvPr/>
        </p:nvPicPr>
        <p:blipFill>
          <a:blip r:embed="rId2" cstate="print"/>
          <a:srcRect/>
          <a:stretch>
            <a:fillRect/>
          </a:stretch>
        </p:blipFill>
        <p:spPr bwMode="auto">
          <a:xfrm>
            <a:off x="1979712" y="1124744"/>
            <a:ext cx="5375920" cy="341874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4097"/>
                                        </p:tgtEl>
                                        <p:attrNameLst>
                                          <p:attrName>style.visibility</p:attrName>
                                        </p:attrNameLst>
                                      </p:cBhvr>
                                      <p:to>
                                        <p:strVal val="visible"/>
                                      </p:to>
                                    </p:set>
                                    <p:animEffect transition="in" filter="box(in)">
                                      <p:cBhvr>
                                        <p:cTn id="13" dur="1000"/>
                                        <p:tgtEl>
                                          <p:spTgt spid="409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437112"/>
            <a:ext cx="8418512" cy="1754326"/>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Царь Петр I много сделал для России. При нем активно развивалась промышленность, расширилась торговля. По всей России начали строиться новые города, а в старых освещали улицы. С возникновением всероссийского рынка вырос экономический потенциал центральной власти. А воссоединение Украины и России и освоение Сибири превратило Россию в величайшее государство мира.</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3074" name="Picture 2" descr="http://img.narodna.pravda.com.ua/images/doc/4/4/440dd-027antropov0ptpetra1grm.preview.jpg"/>
          <p:cNvPicPr>
            <a:picLocks noChangeAspect="1" noChangeArrowheads="1"/>
          </p:cNvPicPr>
          <p:nvPr/>
        </p:nvPicPr>
        <p:blipFill>
          <a:blip r:embed="rId2" cstate="print"/>
          <a:srcRect/>
          <a:stretch>
            <a:fillRect/>
          </a:stretch>
        </p:blipFill>
        <p:spPr bwMode="auto">
          <a:xfrm>
            <a:off x="467544" y="-104303"/>
            <a:ext cx="2664296" cy="4541415"/>
          </a:xfrm>
          <a:prstGeom prst="rect">
            <a:avLst/>
          </a:prstGeom>
          <a:ln>
            <a:noFill/>
          </a:ln>
          <a:effectLst>
            <a:softEdge rad="112500"/>
          </a:effectLst>
        </p:spPr>
      </p:pic>
      <p:pic>
        <p:nvPicPr>
          <p:cNvPr id="6146" name="Picture 2" descr="G:\петр 1\31414-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03476"/>
            <a:ext cx="5754216" cy="3725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000"/>
                                        <p:tgtEl>
                                          <p:spTgt spid="307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429000"/>
            <a:ext cx="8640960" cy="2862322"/>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В память великому царю построены многочисленные памятники в Петербурге («Медный всадник» Э.М.Фальконе, 1782 год; бронзовая статуя Б.К.Растрелли, 1743 г., бронзовая сидячая скульптура М.М.Шемякина в Петропавловской крепости, Кронштадте (Ф.Жак), городах Архангельске, Таганроге, Петродворце (</a:t>
            </a:r>
            <a:r>
              <a:rPr lang="ru-RU" b="1" dirty="0" smtClean="0">
                <a:solidFill>
                  <a:schemeClr val="tx2">
                    <a:lumMod val="75000"/>
                  </a:schemeClr>
                </a:solidFill>
                <a:latin typeface="Times New Roman" panose="02020603050405020304" pitchFamily="18" charset="0"/>
                <a:cs typeface="Times New Roman" panose="02020603050405020304" pitchFamily="18" charset="0"/>
              </a:rPr>
              <a:t>М.М.Антокольский</a:t>
            </a:r>
            <a:r>
              <a:rPr lang="ru-RU" b="1" dirty="0" smtClean="0">
                <a:solidFill>
                  <a:schemeClr val="tx2">
                    <a:lumMod val="75000"/>
                  </a:schemeClr>
                </a:solidFill>
                <a:latin typeface="Times New Roman" panose="02020603050405020304" pitchFamily="18" charset="0"/>
                <a:cs typeface="Times New Roman" panose="02020603050405020304" pitchFamily="18" charset="0"/>
              </a:rPr>
              <a:t>), Туле, Петрозаводске (И.Н.Шредер и </a:t>
            </a:r>
            <a:r>
              <a:rPr lang="ru-RU" b="1" dirty="0" smtClean="0">
                <a:solidFill>
                  <a:schemeClr val="tx2">
                    <a:lumMod val="75000"/>
                  </a:schemeClr>
                </a:solidFill>
                <a:latin typeface="Times New Roman" panose="02020603050405020304" pitchFamily="18" charset="0"/>
                <a:cs typeface="Times New Roman" panose="02020603050405020304" pitchFamily="18" charset="0"/>
              </a:rPr>
              <a:t>И.А.Монигетти</a:t>
            </a:r>
            <a:r>
              <a:rPr lang="ru-RU" b="1" dirty="0" smtClean="0">
                <a:solidFill>
                  <a:schemeClr val="tx2">
                    <a:lumMod val="75000"/>
                  </a:schemeClr>
                </a:solidFill>
                <a:latin typeface="Times New Roman" panose="02020603050405020304" pitchFamily="18" charset="0"/>
                <a:cs typeface="Times New Roman" panose="02020603050405020304" pitchFamily="18" charset="0"/>
              </a:rPr>
              <a:t>), Москве (З.Церетели). В 2007 г. установлен памятник в Астрахани на набережной Волги, а в 2008 г. в Сочи. Мемориальные дома-музеи Петра I Алексеевича были открыты в Ленинграде, Таллине, Переславле-Залесском, Вологде, Лиепае. Памятник Петру I в Архангельске изображен на современном билете Банка России на банкноте в 500 рублей.</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3073" name="Picture 1" descr="G:\пётр 1\piter_2_maxi_2.jpg"/>
          <p:cNvPicPr>
            <a:picLocks noChangeAspect="1" noChangeArrowheads="1"/>
          </p:cNvPicPr>
          <p:nvPr/>
        </p:nvPicPr>
        <p:blipFill>
          <a:blip r:embed="rId2" cstate="print"/>
          <a:srcRect/>
          <a:stretch>
            <a:fillRect/>
          </a:stretch>
        </p:blipFill>
        <p:spPr bwMode="auto">
          <a:xfrm>
            <a:off x="1187624" y="332656"/>
            <a:ext cx="3168352" cy="2376264"/>
          </a:xfrm>
          <a:prstGeom prst="rect">
            <a:avLst/>
          </a:prstGeom>
          <a:ln>
            <a:noFill/>
          </a:ln>
          <a:effectLst>
            <a:softEdge rad="112500"/>
          </a:effectLst>
        </p:spPr>
      </p:pic>
      <p:pic>
        <p:nvPicPr>
          <p:cNvPr id="3074" name="Picture 2" descr="G:\пётр 1\post-1229939741.jpg"/>
          <p:cNvPicPr>
            <a:picLocks noChangeAspect="1" noChangeArrowheads="1"/>
          </p:cNvPicPr>
          <p:nvPr/>
        </p:nvPicPr>
        <p:blipFill>
          <a:blip r:embed="rId3" cstate="print"/>
          <a:srcRect/>
          <a:stretch>
            <a:fillRect/>
          </a:stretch>
        </p:blipFill>
        <p:spPr bwMode="auto">
          <a:xfrm>
            <a:off x="5910063" y="332656"/>
            <a:ext cx="3233937" cy="2425452"/>
          </a:xfrm>
          <a:prstGeom prst="rect">
            <a:avLst/>
          </a:prstGeom>
          <a:ln>
            <a:noFill/>
          </a:ln>
          <a:effectLst>
            <a:softEdge rad="112500"/>
          </a:effectLst>
        </p:spPr>
      </p:pic>
      <p:sp>
        <p:nvSpPr>
          <p:cNvPr id="5" name="TextBox 4"/>
          <p:cNvSpPr txBox="1"/>
          <p:nvPr/>
        </p:nvSpPr>
        <p:spPr>
          <a:xfrm>
            <a:off x="1619672" y="2636912"/>
            <a:ext cx="2808312" cy="369332"/>
          </a:xfrm>
          <a:prstGeom prst="rect">
            <a:avLst/>
          </a:prstGeom>
          <a:noFill/>
        </p:spPr>
        <p:txBody>
          <a:bodyPr wrap="square" rtlCol="0">
            <a:spAutoFit/>
          </a:bodyPr>
          <a:lstStyle/>
          <a:p>
            <a:r>
              <a:rPr lang="ru-RU" dirty="0" smtClean="0"/>
              <a:t>В Санкт-Петербурге</a:t>
            </a:r>
            <a:endParaRPr lang="ru-RU" dirty="0"/>
          </a:p>
        </p:txBody>
      </p:sp>
      <p:sp>
        <p:nvSpPr>
          <p:cNvPr id="6" name="TextBox 5"/>
          <p:cNvSpPr txBox="1"/>
          <p:nvPr/>
        </p:nvSpPr>
        <p:spPr>
          <a:xfrm>
            <a:off x="6012160" y="2852936"/>
            <a:ext cx="1800200" cy="369332"/>
          </a:xfrm>
          <a:prstGeom prst="rect">
            <a:avLst/>
          </a:prstGeom>
          <a:noFill/>
        </p:spPr>
        <p:txBody>
          <a:bodyPr wrap="square" rtlCol="0">
            <a:spAutoFit/>
          </a:bodyPr>
          <a:lstStyle/>
          <a:p>
            <a:r>
              <a:rPr lang="ru-RU" dirty="0" smtClean="0"/>
              <a:t>В Москве</a:t>
            </a:r>
            <a:endParaRPr lang="ru-RU" dirty="0"/>
          </a:p>
        </p:txBody>
      </p:sp>
      <p:pic>
        <p:nvPicPr>
          <p:cNvPr id="3075" name="Picture 3" descr="G:\пётр 1\5-2.jpg"/>
          <p:cNvPicPr>
            <a:picLocks noChangeAspect="1" noChangeArrowheads="1"/>
          </p:cNvPicPr>
          <p:nvPr/>
        </p:nvPicPr>
        <p:blipFill>
          <a:blip r:embed="rId4" cstate="print"/>
          <a:srcRect l="63411" t="6346" b="6853"/>
          <a:stretch>
            <a:fillRect/>
          </a:stretch>
        </p:blipFill>
        <p:spPr bwMode="auto">
          <a:xfrm>
            <a:off x="4644008" y="404664"/>
            <a:ext cx="1373137" cy="273630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box(in)">
                                      <p:cBhvr>
                                        <p:cTn id="13" dur="1000"/>
                                        <p:tgtEl>
                                          <p:spTgt spid="307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box(in)">
                                      <p:cBhvr>
                                        <p:cTn id="22" dur="1000"/>
                                        <p:tgtEl>
                                          <p:spTgt spid="3075"/>
                                        </p:tgtEl>
                                      </p:cBhvr>
                                    </p:animEffect>
                                  </p:childTnLst>
                                </p:cTn>
                              </p:par>
                            </p:childTnLst>
                          </p:cTn>
                        </p:par>
                        <p:par>
                          <p:cTn id="23" fill="hold">
                            <p:stCondLst>
                              <p:cond delay="3000"/>
                            </p:stCondLst>
                            <p:childTnLst>
                              <p:par>
                                <p:cTn id="24" presetID="4" presetClass="entr" presetSubtype="16"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ox(in)">
                                      <p:cBhvr>
                                        <p:cTn id="26" dur="1000"/>
                                        <p:tgtEl>
                                          <p:spTgt spid="307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петр 1\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76456" cy="650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0189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386" y="188640"/>
            <a:ext cx="5547096"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Детство царевича</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2627784" y="1196752"/>
            <a:ext cx="5929354" cy="1754326"/>
          </a:xfrm>
          <a:prstGeom prst="rect">
            <a:avLst/>
          </a:prstGeom>
        </p:spPr>
        <p:txBody>
          <a:bodyPr wrap="squar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По старорусскому обычаю Петра начали учить с пяти лет. На открытие курса пришли царь и патриарх, отслужили молебен с водосвятием, окропили святой водой нового </a:t>
            </a:r>
            <a:r>
              <a:rPr lang="ru-RU" b="1" dirty="0">
                <a:solidFill>
                  <a:schemeClr val="tx2">
                    <a:lumMod val="75000"/>
                  </a:schemeClr>
                </a:solidFill>
                <a:latin typeface="Times New Roman" panose="02020603050405020304" pitchFamily="18" charset="0"/>
                <a:cs typeface="Times New Roman" panose="02020603050405020304" pitchFamily="18" charset="0"/>
              </a:rPr>
              <a:t>спудея</a:t>
            </a:r>
            <a:r>
              <a:rPr lang="ru-RU" b="1" dirty="0">
                <a:solidFill>
                  <a:schemeClr val="tx2">
                    <a:lumMod val="75000"/>
                  </a:schemeClr>
                </a:solidFill>
                <a:latin typeface="Times New Roman" panose="02020603050405020304" pitchFamily="18" charset="0"/>
                <a:cs typeface="Times New Roman" panose="02020603050405020304" pitchFamily="18" charset="0"/>
              </a:rPr>
              <a:t> и, благословив, посадили за азбуку. Никита Зотов поклонился своему ученику в землю и начал курс своего </a:t>
            </a:r>
            <a:r>
              <a:rPr lang="ru-RU" b="1" dirty="0" smtClean="0">
                <a:solidFill>
                  <a:schemeClr val="tx2">
                    <a:lumMod val="75000"/>
                  </a:schemeClr>
                </a:solidFill>
                <a:latin typeface="Times New Roman" panose="02020603050405020304" pitchFamily="18" charset="0"/>
                <a:cs typeface="Times New Roman" panose="02020603050405020304" pitchFamily="18" charset="0"/>
              </a:rPr>
              <a:t>учения. </a:t>
            </a:r>
          </a:p>
        </p:txBody>
      </p:sp>
      <p:pic>
        <p:nvPicPr>
          <p:cNvPr id="6" name="Рисунок 5" descr="http://upload.wikimedia.org/wikipedia/commons/thumb/4/4d/Young_Peter_the_Great_parsuna.jpg/170px-Young_Peter_the_Great_parsuna.jpg">
            <a:hlinkClick r:id="rId2"/>
          </p:cNvPr>
          <p:cNvPicPr/>
          <p:nvPr/>
        </p:nvPicPr>
        <p:blipFill>
          <a:blip r:embed="rId3" cstate="print"/>
          <a:srcRect/>
          <a:stretch>
            <a:fillRect/>
          </a:stretch>
        </p:blipFill>
        <p:spPr bwMode="auto">
          <a:xfrm>
            <a:off x="971600" y="1196752"/>
            <a:ext cx="1619250" cy="2000250"/>
          </a:xfrm>
          <a:prstGeom prst="rect">
            <a:avLst/>
          </a:prstGeom>
          <a:ln>
            <a:noFill/>
          </a:ln>
          <a:effectLst>
            <a:softEdge rad="112500"/>
          </a:effectLst>
        </p:spPr>
      </p:pic>
      <p:sp>
        <p:nvSpPr>
          <p:cNvPr id="7" name="TextBox 6"/>
          <p:cNvSpPr txBox="1"/>
          <p:nvPr/>
        </p:nvSpPr>
        <p:spPr>
          <a:xfrm>
            <a:off x="323528" y="3356992"/>
            <a:ext cx="8143932" cy="2862322"/>
          </a:xfrm>
          <a:prstGeom prst="rect">
            <a:avLst/>
          </a:prstGeom>
          <a:noFill/>
        </p:spPr>
        <p:txBody>
          <a:bodyPr wrap="square" rtlCol="0">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Также учителями Петра были Лефорт и </a:t>
            </a:r>
            <a:r>
              <a:rPr lang="ru-RU" b="1" dirty="0" smtClean="0">
                <a:solidFill>
                  <a:schemeClr val="tx2">
                    <a:lumMod val="75000"/>
                  </a:schemeClr>
                </a:solidFill>
                <a:latin typeface="Times New Roman" panose="02020603050405020304" pitchFamily="18" charset="0"/>
                <a:cs typeface="Times New Roman" panose="02020603050405020304" pitchFamily="18" charset="0"/>
              </a:rPr>
              <a:t>Тиммерман</a:t>
            </a:r>
            <a:r>
              <a:rPr lang="ru-RU" b="1" dirty="0" smtClean="0">
                <a:solidFill>
                  <a:schemeClr val="tx2">
                    <a:lumMod val="75000"/>
                  </a:schemeClr>
                </a:solidFill>
                <a:latin typeface="Times New Roman" panose="02020603050405020304" pitchFamily="18" charset="0"/>
                <a:cs typeface="Times New Roman" panose="02020603050405020304" pitchFamily="18" charset="0"/>
              </a:rPr>
              <a:t>. Они обучали его геометрии и фортификации. </a:t>
            </a:r>
          </a:p>
          <a:p>
            <a:r>
              <a:rPr lang="ru-RU" b="1" dirty="0" smtClean="0">
                <a:solidFill>
                  <a:schemeClr val="tx2">
                    <a:lumMod val="75000"/>
                  </a:schemeClr>
                </a:solidFill>
                <a:latin typeface="Times New Roman" panose="02020603050405020304" pitchFamily="18" charset="0"/>
                <a:cs typeface="Times New Roman" panose="02020603050405020304" pitchFamily="18" charset="0"/>
              </a:rPr>
              <a:t>Пётр не любил тратить время попусту. Он постоянно чему-то учился, во что-то полезное играл.</a:t>
            </a:r>
          </a:p>
          <a:p>
            <a:r>
              <a:rPr lang="ru-RU" b="1" dirty="0" smtClean="0">
                <a:solidFill>
                  <a:schemeClr val="tx2">
                    <a:lumMod val="75000"/>
                  </a:schemeClr>
                </a:solidFill>
                <a:latin typeface="Times New Roman" panose="02020603050405020304" pitchFamily="18" charset="0"/>
                <a:cs typeface="Times New Roman" panose="02020603050405020304" pitchFamily="18" charset="0"/>
              </a:rPr>
              <a:t>Ему подобрали 600 мальчиков, из которых сформировали 2 пехотных батальона. В селе Преображенском это «войско»  сильно увеличилось, и часть его поселилась в селе Семёновском. Из них были преобразованы Семёновский и Преображенский полки. </a:t>
            </a:r>
          </a:p>
          <a:p>
            <a:r>
              <a:rPr lang="ru-RU" b="1" dirty="0" smtClean="0">
                <a:solidFill>
                  <a:schemeClr val="tx2">
                    <a:lumMod val="75000"/>
                  </a:schemeClr>
                </a:solidFill>
                <a:latin typeface="Times New Roman" panose="02020603050405020304" pitchFamily="18" charset="0"/>
                <a:cs typeface="Times New Roman" panose="02020603050405020304" pitchFamily="18" charset="0"/>
              </a:rPr>
              <a:t>Пётр часто встречался с новыми людьми, учился у них нужному для жизни и государственной деятельности.</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293096"/>
            <a:ext cx="6768752" cy="2031325"/>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Как известно, Пётр Первый обладал ростом 200 см — в то время он выдавался в толпе на голову. При этом он носил обувь всего лишь 38-го размера. У Петра I практическая сметливость и сноровка, весёлость, кажущаяся прямота сочеталась со стихийными порывами в выражении как ласки, так и гнева, а иногда и с необузданной жестокостью.</a:t>
            </a:r>
          </a:p>
          <a:p>
            <a:endParaRPr lang="ru-RU" dirty="0">
              <a:solidFill>
                <a:schemeClr val="tx2">
                  <a:lumMod val="75000"/>
                </a:schemeClr>
              </a:solidFill>
            </a:endParaRPr>
          </a:p>
        </p:txBody>
      </p:sp>
      <p:pic>
        <p:nvPicPr>
          <p:cNvPr id="4" name="Рисунок 3" descr="http://upload.wikimedia.org/wikipedia/commons/thumb/9/9b/Peter_I_by_Kneller.jpg/200px-Peter_I_by_Kneller.jpg">
            <a:hlinkClick r:id="rId2"/>
          </p:cNvPr>
          <p:cNvPicPr/>
          <p:nvPr/>
        </p:nvPicPr>
        <p:blipFill>
          <a:blip r:embed="rId3" cstate="print"/>
          <a:srcRect/>
          <a:stretch>
            <a:fillRect/>
          </a:stretch>
        </p:blipFill>
        <p:spPr bwMode="auto">
          <a:xfrm>
            <a:off x="467544" y="267028"/>
            <a:ext cx="2428892" cy="4000528"/>
          </a:xfrm>
          <a:prstGeom prst="rect">
            <a:avLst/>
          </a:prstGeom>
          <a:ln>
            <a:noFill/>
          </a:ln>
          <a:effectLst>
            <a:softEdge rad="112500"/>
          </a:effectLst>
        </p:spPr>
      </p:pic>
      <p:pic>
        <p:nvPicPr>
          <p:cNvPr id="2050" name="Picture 2" descr="G:\петр 1\e9b00c9554706fefdc272aed3ad503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199" y="296372"/>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85728"/>
            <a:ext cx="692843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Обучение за границей</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Рисунок 2" descr="http://upload.wikimedia.org/wikipedia/commons/thumb/e/ee/PeterTheGreat.jpg/200px-PeterTheGreat.jpg">
            <a:hlinkClick r:id="rId2"/>
          </p:cNvPr>
          <p:cNvPicPr/>
          <p:nvPr/>
        </p:nvPicPr>
        <p:blipFill>
          <a:blip r:embed="rId3" cstate="print"/>
          <a:srcRect/>
          <a:stretch>
            <a:fillRect/>
          </a:stretch>
        </p:blipFill>
        <p:spPr bwMode="auto">
          <a:xfrm>
            <a:off x="827584" y="1196752"/>
            <a:ext cx="1905000" cy="2638425"/>
          </a:xfrm>
          <a:prstGeom prst="rect">
            <a:avLst/>
          </a:prstGeom>
          <a:ln>
            <a:noFill/>
          </a:ln>
          <a:effectLst>
            <a:softEdge rad="112500"/>
          </a:effectLst>
        </p:spPr>
      </p:pic>
      <p:sp>
        <p:nvSpPr>
          <p:cNvPr id="4" name="Прямоугольник 3"/>
          <p:cNvSpPr/>
          <p:nvPr/>
        </p:nvSpPr>
        <p:spPr>
          <a:xfrm>
            <a:off x="2699792" y="980728"/>
            <a:ext cx="6444208" cy="2308324"/>
          </a:xfrm>
          <a:prstGeom prst="rect">
            <a:avLst/>
          </a:prstGeom>
        </p:spPr>
        <p:txBody>
          <a:bodyPr wrap="squar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В Измайлове Петр обнаружил старый английский бот, который по его приказу отремонтировали и опробовали на реке Яузе. Вскоре он попал в Немецкую слободу, где впервые познакомился с европейским бытом, испытал первые сердечные увлечения и завел друзей среди европейских купцов. Постепенно вокруг Петра сложилась компания приятелей, с которой он проводил все свободное время</a:t>
            </a:r>
          </a:p>
        </p:txBody>
      </p:sp>
      <p:sp>
        <p:nvSpPr>
          <p:cNvPr id="3073" name="Rectangle 1"/>
          <p:cNvSpPr>
            <a:spLocks noChangeArrowheads="1"/>
          </p:cNvSpPr>
          <p:nvPr/>
        </p:nvSpPr>
        <p:spPr bwMode="auto">
          <a:xfrm>
            <a:off x="323528" y="3783523"/>
            <a:ext cx="8172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Вскоре после возвращения в столицу царь отправился (1697) с Великим посольством за границу. Петр побывал в Голландии, Англии, Саксонии, Австрии и Венеции, учился корабельному делу, работая на верфях, знакомился с техническими достижениями тогдашней Европы, ее образом жизни, политическим устройством. Во время его заграничной поездки была заложена основа союза России, Польши и Дании против Швеции. Известие о новом стрелецком бунте заставило Петра вернуться в Россию (1698), где он с необычайной жестокостью расправился с восставшими (Стрелецкое восстание 1698).</a:t>
            </a:r>
            <a:endParaRPr kumimoji="0" lang="ru-RU"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1000"/>
                                        <p:tgtEl>
                                          <p:spTgt spid="3"/>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3073"/>
                                        </p:tgtEl>
                                        <p:attrNameLst>
                                          <p:attrName>style.visibility</p:attrName>
                                        </p:attrNameLst>
                                      </p:cBhvr>
                                      <p:to>
                                        <p:strVal val="visible"/>
                                      </p:to>
                                    </p:set>
                                    <p:anim calcmode="lin" valueType="num">
                                      <p:cBhvr>
                                        <p:cTn id="23" dur="1000" fill="hold"/>
                                        <p:tgtEl>
                                          <p:spTgt spid="3073"/>
                                        </p:tgtEl>
                                        <p:attrNameLst>
                                          <p:attrName>ppt_w</p:attrName>
                                        </p:attrNameLst>
                                      </p:cBhvr>
                                      <p:tavLst>
                                        <p:tav tm="0">
                                          <p:val>
                                            <p:strVal val="#ppt_w*0.70"/>
                                          </p:val>
                                        </p:tav>
                                        <p:tav tm="100000">
                                          <p:val>
                                            <p:strVal val="#ppt_w"/>
                                          </p:val>
                                        </p:tav>
                                      </p:tavLst>
                                    </p:anim>
                                    <p:anim calcmode="lin" valueType="num">
                                      <p:cBhvr>
                                        <p:cTn id="24" dur="1000" fill="hold"/>
                                        <p:tgtEl>
                                          <p:spTgt spid="3073"/>
                                        </p:tgtEl>
                                        <p:attrNameLst>
                                          <p:attrName>ppt_h</p:attrName>
                                        </p:attrNameLst>
                                      </p:cBhvr>
                                      <p:tavLst>
                                        <p:tav tm="0">
                                          <p:val>
                                            <p:strVal val="#ppt_h"/>
                                          </p:val>
                                        </p:tav>
                                        <p:tav tm="100000">
                                          <p:val>
                                            <p:strVal val="#ppt_h"/>
                                          </p:val>
                                        </p:tav>
                                      </p:tavLst>
                                    </p:anim>
                                    <p:animEffect transition="in" filter="fade">
                                      <p:cBhvr>
                                        <p:cTn id="25" dur="1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0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85728"/>
            <a:ext cx="6826291" cy="584775"/>
          </a:xfrm>
          <a:prstGeom prst="rect">
            <a:avLst/>
          </a:prstGeom>
          <a:noFill/>
        </p:spPr>
        <p:txBody>
          <a:bodyPr wrap="none" lIns="91440" tIns="45720" rIns="91440" bIns="45720">
            <a:spAutoFit/>
          </a:bodyPr>
          <a:lstStyle/>
          <a:p>
            <a:pPr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Начало самостоятельного правления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49" name="Rectangle 1"/>
          <p:cNvSpPr>
            <a:spLocks noChangeArrowheads="1"/>
          </p:cNvSpPr>
          <p:nvPr/>
        </p:nvSpPr>
        <p:spPr bwMode="auto">
          <a:xfrm>
            <a:off x="395536" y="3044908"/>
            <a:ext cx="788436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За границей в основном сложилась политическая программа Петра. Ее конечной целью стало создание регулярного полицейского государства, основанного на всеобщем ему служении, государство понималось как «общее благо». Сам царь считал себя первым слугой отечества, который собственным примером должен был учить подданных. Нетрадиционное поведение Петра, с одной стороны, разрушало веками складывавшийся образ государя как сакральной фигуры, а с другой — вызывало протест у части общества (прежде всего у старообрядцев, которых Петр жестоко преследовал), видевшей в царе антихриста.</a:t>
            </a:r>
            <a:endParaRPr kumimoji="0" lang="ru-RU" sz="2000"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9217" name="Picture 1" descr="G:\пётр 1\x_134d672b.jpg"/>
          <p:cNvPicPr>
            <a:picLocks noChangeAspect="1" noChangeArrowheads="1"/>
          </p:cNvPicPr>
          <p:nvPr/>
        </p:nvPicPr>
        <p:blipFill>
          <a:blip r:embed="rId2" cstate="print"/>
          <a:srcRect/>
          <a:stretch>
            <a:fillRect/>
          </a:stretch>
        </p:blipFill>
        <p:spPr bwMode="auto">
          <a:xfrm>
            <a:off x="755576" y="846829"/>
            <a:ext cx="2694434" cy="1925887"/>
          </a:xfrm>
          <a:prstGeom prst="rect">
            <a:avLst/>
          </a:prstGeom>
          <a:ln>
            <a:noFill/>
          </a:ln>
          <a:effectLst>
            <a:outerShdw blurRad="292100" dist="139700" dir="2700000" algn="tl" rotWithShape="0">
              <a:srgbClr val="333333">
                <a:alpha val="65000"/>
              </a:srgbClr>
            </a:outerShdw>
          </a:effectLst>
        </p:spPr>
      </p:pic>
      <p:pic>
        <p:nvPicPr>
          <p:cNvPr id="3074" name="Picture 2" descr="G:\петр 1\WMRII_RUSI_R0011030-1024x8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857572"/>
            <a:ext cx="2368487" cy="19151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петр 1\scale_1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762" y="846828"/>
            <a:ext cx="2720003" cy="1925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9217"/>
                                        </p:tgtEl>
                                        <p:attrNameLst>
                                          <p:attrName>style.visibility</p:attrName>
                                        </p:attrNameLst>
                                      </p:cBhvr>
                                      <p:to>
                                        <p:strVal val="visible"/>
                                      </p:to>
                                    </p:set>
                                    <p:animEffect transition="in" filter="box(in)">
                                      <p:cBhvr>
                                        <p:cTn id="13" dur="1000"/>
                                        <p:tgtEl>
                                          <p:spTgt spid="9217"/>
                                        </p:tgtEl>
                                      </p:cBhvr>
                                    </p:animEffect>
                                  </p:childTnLst>
                                </p:cTn>
                              </p:par>
                            </p:childTnLst>
                          </p:cTn>
                        </p:par>
                        <p:par>
                          <p:cTn id="14" fill="hold">
                            <p:stCondLst>
                              <p:cond delay="2000"/>
                            </p:stCondLst>
                            <p:childTnLst>
                              <p:par>
                                <p:cTn id="15" presetID="55" presetClass="entr" presetSubtype="0" fill="hold" grpId="1" nodeType="afterEffect">
                                  <p:stCondLst>
                                    <p:cond delay="0"/>
                                  </p:stCondLst>
                                  <p:childTnLst>
                                    <p:set>
                                      <p:cBhvr>
                                        <p:cTn id="16" dur="1" fill="hold">
                                          <p:stCondLst>
                                            <p:cond delay="0"/>
                                          </p:stCondLst>
                                        </p:cTn>
                                        <p:tgtEl>
                                          <p:spTgt spid="2049"/>
                                        </p:tgtEl>
                                        <p:attrNameLst>
                                          <p:attrName>style.visibility</p:attrName>
                                        </p:attrNameLst>
                                      </p:cBhvr>
                                      <p:to>
                                        <p:strVal val="visible"/>
                                      </p:to>
                                    </p:set>
                                    <p:anim calcmode="lin" valueType="num">
                                      <p:cBhvr>
                                        <p:cTn id="17" dur="1000" fill="hold"/>
                                        <p:tgtEl>
                                          <p:spTgt spid="2049"/>
                                        </p:tgtEl>
                                        <p:attrNameLst>
                                          <p:attrName>ppt_w</p:attrName>
                                        </p:attrNameLst>
                                      </p:cBhvr>
                                      <p:tavLst>
                                        <p:tav tm="0">
                                          <p:val>
                                            <p:strVal val="#ppt_w*0.70"/>
                                          </p:val>
                                        </p:tav>
                                        <p:tav tm="100000">
                                          <p:val>
                                            <p:strVal val="#ppt_w"/>
                                          </p:val>
                                        </p:tav>
                                      </p:tavLst>
                                    </p:anim>
                                    <p:anim calcmode="lin" valueType="num">
                                      <p:cBhvr>
                                        <p:cTn id="18" dur="1000" fill="hold"/>
                                        <p:tgtEl>
                                          <p:spTgt spid="2049"/>
                                        </p:tgtEl>
                                        <p:attrNameLst>
                                          <p:attrName>ppt_h</p:attrName>
                                        </p:attrNameLst>
                                      </p:cBhvr>
                                      <p:tavLst>
                                        <p:tav tm="0">
                                          <p:val>
                                            <p:strVal val="#ppt_h"/>
                                          </p:val>
                                        </p:tav>
                                        <p:tav tm="100000">
                                          <p:val>
                                            <p:strVal val="#ppt_h"/>
                                          </p:val>
                                        </p:tav>
                                      </p:tavLst>
                                    </p:anim>
                                    <p:animEffect transition="in" filter="fade">
                                      <p:cBhvr>
                                        <p:cTn id="19" dur="1000"/>
                                        <p:tgtEl>
                                          <p:spTgt spid="2049"/>
                                        </p:tgtEl>
                                      </p:cBhvr>
                                    </p:animEffect>
                                  </p:childTnLst>
                                </p:cTn>
                              </p:par>
                            </p:childTnLst>
                          </p:cTn>
                        </p:par>
                        <p:par>
                          <p:cTn id="20" fill="hold">
                            <p:stCondLst>
                              <p:cond delay="3000"/>
                            </p:stCondLst>
                            <p:childTnLst>
                              <p:par>
                                <p:cTn id="21" presetID="6" presetClass="entr" presetSubtype="16"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circle(in)">
                                      <p:cBhvr>
                                        <p:cTn id="23" dur="2000"/>
                                        <p:tgtEl>
                                          <p:spTgt spid="3074"/>
                                        </p:tgtEl>
                                      </p:cBhvr>
                                    </p:animEffect>
                                  </p:childTnLst>
                                </p:cTn>
                              </p:par>
                            </p:childTnLst>
                          </p:cTn>
                        </p:par>
                        <p:par>
                          <p:cTn id="24" fill="hold">
                            <p:stCondLst>
                              <p:cond delay="5000"/>
                            </p:stCondLst>
                            <p:childTnLst>
                              <p:par>
                                <p:cTn id="25" presetID="6" presetClass="entr" presetSubtype="16" fill="hold"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circle(in)">
                                      <p:cBhvr>
                                        <p:cTn id="2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4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5357813" cy="923330"/>
          </a:xfrm>
          <a:prstGeom prst="rect">
            <a:avLst/>
          </a:prstGeom>
          <a:noFill/>
        </p:spPr>
        <p:txBody>
          <a:bodyPr wrap="non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Реформы Петра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409" name="Rectangle 1"/>
          <p:cNvSpPr>
            <a:spLocks noChangeArrowheads="1"/>
          </p:cNvSpPr>
          <p:nvPr/>
        </p:nvSpPr>
        <p:spPr bwMode="auto">
          <a:xfrm>
            <a:off x="395534" y="1200134"/>
            <a:ext cx="835292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Реформы Петра I начались с введения иностранного платья и приказа брить бороды всем, кроме крестьян и духовенства. Так изначально русское общество оказалось разделенным на две неравные части: для одной (дворянство и верхушка городского населения) предназначалась насаждаемая сверху европеизированная культура, другая сохраняла традиционный уклад жизни.</a:t>
            </a:r>
            <a:endParaRPr kumimoji="0" lang="ru-RU"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17411" name="Picture 3" descr="L:\пётр 1\1255359201_70116_or.jpg"/>
          <p:cNvPicPr>
            <a:picLocks noChangeAspect="1" noChangeArrowheads="1"/>
          </p:cNvPicPr>
          <p:nvPr/>
        </p:nvPicPr>
        <p:blipFill>
          <a:blip r:embed="rId2" cstate="print"/>
          <a:srcRect/>
          <a:stretch>
            <a:fillRect/>
          </a:stretch>
        </p:blipFill>
        <p:spPr bwMode="auto">
          <a:xfrm>
            <a:off x="395535" y="3228077"/>
            <a:ext cx="4372397" cy="2892508"/>
          </a:xfrm>
          <a:prstGeom prst="rect">
            <a:avLst/>
          </a:prstGeom>
          <a:ln>
            <a:noFill/>
          </a:ln>
          <a:effectLst>
            <a:softEdge rad="112500"/>
          </a:effectLst>
        </p:spPr>
      </p:pic>
      <p:pic>
        <p:nvPicPr>
          <p:cNvPr id="4098" name="Picture 2" descr="G:\петр 1\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195641"/>
            <a:ext cx="3290562" cy="2924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409"/>
                                        </p:tgtEl>
                                        <p:attrNameLst>
                                          <p:attrName>style.visibility</p:attrName>
                                        </p:attrNameLst>
                                      </p:cBhvr>
                                      <p:to>
                                        <p:strVal val="visible"/>
                                      </p:to>
                                    </p:set>
                                    <p:anim calcmode="lin" valueType="num">
                                      <p:cBhvr>
                                        <p:cTn id="13" dur="1000" fill="hold"/>
                                        <p:tgtEl>
                                          <p:spTgt spid="17409"/>
                                        </p:tgtEl>
                                        <p:attrNameLst>
                                          <p:attrName>ppt_w</p:attrName>
                                        </p:attrNameLst>
                                      </p:cBhvr>
                                      <p:tavLst>
                                        <p:tav tm="0">
                                          <p:val>
                                            <p:strVal val="#ppt_w*0.70"/>
                                          </p:val>
                                        </p:tav>
                                        <p:tav tm="100000">
                                          <p:val>
                                            <p:strVal val="#ppt_w"/>
                                          </p:val>
                                        </p:tav>
                                      </p:tavLst>
                                    </p:anim>
                                    <p:anim calcmode="lin" valueType="num">
                                      <p:cBhvr>
                                        <p:cTn id="14" dur="1000" fill="hold"/>
                                        <p:tgtEl>
                                          <p:spTgt spid="17409"/>
                                        </p:tgtEl>
                                        <p:attrNameLst>
                                          <p:attrName>ppt_h</p:attrName>
                                        </p:attrNameLst>
                                      </p:cBhvr>
                                      <p:tavLst>
                                        <p:tav tm="0">
                                          <p:val>
                                            <p:strVal val="#ppt_h"/>
                                          </p:val>
                                        </p:tav>
                                        <p:tav tm="100000">
                                          <p:val>
                                            <p:strVal val="#ppt_h"/>
                                          </p:val>
                                        </p:tav>
                                      </p:tavLst>
                                    </p:anim>
                                    <p:animEffect transition="in" filter="fade">
                                      <p:cBhvr>
                                        <p:cTn id="15" dur="1000"/>
                                        <p:tgtEl>
                                          <p:spTgt spid="17409"/>
                                        </p:tgtEl>
                                      </p:cBhvr>
                                    </p:animEffect>
                                  </p:childTnLst>
                                </p:cTn>
                              </p:par>
                              <p:par>
                                <p:cTn id="16" presetID="4" presetClass="entr" presetSubtype="16" fill="hold" nodeType="with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box(in)">
                                      <p:cBhvr>
                                        <p:cTn id="18" dur="1000"/>
                                        <p:tgtEl>
                                          <p:spTgt spid="17411"/>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74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5536" y="359692"/>
            <a:ext cx="803525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1699 была также осуществлена реформа календаря. В Амстердаме была создана типография для издания светских книг на русском языке, основан первый русский орден — Святого апостола Андрея Первозванного.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2">
                  <a:lumMod val="75000"/>
                </a:schemeClr>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600" b="1" dirty="0" smtClean="0">
              <a:solidFill>
                <a:schemeClr val="tx2">
                  <a:lumMod val="75000"/>
                </a:schemeClr>
              </a:solidFill>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Страна остро нуждалась в собственных квалифицированных кадрах, и царь распорядился отправить на учебу за границу юношей из знатных семейств. В 1701 году в Москве была открыта </a:t>
            </a: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Навигацкая</a:t>
            </a:r>
            <a:r>
              <a:rPr kumimoji="0" lang="ru-RU" b="1"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школа.</a:t>
            </a:r>
            <a:endParaRPr kumimoji="0" lang="ru-RU" b="1"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1026" name="Picture 2" descr="http://izhlife.ru/uploads/posts/2010-12/thumbs/1292325820_god1.jpg"/>
          <p:cNvPicPr>
            <a:picLocks noChangeAspect="1" noChangeArrowheads="1"/>
          </p:cNvPicPr>
          <p:nvPr/>
        </p:nvPicPr>
        <p:blipFill>
          <a:blip r:embed="rId2" cstate="print"/>
          <a:srcRect/>
          <a:stretch>
            <a:fillRect/>
          </a:stretch>
        </p:blipFill>
        <p:spPr bwMode="auto">
          <a:xfrm>
            <a:off x="3203848" y="1340768"/>
            <a:ext cx="3456384" cy="3977936"/>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7776864" cy="1754326"/>
          </a:xfrm>
          <a:prstGeom prst="rect">
            <a:avLst/>
          </a:prstGeom>
        </p:spPr>
        <p:txBody>
          <a:bodyPr wrap="square">
            <a:spAutoFit/>
          </a:bodyPr>
          <a:lstStyle/>
          <a:p>
            <a:pPr lvl="0" algn="just" fontAlgn="base">
              <a:spcBef>
                <a:spcPct val="0"/>
              </a:spcBef>
              <a:spcAft>
                <a:spcPct val="0"/>
              </a:spcAft>
            </a:pPr>
            <a:r>
              <a:rPr lang="ru-RU" b="1" dirty="0" smtClean="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Началась и реформа городского управления. После смерти в 1700 патриарха Адриана нового патриарха избирать не стали, и Петр создал Монастырский приказ для управления церковным хозяйством. Позднее вместо патриарха было создано синодальное правление церковью, сохранявшиеся до 1917. </a:t>
            </a:r>
            <a:endParaRPr lang="ru-RU" b="1"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ru-RU" b="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Петр I ввел так же празднование Нового года на Руси.</a:t>
            </a:r>
            <a:endParaRPr lang="ru-RU" b="1" dirty="0" smtClean="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8674" name="Picture 2" descr="http://www.pravmir.ru/wp-content/uploads/2011/02/surikov.jpg"/>
          <p:cNvPicPr>
            <a:picLocks noChangeAspect="1" noChangeArrowheads="1"/>
          </p:cNvPicPr>
          <p:nvPr/>
        </p:nvPicPr>
        <p:blipFill>
          <a:blip r:embed="rId2" cstate="print"/>
          <a:srcRect/>
          <a:stretch>
            <a:fillRect/>
          </a:stretch>
        </p:blipFill>
        <p:spPr bwMode="auto">
          <a:xfrm>
            <a:off x="1979712" y="2636912"/>
            <a:ext cx="5238750" cy="3629025"/>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box(in)">
                                      <p:cBhvr>
                                        <p:cTn id="13"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лтавское сражение"/>
          <p:cNvPicPr/>
          <p:nvPr/>
        </p:nvPicPr>
        <p:blipFill>
          <a:blip r:embed="rId2" cstate="print"/>
          <a:srcRect/>
          <a:stretch>
            <a:fillRect/>
          </a:stretch>
        </p:blipFill>
        <p:spPr bwMode="auto">
          <a:xfrm>
            <a:off x="323528" y="1285860"/>
            <a:ext cx="2819712" cy="2287156"/>
          </a:xfrm>
          <a:prstGeom prst="rect">
            <a:avLst/>
          </a:prstGeom>
          <a:ln>
            <a:noFill/>
          </a:ln>
          <a:effectLst>
            <a:softEdge rad="112500"/>
          </a:effectLst>
        </p:spPr>
      </p:pic>
      <p:sp>
        <p:nvSpPr>
          <p:cNvPr id="3" name="Прямоугольник 2"/>
          <p:cNvSpPr/>
          <p:nvPr/>
        </p:nvSpPr>
        <p:spPr>
          <a:xfrm>
            <a:off x="1115616" y="188640"/>
            <a:ext cx="7365478"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Уроки Северной войны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433" name="Rectangle 1"/>
          <p:cNvSpPr>
            <a:spLocks noChangeArrowheads="1"/>
          </p:cNvSpPr>
          <p:nvPr/>
        </p:nvSpPr>
        <p:spPr bwMode="auto">
          <a:xfrm>
            <a:off x="3214678" y="1466149"/>
            <a:ext cx="564360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Война, главной целью которой было закрепление России на Балтике, началась с поражения русской армии под Нарвой в 1700. Однако этот урок пошел Петру впрок: он понял, что причина поражения прежде всего в отсталости русской армии, и с еще большей энергией принялся за ее перевооружение и создание регулярных полков, сперва путем сбора «даточных людей», а с 1705 с помощью введения рекрутской повинности (в 1701 году, после поражения русского войска под Нарвой экономист и публицист Иван Тихонович Посошков составил записку для Петра I «О ратном поведении», предложив меры по созданию боеспособной армии.). Началось строительство металлургических и оружейных заводов, поставлявших для армии высококачественные пушки и стрелковое оружие. Поход шведских войск во главе с королем Карлом XII на Польшу позволил русской армии одержать первые победы над противником, захватить и опустошить значительную часть Прибалтики. В 1703 в устье Невы Петр основал Санкт-Петербург — новую столицу России, которая по замыслу царя должна была стать образцовым городом-«парадизом». В эти же годы Боярскую думу сменила состоявшая из членов ближайшего окружения царя </a:t>
            </a:r>
            <a:r>
              <a:rPr kumimoji="0" lang="ru-RU" sz="1400" b="0"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Консилия</a:t>
            </a:r>
            <a:r>
              <a:rPr kumimoji="0" lang="ru-RU" sz="1400" b="0" i="0" u="none" strike="noStrike" cap="none" normalizeH="0" baseline="0" dirty="0" smtClean="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министров, наряду с московскими приказами в Петербурге создавались новые учреждения. В 1708 страна была разделена на губернии. В 1709 после Полтавского сражения наступил перелом в войне и царь смог больше внимания уделять внутриполитическим делам.</a:t>
            </a:r>
            <a:endParaRPr kumimoji="0" lang="ru-RU" sz="1400" b="0" i="0" u="none" strike="noStrike" cap="none" normalizeH="0" baseline="0" dirty="0" smtClean="0">
              <a:ln>
                <a:noFill/>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5" name="Рисунок 4" descr="http://upload.wikimedia.org/wikipedia/commons/thumb/3/3f/Storm_of_Noteburg_1702.jpg/250px-Storm_of_Noteburg_1702.jpg">
            <a:hlinkClick r:id="rId3"/>
          </p:cNvPr>
          <p:cNvPicPr/>
          <p:nvPr/>
        </p:nvPicPr>
        <p:blipFill>
          <a:blip r:embed="rId4" cstate="print"/>
          <a:srcRect/>
          <a:stretch>
            <a:fillRect/>
          </a:stretch>
        </p:blipFill>
        <p:spPr bwMode="auto">
          <a:xfrm>
            <a:off x="323528" y="4077072"/>
            <a:ext cx="2880320" cy="210958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433"/>
                                        </p:tgtEl>
                                        <p:attrNameLst>
                                          <p:attrName>style.visibility</p:attrName>
                                        </p:attrNameLst>
                                      </p:cBhvr>
                                      <p:to>
                                        <p:strVal val="visible"/>
                                      </p:to>
                                    </p:set>
                                    <p:anim calcmode="lin" valueType="num">
                                      <p:cBhvr>
                                        <p:cTn id="13" dur="1000" fill="hold"/>
                                        <p:tgtEl>
                                          <p:spTgt spid="18433"/>
                                        </p:tgtEl>
                                        <p:attrNameLst>
                                          <p:attrName>ppt_w</p:attrName>
                                        </p:attrNameLst>
                                      </p:cBhvr>
                                      <p:tavLst>
                                        <p:tav tm="0">
                                          <p:val>
                                            <p:strVal val="#ppt_w*0.70"/>
                                          </p:val>
                                        </p:tav>
                                        <p:tav tm="100000">
                                          <p:val>
                                            <p:strVal val="#ppt_w"/>
                                          </p:val>
                                        </p:tav>
                                      </p:tavLst>
                                    </p:anim>
                                    <p:anim calcmode="lin" valueType="num">
                                      <p:cBhvr>
                                        <p:cTn id="14" dur="1000" fill="hold"/>
                                        <p:tgtEl>
                                          <p:spTgt spid="18433"/>
                                        </p:tgtEl>
                                        <p:attrNameLst>
                                          <p:attrName>ppt_h</p:attrName>
                                        </p:attrNameLst>
                                      </p:cBhvr>
                                      <p:tavLst>
                                        <p:tav tm="0">
                                          <p:val>
                                            <p:strVal val="#ppt_h"/>
                                          </p:val>
                                        </p:tav>
                                        <p:tav tm="100000">
                                          <p:val>
                                            <p:strVal val="#ppt_h"/>
                                          </p:val>
                                        </p:tav>
                                      </p:tavLst>
                                    </p:anim>
                                    <p:animEffect transition="in" filter="fade">
                                      <p:cBhvr>
                                        <p:cTn id="15" dur="1000"/>
                                        <p:tgtEl>
                                          <p:spTgt spid="18433"/>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10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84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392</TotalTime>
  <Words>1168</Words>
  <Application>Microsoft Office PowerPoint</Application>
  <PresentationFormat>Экран (4:3)</PresentationFormat>
  <Paragraphs>55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Пётр I 30 мая (9 июня) 1672 года — 28 января (8 февраля) 1725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Пётр 1 30 мая (9 июня) 1672 года — 28 января (8 февраля) 1725 года</dc:title>
  <dc:creator>Ирина</dc:creator>
  <cp:lastModifiedBy>александр</cp:lastModifiedBy>
  <cp:revision>39</cp:revision>
  <dcterms:created xsi:type="dcterms:W3CDTF">2012-11-24T05:20:32Z</dcterms:created>
  <dcterms:modified xsi:type="dcterms:W3CDTF">2022-03-24T19:37:43Z</dcterms:modified>
</cp:coreProperties>
</file>