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77" r:id="rId6"/>
    <p:sldId id="261" r:id="rId7"/>
    <p:sldId id="262" r:id="rId8"/>
    <p:sldId id="278" r:id="rId9"/>
    <p:sldId id="264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CC"/>
    <a:srgbClr val="BA1660"/>
    <a:srgbClr val="C25F0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269D01E-BC32-4049-B463-5C60D7B0CCD2}" styleName="Стиль из темы 2 - акцент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20000" autoAdjust="0"/>
    <p:restoredTop sz="94660"/>
  </p:normalViewPr>
  <p:slideViewPr>
    <p:cSldViewPr>
      <p:cViewPr varScale="1">
        <p:scale>
          <a:sx n="91" d="100"/>
          <a:sy n="91" d="100"/>
        </p:scale>
        <p:origin x="-77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15.11.2023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F:\&#1084;&#1091;&#1079;&#1099;&#1082;&#1072;%20&#1082;%20&#1079;&#1072;&#1085;&#1103;&#1090;&#1080;&#1102;\5%20&#1084;&#1099;%20&#1078;&#1077;&#1083;&#1072;&#1077;&#1084;%20&#1089;&#1095;&#1072;&#1089;&#1090;&#1100;&#1103;%20&#1074;&#1072;&#1084;.mp3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&#1084;&#1091;&#1079;&#1099;&#1082;&#1072;%20&#1082;%20&#1079;&#1072;&#1085;&#1103;&#1090;&#1080;&#1102;\&#1076;&#1086;&#1084;.mp3" TargetMode="Externa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&#1084;&#1091;&#1079;&#1099;&#1082;&#1072;%20&#1082;%20&#1079;&#1072;&#1085;&#1103;&#1090;&#1080;&#1102;\&#1086;&#1090;&#1076;&#1099;&#1093;.mp3" TargetMode="External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5 мы желаем счастья вам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2000232" y="50004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958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4643446"/>
            <a:ext cx="8286808" cy="857256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>
                <a:solidFill>
                  <a:srgbClr val="FFFF00"/>
                </a:solidFill>
              </a:rPr>
              <a:t>Здоровье</a:t>
            </a:r>
            <a:endParaRPr lang="ru-RU" sz="6000" dirty="0">
              <a:solidFill>
                <a:srgbClr val="FFFF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14282" y="5500702"/>
            <a:ext cx="8715436" cy="1143008"/>
          </a:xfrm>
          <a:prstGeom prst="flowChartProcess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28596" y="3714752"/>
            <a:ext cx="8286808" cy="928694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 smtClean="0">
                <a:solidFill>
                  <a:srgbClr val="C00000"/>
                </a:solidFill>
              </a:rPr>
              <a:t>Труд</a:t>
            </a:r>
            <a:endParaRPr lang="ru-RU" sz="6600" dirty="0"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8596" y="2857496"/>
            <a:ext cx="8286808" cy="8572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600" dirty="0" smtClean="0">
                <a:solidFill>
                  <a:srgbClr val="7030A0"/>
                </a:solidFill>
              </a:rPr>
              <a:t>Отдых</a:t>
            </a:r>
            <a:endParaRPr lang="ru-RU" sz="6600" dirty="0">
              <a:solidFill>
                <a:srgbClr val="7030A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8596" y="1928802"/>
            <a:ext cx="8286808" cy="92869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rgbClr val="C25F0E"/>
                </a:solidFill>
              </a:rPr>
              <a:t>Домашняя экономика</a:t>
            </a:r>
            <a:endParaRPr lang="ru-RU" sz="5400" dirty="0">
              <a:solidFill>
                <a:srgbClr val="C25F0E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67524"/>
          </a:xfrm>
        </p:spPr>
        <p:txBody>
          <a:bodyPr>
            <a:noAutofit/>
          </a:bodyPr>
          <a:lstStyle/>
          <a:p>
            <a:pPr algn="ctr"/>
            <a:r>
              <a:rPr lang="ru-RU" sz="6000" b="1" i="1" dirty="0" smtClean="0">
                <a:solidFill>
                  <a:srgbClr val="00B050"/>
                </a:solidFill>
              </a:rPr>
              <a:t>СЕМЕЙНЫЙ БЮДЖЕТ</a:t>
            </a:r>
            <a:endParaRPr lang="ru-RU" sz="6000" b="1" i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Заработная плата</a:t>
            </a:r>
          </a:p>
          <a:p>
            <a:r>
              <a:rPr lang="ru-RU" dirty="0" smtClean="0"/>
              <a:t>Пенсия                                      доход семьи</a:t>
            </a:r>
          </a:p>
          <a:p>
            <a:r>
              <a:rPr lang="ru-RU" dirty="0" smtClean="0"/>
              <a:t>Стипендия</a:t>
            </a:r>
          </a:p>
          <a:p>
            <a:endParaRPr lang="ru-RU" dirty="0" smtClean="0"/>
          </a:p>
          <a:p>
            <a:r>
              <a:rPr lang="ru-RU" dirty="0" smtClean="0"/>
              <a:t>Плата за коммунальные услуги</a:t>
            </a:r>
          </a:p>
          <a:p>
            <a:r>
              <a:rPr lang="ru-RU" dirty="0" smtClean="0"/>
              <a:t>Продукты питания                                   расход семьи</a:t>
            </a:r>
          </a:p>
          <a:p>
            <a:r>
              <a:rPr lang="ru-RU" dirty="0" smtClean="0"/>
              <a:t>Одежда</a:t>
            </a:r>
          </a:p>
          <a:p>
            <a:endParaRPr lang="ru-RU" dirty="0"/>
          </a:p>
        </p:txBody>
      </p:sp>
      <p:sp>
        <p:nvSpPr>
          <p:cNvPr id="4" name="Правая фигурная скобка 3"/>
          <p:cNvSpPr/>
          <p:nvPr/>
        </p:nvSpPr>
        <p:spPr>
          <a:xfrm>
            <a:off x="3643306" y="2143116"/>
            <a:ext cx="1000132" cy="1214446"/>
          </a:xfrm>
          <a:prstGeom prst="rightBrace">
            <a:avLst>
              <a:gd name="adj1" fmla="val 8333"/>
              <a:gd name="adj2" fmla="val 50907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авая фигурная скобка 4"/>
          <p:cNvSpPr/>
          <p:nvPr/>
        </p:nvSpPr>
        <p:spPr>
          <a:xfrm>
            <a:off x="5715008" y="4071942"/>
            <a:ext cx="785818" cy="107157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Магазин «Одежда»                        Моющие средства </a:t>
            </a:r>
          </a:p>
          <a:p>
            <a:r>
              <a:rPr lang="ru-RU" dirty="0" smtClean="0"/>
              <a:t>Аптека                                               Тетради ,учебники</a:t>
            </a:r>
          </a:p>
          <a:p>
            <a:r>
              <a:rPr lang="ru-RU" dirty="0" smtClean="0"/>
              <a:t>Магазин «Продукты»                      Газеты ,конверты</a:t>
            </a:r>
          </a:p>
          <a:p>
            <a:r>
              <a:rPr lang="ru-RU" dirty="0" smtClean="0"/>
              <a:t>Почта                                                 Молоко ,сыр</a:t>
            </a:r>
          </a:p>
          <a:p>
            <a:r>
              <a:rPr lang="ru-RU" dirty="0" smtClean="0"/>
              <a:t>Магазин «Книги»                            Костюм</a:t>
            </a:r>
          </a:p>
          <a:p>
            <a:r>
              <a:rPr lang="ru-RU" dirty="0" smtClean="0"/>
              <a:t>Магазин «Хозяйственные           Настойка от кашля</a:t>
            </a:r>
          </a:p>
          <a:p>
            <a:r>
              <a:rPr lang="ru-RU" dirty="0" smtClean="0"/>
              <a:t>товары»</a:t>
            </a:r>
          </a:p>
          <a:p>
            <a:pPr>
              <a:buNone/>
            </a:pPr>
            <a:endParaRPr lang="ru-RU" dirty="0"/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3786182" y="2357430"/>
            <a:ext cx="1857388" cy="17145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rot="16200000" flipH="1">
            <a:off x="3714744" y="2643182"/>
            <a:ext cx="1857388" cy="18573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4071934" y="3214686"/>
            <a:ext cx="1571636" cy="4286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V="1">
            <a:off x="3571868" y="3143248"/>
            <a:ext cx="2143140" cy="5000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V="1">
            <a:off x="3643306" y="2786058"/>
            <a:ext cx="1928826" cy="135732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rot="5400000" flipH="1" flipV="1">
            <a:off x="4071934" y="3143248"/>
            <a:ext cx="2071702" cy="7858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5715016"/>
            <a:ext cx="8715436" cy="92869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5000636"/>
            <a:ext cx="8286808" cy="71438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 smtClean="0">
                <a:solidFill>
                  <a:srgbClr val="FFFF00"/>
                </a:solidFill>
              </a:rPr>
              <a:t>Здоровье</a:t>
            </a:r>
            <a:endParaRPr lang="ru-RU" sz="6600" dirty="0">
              <a:solidFill>
                <a:srgbClr val="FFFF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8596" y="4286256"/>
            <a:ext cx="8286808" cy="71438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>
                <a:solidFill>
                  <a:srgbClr val="C00000"/>
                </a:solidFill>
              </a:rPr>
              <a:t>Труд</a:t>
            </a:r>
            <a:endParaRPr lang="ru-RU" sz="6000" dirty="0"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8596" y="3500438"/>
            <a:ext cx="8286808" cy="78581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600" dirty="0" smtClean="0">
                <a:solidFill>
                  <a:srgbClr val="7030A0"/>
                </a:solidFill>
              </a:rPr>
              <a:t>Отдых</a:t>
            </a:r>
            <a:endParaRPr lang="ru-RU" sz="6600" dirty="0">
              <a:solidFill>
                <a:srgbClr val="7030A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8596" y="2786058"/>
            <a:ext cx="8286808" cy="71438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rgbClr val="C25F0E"/>
                </a:solidFill>
              </a:rPr>
              <a:t>Домашняя экономика</a:t>
            </a:r>
            <a:endParaRPr lang="ru-RU" sz="5400" dirty="0">
              <a:solidFill>
                <a:srgbClr val="C25F0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28596" y="2000240"/>
            <a:ext cx="8286808" cy="78581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600" dirty="0" smtClean="0">
                <a:solidFill>
                  <a:srgbClr val="BA1660"/>
                </a:solidFill>
              </a:rPr>
              <a:t>Семья</a:t>
            </a:r>
            <a:endParaRPr lang="ru-RU" sz="6600" dirty="0">
              <a:solidFill>
                <a:srgbClr val="BA166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дом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524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Учитель математики\Desktop\sample_0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5720" y="5500702"/>
            <a:ext cx="8643998" cy="114300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571472" y="4643446"/>
            <a:ext cx="8115328" cy="850578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>
            <a:normAutofit fontScale="92500" lnSpcReduction="20000"/>
          </a:bodyPr>
          <a:lstStyle/>
          <a:p>
            <a:pPr algn="ctr"/>
            <a:r>
              <a:rPr lang="ru-RU" sz="6600" dirty="0" smtClean="0">
                <a:solidFill>
                  <a:srgbClr val="FFFF00"/>
                </a:solidFill>
              </a:rPr>
              <a:t>Здоровье</a:t>
            </a:r>
            <a:endParaRPr lang="ru-RU" sz="6600" dirty="0">
              <a:solidFill>
                <a:srgbClr val="FFFF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71472" y="4000504"/>
            <a:ext cx="8143932" cy="64294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>
                <a:solidFill>
                  <a:srgbClr val="C00000"/>
                </a:solidFill>
              </a:rPr>
              <a:t>Труд</a:t>
            </a:r>
            <a:endParaRPr lang="ru-RU" sz="6000" dirty="0"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71472" y="3143248"/>
            <a:ext cx="8072494" cy="8572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600" dirty="0" smtClean="0">
                <a:solidFill>
                  <a:srgbClr val="7030A0"/>
                </a:solidFill>
              </a:rPr>
              <a:t>Отдых</a:t>
            </a:r>
            <a:endParaRPr lang="ru-RU" sz="6600" dirty="0">
              <a:solidFill>
                <a:srgbClr val="7030A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71472" y="2285992"/>
            <a:ext cx="8072494" cy="85725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rgbClr val="C25F0E"/>
                </a:solidFill>
              </a:rPr>
              <a:t>Домашняя экономика</a:t>
            </a:r>
            <a:endParaRPr lang="ru-RU" sz="5400" dirty="0">
              <a:solidFill>
                <a:srgbClr val="C25F0E"/>
              </a:solidFill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571472" y="1357298"/>
            <a:ext cx="8043890" cy="92869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normAutofit fontScale="90000"/>
          </a:bodyPr>
          <a:lstStyle/>
          <a:p>
            <a:pPr algn="ctr"/>
            <a:r>
              <a:rPr lang="ru-RU" sz="6600" dirty="0" smtClean="0">
                <a:solidFill>
                  <a:srgbClr val="BA1660"/>
                </a:solidFill>
              </a:rPr>
              <a:t>Семья</a:t>
            </a:r>
            <a:endParaRPr lang="ru-RU" sz="6600" dirty="0">
              <a:solidFill>
                <a:srgbClr val="BA1660"/>
              </a:solidFill>
            </a:endParaRPr>
          </a:p>
        </p:txBody>
      </p:sp>
      <p:sp>
        <p:nvSpPr>
          <p:cNvPr id="10" name="Равнобедренный треугольник 9"/>
          <p:cNvSpPr/>
          <p:nvPr/>
        </p:nvSpPr>
        <p:spPr>
          <a:xfrm>
            <a:off x="571472" y="0"/>
            <a:ext cx="8001056" cy="135729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FF66CC"/>
                </a:solidFill>
              </a:rPr>
              <a:t>Дом счастья!!!</a:t>
            </a:r>
            <a:endParaRPr lang="ru-RU" sz="4000" dirty="0">
              <a:solidFill>
                <a:srgbClr val="FF66CC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отдых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1142976" y="600076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979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8800" i="1" dirty="0" smtClean="0">
                <a:solidFill>
                  <a:srgbClr val="FF0000"/>
                </a:solidFill>
              </a:rPr>
              <a:t>Счастье жить</a:t>
            </a:r>
            <a:r>
              <a:rPr lang="ru-RU" sz="8000" dirty="0" smtClean="0">
                <a:solidFill>
                  <a:srgbClr val="FF0000"/>
                </a:solidFill>
              </a:rPr>
              <a:t>!</a:t>
            </a:r>
            <a:endParaRPr lang="ru-RU" sz="8000" dirty="0">
              <a:solidFill>
                <a:srgbClr val="FF0000"/>
              </a:solidFill>
            </a:endParaRPr>
          </a:p>
        </p:txBody>
      </p:sp>
      <p:pic>
        <p:nvPicPr>
          <p:cNvPr id="2050" name="Picture 2" descr="C:\Users\Учитель математики\Desktop\23d892ab45bde8baafbda3fe389238a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857364"/>
            <a:ext cx="8286808" cy="474662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8800" dirty="0" smtClean="0">
                <a:solidFill>
                  <a:srgbClr val="00B050"/>
                </a:solidFill>
              </a:rPr>
              <a:t>Дом счастья</a:t>
            </a:r>
            <a:endParaRPr lang="ru-RU" sz="8800" dirty="0">
              <a:solidFill>
                <a:srgbClr val="00B050"/>
              </a:solidFill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986756"/>
            <a:ext cx="8286808" cy="4585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1142976" y="4071942"/>
          <a:ext cx="6786610" cy="942344"/>
        </p:xfrm>
        <a:graphic>
          <a:graphicData uri="http://schemas.openxmlformats.org/drawingml/2006/table">
            <a:tbl>
              <a:tblPr firstRow="1" bandRow="1">
                <a:tableStyleId>{E269D01E-BC32-4049-B463-5C60D7B0CCD2}</a:tableStyleId>
              </a:tblPr>
              <a:tblGrid>
                <a:gridCol w="6786610"/>
              </a:tblGrid>
              <a:tr h="942344">
                <a:tc>
                  <a:txBody>
                    <a:bodyPr/>
                    <a:lstStyle/>
                    <a:p>
                      <a:pPr algn="ctr"/>
                      <a:r>
                        <a:rPr lang="ru-RU" sz="5400" dirty="0" smtClean="0">
                          <a:solidFill>
                            <a:srgbClr val="FFFF00"/>
                          </a:solidFill>
                        </a:rPr>
                        <a:t>Здоровье</a:t>
                      </a:r>
                      <a:endParaRPr lang="ru-RU" sz="54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Блок-схема: процесс 3"/>
          <p:cNvSpPr/>
          <p:nvPr/>
        </p:nvSpPr>
        <p:spPr>
          <a:xfrm>
            <a:off x="500034" y="5072074"/>
            <a:ext cx="8215370" cy="1214446"/>
          </a:xfrm>
          <a:prstGeom prst="flowChartProcess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5194" y="163723"/>
            <a:ext cx="603041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 smtClean="0">
                <a:solidFill>
                  <a:schemeClr val="accent1">
                    <a:lumMod val="50000"/>
                  </a:schemeClr>
                </a:solidFill>
              </a:rPr>
              <a:t>З</a:t>
            </a:r>
            <a:r>
              <a:rPr lang="ru-RU" b="1" i="1" dirty="0" smtClean="0">
                <a:solidFill>
                  <a:srgbClr val="00B050"/>
                </a:solidFill>
              </a:rPr>
              <a:t>  </a:t>
            </a:r>
            <a:r>
              <a:rPr lang="ru-RU" sz="2800" b="1" dirty="0" smtClean="0">
                <a:solidFill>
                  <a:srgbClr val="00B050"/>
                </a:solidFill>
              </a:rPr>
              <a:t>- </a:t>
            </a:r>
            <a:r>
              <a:rPr lang="ru-RU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арядка, закаливание, завтрак</a:t>
            </a:r>
            <a:r>
              <a:rPr lang="ru-RU" sz="2800" b="1" dirty="0" smtClean="0">
                <a:solidFill>
                  <a:srgbClr val="00B050"/>
                </a:solidFill>
              </a:rPr>
              <a:t>.</a:t>
            </a:r>
            <a:r>
              <a:rPr lang="ru-RU" sz="2800" b="1" dirty="0">
                <a:solidFill>
                  <a:srgbClr val="00B050"/>
                </a:solidFill>
              </a:rPr>
              <a:t/>
            </a:r>
            <a:br>
              <a:rPr lang="ru-RU" sz="2800" b="1" dirty="0">
                <a:solidFill>
                  <a:srgbClr val="00B050"/>
                </a:solidFill>
              </a:rPr>
            </a:b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75194" y="935313"/>
            <a:ext cx="535768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Д</a:t>
            </a:r>
            <a:r>
              <a:rPr lang="ru-RU" b="1" dirty="0" smtClean="0">
                <a:solidFill>
                  <a:srgbClr val="00B050"/>
                </a:solidFill>
              </a:rPr>
              <a:t> -  </a:t>
            </a:r>
            <a:r>
              <a:rPr lang="ru-RU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движение, дыхание, деревья</a:t>
            </a:r>
            <a:endParaRPr lang="ru-RU" sz="28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75194" y="1689365"/>
            <a:ext cx="51161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О</a:t>
            </a:r>
            <a:r>
              <a:rPr lang="ru-RU" sz="1600" b="1" dirty="0" smtClean="0">
                <a:solidFill>
                  <a:srgbClr val="00B050"/>
                </a:solidFill>
              </a:rPr>
              <a:t> -  </a:t>
            </a:r>
            <a:r>
              <a:rPr lang="ru-RU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осанка</a:t>
            </a:r>
            <a:r>
              <a:rPr lang="ru-RU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обед, овощи, отдых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4940" y="2381804"/>
            <a:ext cx="7056784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режим дня, радость, растения.</a:t>
            </a: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опрятность, осторожность</a:t>
            </a:r>
          </a:p>
          <a:p>
            <a:endParaRPr lang="ru-RU" sz="28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вода, воздух, витамины</a:t>
            </a: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Ь</a:t>
            </a: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еда</a:t>
            </a:r>
            <a:endParaRPr lang="ru-RU" sz="28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139589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2428892"/>
          </a:xfrm>
        </p:spPr>
        <p:txBody>
          <a:bodyPr>
            <a:normAutofit fontScale="90000"/>
          </a:bodyPr>
          <a:lstStyle/>
          <a:p>
            <a:r>
              <a:rPr lang="ru-RU" sz="6000" dirty="0" smtClean="0">
                <a:solidFill>
                  <a:srgbClr val="C00000"/>
                </a:solidFill>
              </a:rPr>
              <a:t>«Счастье достаётся </a:t>
            </a:r>
            <a:r>
              <a:rPr lang="ru-RU" sz="6000" dirty="0" err="1" smtClean="0">
                <a:solidFill>
                  <a:srgbClr val="C00000"/>
                </a:solidFill>
              </a:rPr>
              <a:t>тому,кто</a:t>
            </a:r>
            <a:r>
              <a:rPr lang="ru-RU" sz="6000" dirty="0" smtClean="0">
                <a:solidFill>
                  <a:srgbClr val="C00000"/>
                </a:solidFill>
              </a:rPr>
              <a:t> много трудится». </a:t>
            </a:r>
            <a:r>
              <a:rPr lang="ru-RU" sz="3100" dirty="0" smtClean="0"/>
              <a:t>Леонардо </a:t>
            </a:r>
            <a:r>
              <a:rPr lang="ru-RU" sz="3100" dirty="0" err="1" smtClean="0"/>
              <a:t>Давичи</a:t>
            </a:r>
            <a:endParaRPr lang="ru-RU" sz="3100" dirty="0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1071539" y="4572008"/>
          <a:ext cx="7072361" cy="857255"/>
        </p:xfrm>
        <a:graphic>
          <a:graphicData uri="http://schemas.openxmlformats.org/drawingml/2006/table">
            <a:tbl>
              <a:tblPr firstRow="1" bandRow="1">
                <a:tableStyleId>{E269D01E-BC32-4049-B463-5C60D7B0CCD2}</a:tableStyleId>
              </a:tblPr>
              <a:tblGrid>
                <a:gridCol w="7072361"/>
              </a:tblGrid>
              <a:tr h="857255">
                <a:tc>
                  <a:txBody>
                    <a:bodyPr/>
                    <a:lstStyle/>
                    <a:p>
                      <a:pPr algn="ctr"/>
                      <a:r>
                        <a:rPr lang="ru-RU" sz="4800" dirty="0" smtClean="0">
                          <a:solidFill>
                            <a:srgbClr val="FFFF00"/>
                          </a:solidFill>
                        </a:rPr>
                        <a:t>Здоровье</a:t>
                      </a:r>
                      <a:endParaRPr lang="ru-RU" sz="48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Блок-схема: процесс 7"/>
          <p:cNvSpPr/>
          <p:nvPr/>
        </p:nvSpPr>
        <p:spPr>
          <a:xfrm>
            <a:off x="500034" y="5429264"/>
            <a:ext cx="8215370" cy="1143008"/>
          </a:xfrm>
          <a:prstGeom prst="flowChartProcess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9" name="Блок-схема: процесс 8"/>
          <p:cNvSpPr/>
          <p:nvPr/>
        </p:nvSpPr>
        <p:spPr>
          <a:xfrm>
            <a:off x="1071538" y="3714752"/>
            <a:ext cx="7072362" cy="785818"/>
          </a:xfrm>
          <a:prstGeom prst="flowChartProces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Труд</a:t>
            </a:r>
            <a:endParaRPr lang="ru-RU" sz="4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4895864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7030A0"/>
                </a:solidFill>
                <a:latin typeface="Arial Black" pitchFamily="34" charset="0"/>
              </a:rPr>
              <a:t>Славен человек не словами…</a:t>
            </a:r>
          </a:p>
          <a:p>
            <a:endParaRPr lang="ru-RU" sz="3600" dirty="0" smtClean="0">
              <a:solidFill>
                <a:srgbClr val="7030A0"/>
              </a:solidFill>
              <a:latin typeface="Arial Black" pitchFamily="34" charset="0"/>
            </a:endParaRPr>
          </a:p>
          <a:p>
            <a:r>
              <a:rPr lang="ru-RU" sz="3600" dirty="0" smtClean="0">
                <a:solidFill>
                  <a:srgbClr val="7030A0"/>
                </a:solidFill>
                <a:latin typeface="Arial Black" pitchFamily="34" charset="0"/>
              </a:rPr>
              <a:t>Кто любит труд…</a:t>
            </a:r>
          </a:p>
          <a:p>
            <a:endParaRPr lang="ru-RU" sz="3600" dirty="0" smtClean="0">
              <a:solidFill>
                <a:srgbClr val="7030A0"/>
              </a:solidFill>
              <a:latin typeface="Arial Black" pitchFamily="34" charset="0"/>
            </a:endParaRPr>
          </a:p>
          <a:p>
            <a:r>
              <a:rPr lang="ru-RU" sz="3600" dirty="0" smtClean="0">
                <a:solidFill>
                  <a:srgbClr val="7030A0"/>
                </a:solidFill>
                <a:latin typeface="Arial Black" pitchFamily="34" charset="0"/>
              </a:rPr>
              <a:t>Птицу узнают в полёте…</a:t>
            </a:r>
          </a:p>
          <a:p>
            <a:pPr>
              <a:buNone/>
            </a:pPr>
            <a:endParaRPr lang="ru-RU" sz="3600" dirty="0">
              <a:solidFill>
                <a:srgbClr val="7030A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Учитель математики\Desktop\cifr-0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714744" cy="3214686"/>
          </a:xfrm>
          <a:prstGeom prst="rect">
            <a:avLst/>
          </a:prstGeom>
          <a:noFill/>
        </p:spPr>
      </p:pic>
      <p:cxnSp>
        <p:nvCxnSpPr>
          <p:cNvPr id="3" name="Прямая со стрелкой 2"/>
          <p:cNvCxnSpPr/>
          <p:nvPr/>
        </p:nvCxnSpPr>
        <p:spPr>
          <a:xfrm rot="5400000">
            <a:off x="1393009" y="1535893"/>
            <a:ext cx="642942" cy="571504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 стрелкой 3"/>
          <p:cNvCxnSpPr/>
          <p:nvPr/>
        </p:nvCxnSpPr>
        <p:spPr>
          <a:xfrm rot="5400000" flipH="1" flipV="1">
            <a:off x="1571604" y="1000108"/>
            <a:ext cx="857256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C:\Users\Учитель математики\Desktop\cifr-0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571876"/>
            <a:ext cx="3714744" cy="3286124"/>
          </a:xfrm>
          <a:prstGeom prst="rect">
            <a:avLst/>
          </a:prstGeom>
          <a:noFill/>
        </p:spPr>
      </p:pic>
      <p:cxnSp>
        <p:nvCxnSpPr>
          <p:cNvPr id="6" name="Прямая со стрелкой 5"/>
          <p:cNvCxnSpPr/>
          <p:nvPr/>
        </p:nvCxnSpPr>
        <p:spPr>
          <a:xfrm rot="10800000" flipV="1">
            <a:off x="1142976" y="5286388"/>
            <a:ext cx="857256" cy="142876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flipH="1">
            <a:off x="1857372" y="5215744"/>
            <a:ext cx="215092" cy="1093576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3" descr="C:\Users\Учитель математики\Desktop\cifr-0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0"/>
            <a:ext cx="4214810" cy="3161108"/>
          </a:xfrm>
          <a:prstGeom prst="rect">
            <a:avLst/>
          </a:prstGeom>
          <a:noFill/>
        </p:spPr>
      </p:pic>
      <p:cxnSp>
        <p:nvCxnSpPr>
          <p:cNvPr id="10" name="Прямая со стрелкой 9"/>
          <p:cNvCxnSpPr/>
          <p:nvPr/>
        </p:nvCxnSpPr>
        <p:spPr>
          <a:xfrm flipV="1">
            <a:off x="7000892" y="428604"/>
            <a:ext cx="35703" cy="1076307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V="1">
            <a:off x="7036595" y="1196752"/>
            <a:ext cx="991789" cy="383802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5" descr="C:\Users\Учитель математики\Desktop\cifr-0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3571876"/>
            <a:ext cx="4286248" cy="3286124"/>
          </a:xfrm>
          <a:prstGeom prst="rect">
            <a:avLst/>
          </a:prstGeom>
          <a:noFill/>
        </p:spPr>
      </p:pic>
      <p:cxnSp>
        <p:nvCxnSpPr>
          <p:cNvPr id="13" name="Прямая со стрелкой 12"/>
          <p:cNvCxnSpPr/>
          <p:nvPr/>
        </p:nvCxnSpPr>
        <p:spPr>
          <a:xfrm flipV="1">
            <a:off x="7071536" y="4077072"/>
            <a:ext cx="20744" cy="121011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H="1" flipV="1">
            <a:off x="6084168" y="5286388"/>
            <a:ext cx="916724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Блок-схема: процесс 5"/>
          <p:cNvSpPr/>
          <p:nvPr/>
        </p:nvSpPr>
        <p:spPr>
          <a:xfrm>
            <a:off x="500034" y="5429264"/>
            <a:ext cx="8215370" cy="1143008"/>
          </a:xfrm>
          <a:prstGeom prst="flowChartProcess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C00000"/>
              </a:solidFill>
            </a:endParaRP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928662" y="4357694"/>
          <a:ext cx="7215238" cy="1097280"/>
        </p:xfrm>
        <a:graphic>
          <a:graphicData uri="http://schemas.openxmlformats.org/drawingml/2006/table">
            <a:tbl>
              <a:tblPr firstRow="1" bandRow="1">
                <a:tableStyleId>{E269D01E-BC32-4049-B463-5C60D7B0CCD2}</a:tableStyleId>
              </a:tblPr>
              <a:tblGrid>
                <a:gridCol w="7215238"/>
              </a:tblGrid>
              <a:tr h="1071570">
                <a:tc>
                  <a:txBody>
                    <a:bodyPr/>
                    <a:lstStyle/>
                    <a:p>
                      <a:pPr algn="ctr"/>
                      <a:r>
                        <a:rPr lang="ru-RU" sz="6600" dirty="0" smtClean="0">
                          <a:solidFill>
                            <a:srgbClr val="FFFF00"/>
                          </a:solidFill>
                        </a:rPr>
                        <a:t>Здоровье</a:t>
                      </a:r>
                      <a:endParaRPr lang="ru-RU" sz="66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Блок-схема: процесс 8"/>
          <p:cNvSpPr/>
          <p:nvPr/>
        </p:nvSpPr>
        <p:spPr>
          <a:xfrm>
            <a:off x="928662" y="3286124"/>
            <a:ext cx="7215238" cy="1071570"/>
          </a:xfrm>
          <a:prstGeom prst="flowChartProces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>
                <a:solidFill>
                  <a:srgbClr val="C00000"/>
                </a:solidFill>
              </a:rPr>
              <a:t>Труд</a:t>
            </a:r>
            <a:endParaRPr lang="ru-RU" sz="6000" dirty="0">
              <a:solidFill>
                <a:srgbClr val="C00000"/>
              </a:solidFill>
            </a:endParaRPr>
          </a:p>
        </p:txBody>
      </p:sp>
      <p:sp>
        <p:nvSpPr>
          <p:cNvPr id="10" name="Блок-схема: процесс 9"/>
          <p:cNvSpPr/>
          <p:nvPr/>
        </p:nvSpPr>
        <p:spPr>
          <a:xfrm>
            <a:off x="928662" y="2214554"/>
            <a:ext cx="7215238" cy="1071570"/>
          </a:xfrm>
          <a:prstGeom prst="flowChart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dirty="0" smtClean="0">
                <a:solidFill>
                  <a:srgbClr val="7030A0"/>
                </a:solidFill>
              </a:rPr>
              <a:t>Отдых</a:t>
            </a:r>
            <a:endParaRPr lang="ru-RU" sz="60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302</TotalTime>
  <Words>154</Words>
  <Application>Microsoft Office PowerPoint</Application>
  <PresentationFormat>Экран (4:3)</PresentationFormat>
  <Paragraphs>59</Paragraphs>
  <Slides>18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Поток</vt:lpstr>
      <vt:lpstr>Слайд 1</vt:lpstr>
      <vt:lpstr>Счастье жить!</vt:lpstr>
      <vt:lpstr>Дом счастья</vt:lpstr>
      <vt:lpstr>Слайд 4</vt:lpstr>
      <vt:lpstr>Слайд 5</vt:lpstr>
      <vt:lpstr>«Счастье достаётся тому,кто много трудится». Леонардо Давичи</vt:lpstr>
      <vt:lpstr> </vt:lpstr>
      <vt:lpstr>Слайд 8</vt:lpstr>
      <vt:lpstr>Слайд 9</vt:lpstr>
      <vt:lpstr> </vt:lpstr>
      <vt:lpstr>СЕМЕЙНЫЙ БЮДЖЕТ</vt:lpstr>
      <vt:lpstr> </vt:lpstr>
      <vt:lpstr>Слайд 13</vt:lpstr>
      <vt:lpstr>Слайд 14</vt:lpstr>
      <vt:lpstr>Слайд 15</vt:lpstr>
      <vt:lpstr>Семья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Учитель математики</dc:creator>
  <cp:lastModifiedBy>Учитель математики</cp:lastModifiedBy>
  <cp:revision>38</cp:revision>
  <dcterms:created xsi:type="dcterms:W3CDTF">2014-03-05T03:02:09Z</dcterms:created>
  <dcterms:modified xsi:type="dcterms:W3CDTF">2023-11-14T22:58:21Z</dcterms:modified>
</cp:coreProperties>
</file>