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2" r:id="rId9"/>
    <p:sldId id="265" r:id="rId10"/>
    <p:sldId id="261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476672"/>
            <a:ext cx="712879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Некоторые правила хорошего тона, о которых вы не догадывались</a:t>
            </a:r>
            <a:endParaRPr lang="ru-RU" sz="5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2062" y="4149080"/>
            <a:ext cx="68402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Умеем ли мы себя вести как воспитанные люди?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5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http://im0-tub-ru.yandex.net/i?id=b8c549e62ae4d207d208e143c4cf1a58-10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049036"/>
            <a:ext cx="2961213" cy="238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363544">
            <a:off x="3428230" y="693663"/>
            <a:ext cx="5556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 разговоре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 descr="http://im1-tub-ru.yandex.net/i?id=ec9dc84cd78c1462115f6b005981b226-2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79" y="159007"/>
            <a:ext cx="2988965" cy="199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уверенность. KitaClub - лучший портал для девочек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21088"/>
            <a:ext cx="4427583" cy="22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637" y="253662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очень </a:t>
            </a:r>
            <a:r>
              <a:rPr lang="ru-RU" dirty="0"/>
              <a:t>невежливо поворачиваться спиной к своему собеседнику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нельзя </a:t>
            </a:r>
            <a:r>
              <a:rPr lang="ru-RU" dirty="0"/>
              <a:t>дотрагиваться до собеседника рукой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не </a:t>
            </a:r>
            <a:r>
              <a:rPr lang="ru-RU" dirty="0"/>
              <a:t>рекомендуется слишком энергично жестикулировать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- невежливо </a:t>
            </a:r>
          </a:p>
          <a:p>
            <a:r>
              <a:rPr lang="ru-RU" dirty="0" smtClean="0"/>
              <a:t>периодически </a:t>
            </a:r>
            <a:r>
              <a:rPr lang="ru-RU" dirty="0"/>
              <a:t>поглядывать на часы;</a:t>
            </a:r>
          </a:p>
        </p:txBody>
      </p:sp>
    </p:spTree>
    <p:extLst>
      <p:ext uri="{BB962C8B-B14F-4D97-AF65-F5344CB8AC3E}">
        <p14:creationId xmlns:p14="http://schemas.microsoft.com/office/powerpoint/2010/main" val="184400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im1-tub-ru.yandex.net/i?id=93ded4eba6236f47e51e430c50ad8819-13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19447"/>
            <a:ext cx="2448272" cy="333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6064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Наша жизнь полна условностей, которые каждый из нас должен соблюдать, чтобы не прослыть невеждой. Правил так много, что на их изучение могут уйти годы. Поэтому с малых лет детей воспитывают согласно этикету, принятого в обществе.</a:t>
            </a:r>
          </a:p>
        </p:txBody>
      </p:sp>
      <p:pic>
        <p:nvPicPr>
          <p:cNvPr id="10242" name="Picture 2" descr="http://im3-tub-ru.yandex.net/i?id=8b7c33d5e38f20ae62b4ce86f4455a32-9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0-tub-ru.yandex.net/i?id=5b5e56a494579445322c2ef93b869aa4-5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92" y="3785659"/>
            <a:ext cx="4608512" cy="30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im1-tub-ru.yandex.net/i?id=e79df93fb3fdc8c0e99e0f5b348052d8-103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54" y="1477559"/>
            <a:ext cx="3115246" cy="209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4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>
                <a:latin typeface="Bookman Old Style" pitchFamily="18" charset="0"/>
              </a:rPr>
              <a:t>Хорошие манеры состоят из мелких самопожертвований.</a:t>
            </a:r>
            <a:br>
              <a:rPr lang="ru-RU" sz="2000" b="1" i="1" dirty="0">
                <a:latin typeface="Bookman Old Style" pitchFamily="18" charset="0"/>
              </a:rPr>
            </a:br>
            <a:r>
              <a:rPr lang="ru-RU" sz="2000" b="1" i="1" dirty="0" err="1">
                <a:latin typeface="Bookman Old Style" pitchFamily="18" charset="0"/>
              </a:rPr>
              <a:t>Ралф</a:t>
            </a:r>
            <a:r>
              <a:rPr lang="ru-RU" sz="2000" b="1" i="1" dirty="0">
                <a:latin typeface="Bookman Old Style" pitchFamily="18" charset="0"/>
              </a:rPr>
              <a:t> </a:t>
            </a:r>
            <a:r>
              <a:rPr lang="ru-RU" sz="2000" b="1" i="1" dirty="0" err="1">
                <a:latin typeface="Bookman Old Style" pitchFamily="18" charset="0"/>
              </a:rPr>
              <a:t>Эмерсон</a:t>
            </a:r>
            <a:r>
              <a:rPr lang="ru-RU" sz="2000" b="1" i="1" dirty="0">
                <a:latin typeface="Bookman Old Style" pitchFamily="18" charset="0"/>
              </a:rPr>
              <a:t>.</a:t>
            </a:r>
            <a:br>
              <a:rPr lang="ru-RU" sz="2000" b="1" i="1" dirty="0">
                <a:latin typeface="Bookman Old Style" pitchFamily="18" charset="0"/>
              </a:rPr>
            </a:b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latin typeface="Bookman Old Style" pitchFamily="18" charset="0"/>
              </a:rPr>
              <a:t>Хорошие манеры трудно сохранить в бедности.</a:t>
            </a:r>
            <a:br>
              <a:rPr lang="ru-RU" i="1" dirty="0">
                <a:latin typeface="Bookman Old Style" pitchFamily="18" charset="0"/>
              </a:rPr>
            </a:br>
            <a:r>
              <a:rPr lang="ru-RU" i="1" dirty="0" err="1">
                <a:latin typeface="Bookman Old Style" pitchFamily="18" charset="0"/>
              </a:rPr>
              <a:t>Лилиан</a:t>
            </a:r>
            <a:r>
              <a:rPr lang="ru-RU" i="1" dirty="0">
                <a:latin typeface="Bookman Old Style" pitchFamily="18" charset="0"/>
              </a:rPr>
              <a:t> </a:t>
            </a:r>
            <a:r>
              <a:rPr lang="ru-RU" i="1" dirty="0" err="1">
                <a:latin typeface="Bookman Old Style" pitchFamily="18" charset="0"/>
              </a:rPr>
              <a:t>Хеллман</a:t>
            </a:r>
            <a:r>
              <a:rPr lang="ru-RU" i="1" dirty="0">
                <a:latin typeface="Bookman Old Style" pitchFamily="18" charset="0"/>
              </a:rPr>
              <a:t>.</a:t>
            </a:r>
            <a:br>
              <a:rPr lang="ru-RU" i="1" dirty="0">
                <a:latin typeface="Bookman Old Style" pitchFamily="18" charset="0"/>
              </a:rPr>
            </a:br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696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latin typeface="Bookman Old Style" pitchFamily="18" charset="0"/>
              </a:rPr>
              <a:t>Хорошее воспитание - это когда другим хорошо.</a:t>
            </a:r>
            <a:br>
              <a:rPr lang="ru-RU" i="1" dirty="0">
                <a:latin typeface="Bookman Old Style" pitchFamily="18" charset="0"/>
              </a:rPr>
            </a:br>
            <a:r>
              <a:rPr lang="ru-RU" i="1" dirty="0">
                <a:latin typeface="Bookman Old Style" pitchFamily="18" charset="0"/>
              </a:rPr>
              <a:t>Приписывается Вл. Немировичу-Данченко.</a:t>
            </a:r>
            <a:br>
              <a:rPr lang="ru-RU" i="1" dirty="0">
                <a:latin typeface="Bookman Old Style" pitchFamily="18" charset="0"/>
              </a:rPr>
            </a:br>
            <a:endParaRPr lang="ru-RU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5389" y="7888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latin typeface="Bookman Old Style" pitchFamily="18" charset="0"/>
              </a:rPr>
              <a:t>Сколько ни учи своих детей хорошим манерам, они все-таки ведут себя так, как отец с матерью.</a:t>
            </a:r>
            <a:br>
              <a:rPr lang="ru-RU" b="1" i="1" dirty="0">
                <a:latin typeface="Bookman Old Style" pitchFamily="18" charset="0"/>
              </a:rPr>
            </a:br>
            <a:r>
              <a:rPr lang="ru-RU" b="1" i="1" dirty="0">
                <a:latin typeface="Bookman Old Style" pitchFamily="18" charset="0"/>
              </a:rPr>
              <a:t/>
            </a:r>
            <a:br>
              <a:rPr lang="ru-RU" b="1" i="1" dirty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Григорий </a:t>
            </a:r>
            <a:r>
              <a:rPr lang="ru-RU" b="1" i="1" dirty="0">
                <a:latin typeface="Bookman Old Style" pitchFamily="18" charset="0"/>
              </a:rPr>
              <a:t>Ландау.</a:t>
            </a:r>
            <a:br>
              <a:rPr lang="ru-RU" b="1" i="1" dirty="0">
                <a:latin typeface="Bookman Old Style" pitchFamily="18" charset="0"/>
              </a:rPr>
            </a:br>
            <a:endParaRPr lang="ru-RU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7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06457">
            <a:off x="197821" y="687350"/>
            <a:ext cx="4091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столом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http://www.diets.ru/data/cache/2012sep/14/13/981315_17480nothumb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1"/>
            <a:ext cx="4762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4172887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Главные цели, которые мы преследуем соблюдая этикет, это получить максимальное удовольствие от общения и еды, а также не навредить аппетиту других гостей</a:t>
            </a:r>
          </a:p>
        </p:txBody>
      </p:sp>
    </p:spTree>
    <p:extLst>
      <p:ext uri="{BB962C8B-B14F-4D97-AF65-F5344CB8AC3E}">
        <p14:creationId xmlns:p14="http://schemas.microsoft.com/office/powerpoint/2010/main" val="392072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ets.ru/data/cache/2012sep/14/29/981341_18828nothumb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7244804" cy="492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01317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чтобы произвести впечатление воспитанного человека необходимо соблюдать все правила этикета </a:t>
            </a:r>
            <a:r>
              <a:rPr lang="ru-RU" dirty="0" smtClean="0"/>
              <a:t>непринуждённо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Помните</a:t>
            </a:r>
            <a:r>
              <a:rPr lang="ru-RU" b="1" dirty="0"/>
              <a:t>, то что Вы делаете в соответствии с этикетом зачастую остаётся незамеченным, а в глаза бросается лишь поведение, выходящее за рамки правил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46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032" y="454999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Разговаривать с человеком, сидящим через соседа или на другом конце стола, — дурной тон.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92079" y="692695"/>
            <a:ext cx="35488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Пользоваться расческой, пудрой, губной помадой за столом категорически запрещается всеми нормами этикета.</a:t>
            </a:r>
          </a:p>
        </p:txBody>
      </p:sp>
      <p:pic>
        <p:nvPicPr>
          <p:cNvPr id="3074" name="Picture 2" descr="http://im1-tub-ru.yandex.net/i?id=d7fe43c78b2652bdcdbd606365543a1d-13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42922"/>
            <a:ext cx="4104456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3-tub-ru.yandex.net/i?id=14ef54e907ba0a1382b9e828a2b0c873-13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709"/>
            <a:ext cx="4932040" cy="328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6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525" y="2255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Чтение за столом — признак плохих манер.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Никогда, ни при каких обстоятельствах на торжественном обеде никому нельзя делать замечания, даже если ваш сосед ест рыбу с ножа и не умеет пользоваться салфеткой. Просто тактично не обращайте на это внимания</a:t>
            </a:r>
            <a:endParaRPr lang="ru-RU" dirty="0"/>
          </a:p>
        </p:txBody>
      </p:sp>
      <p:pic>
        <p:nvPicPr>
          <p:cNvPr id="4098" name="Picture 2" descr="http://im0-tub-ru.yandex.net/i?id=6157e4d97e5ea663aeadcd8647ff072d-3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715" y="548680"/>
            <a:ext cx="4890925" cy="349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Исцеляющий Импульс - Мир Здоровья &quot; Переедание и способ борьбы с ни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945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2-tub-ru.yandex.net/i?id=08d297f92ff955278a9e9ba11c0e6078-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2134"/>
            <a:ext cx="3240360" cy="2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83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0914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Обнаружив в своей тарелке нечто, не пригодное к употреблению, как-то: муху, волос или просто случайный предмет, — старайтесь незаметно избавиться от него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 делайте свое маленькое открытие событием для всех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 надо людям портить аппетит, если он безнадежно испорчен у вас.</a:t>
            </a:r>
            <a:endParaRPr lang="ru-RU" dirty="0"/>
          </a:p>
        </p:txBody>
      </p:sp>
      <p:pic>
        <p:nvPicPr>
          <p:cNvPr id="7170" name="Picture 2" descr="http://im3-tub-ru.yandex.net/i?id=c471065d0d0431e6e93b676372bc7175-141-144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8"/>
          <a:stretch/>
        </p:blipFill>
        <p:spPr bwMode="auto">
          <a:xfrm>
            <a:off x="395536" y="3352800"/>
            <a:ext cx="6120680" cy="318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0-tub-ru.yandex.net/i?id=ff6bd7f3d88ee9eced169684093ae4d5-8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00808"/>
            <a:ext cx="2361941" cy="182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05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401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Находясь в гостях, не принято без особого приглашения пристально изучать окружающий вас интерьер.</a:t>
            </a:r>
          </a:p>
          <a:p>
            <a:r>
              <a:rPr lang="ru-RU" dirty="0"/>
              <a:t>Некрасиво постоянно смотреться в ближайшее зеркало, любуясь своей внешностью, вслух оценивать квартиру или дом, а особенно делать какие-либо критические замечания в адрес хозяев. Наоборот, без подробного оглядывания жилища следует сказать о нем что-нибудь хорошее. Не нужно спрашивать, что сколько стоило или где было куплено, а также брать с полок различные украшения, чтобы их лучше разглядеть, рассматривать марку фарфора и т. п.</a:t>
            </a:r>
          </a:p>
        </p:txBody>
      </p:sp>
      <p:sp>
        <p:nvSpPr>
          <p:cNvPr id="3" name="Прямоугольник 2"/>
          <p:cNvSpPr/>
          <p:nvPr/>
        </p:nvSpPr>
        <p:spPr>
          <a:xfrm rot="1006457">
            <a:off x="5645777" y="687350"/>
            <a:ext cx="341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гостях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http://im0-tub-ru.yandex.net/i?id=7b7b1aca22cb8d034a3976b19ae36bf2-9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146" y="4442411"/>
            <a:ext cx="3926506" cy="21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3-tub-ru.yandex.net/i?id=5a27d241b3d0eb2cc5a88b3403a8f336-115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142" y="1487771"/>
            <a:ext cx="2083121" cy="278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Винни-Пух идет в гости смотреть онлайн, скачать torrent бесплатн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12611"/>
            <a:ext cx="2885430" cy="216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46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1-tub-ru.yandex.net/i?id=945dee279b8e1906fb27c38c72f24691-13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32" y="4509120"/>
            <a:ext cx="237626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eff31f56f81c367618f20c08df7e5d66-3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3-tub-ru.yandex.net/i?id=d2f7a5953d2d63e7a297cc328ca7c01d-50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5415"/>
            <a:ext cx="3940265" cy="28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2-tub-ru.yandex.net/i?id=4fb04d8fd8d60c65f584bf609595c204-88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19" y="3120008"/>
            <a:ext cx="4982877" cy="332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799" y="31200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Удобно ли привести с </a:t>
            </a:r>
            <a:r>
              <a:rPr lang="ru-RU" sz="2000" b="1" dirty="0" smtClean="0"/>
              <a:t>собой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в гости приятеля? </a:t>
            </a:r>
            <a:r>
              <a:rPr lang="ru-RU" sz="2000" b="1" dirty="0" smtClean="0"/>
              <a:t> Детей? Животных?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5529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6246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в гостях вам случится что-нибудь испортить или разбить, не предлагайте денег хозяевам. Намного лучше купить такую же самую вещицу взамен либо компенсировать какой-нибудь другой вещью, в какой-то мере равной</a:t>
            </a:r>
            <a:endParaRPr lang="ru-RU" dirty="0"/>
          </a:p>
        </p:txBody>
      </p:sp>
      <p:pic>
        <p:nvPicPr>
          <p:cNvPr id="8196" name="Picture 4" descr="http://im0-tub-ru.yandex.net/i?id=a5a80f50005d9676319dfe13fbf6f169-3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49" y="1988840"/>
            <a:ext cx="7896804" cy="445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1245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461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8</cp:revision>
  <dcterms:created xsi:type="dcterms:W3CDTF">2014-09-03T19:58:50Z</dcterms:created>
  <dcterms:modified xsi:type="dcterms:W3CDTF">2014-09-03T21:29:19Z</dcterms:modified>
</cp:coreProperties>
</file>